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theme/themeOverride4.xml" ContentType="application/vnd.openxmlformats-officedocument.themeOverride+xml"/>
  <Override PartName="/ppt/charts/chart14.xml" ContentType="application/vnd.openxmlformats-officedocument.drawingml.chart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theme/themeOverride6.xml" ContentType="application/vnd.openxmlformats-officedocument.themeOverride+xml"/>
  <Override PartName="/ppt/charts/chart16.xml" ContentType="application/vnd.openxmlformats-officedocument.drawingml.chart+xml"/>
  <Override PartName="/ppt/theme/themeOverride7.xml" ContentType="application/vnd.openxmlformats-officedocument.themeOverride+xml"/>
  <Override PartName="/ppt/charts/chart17.xml" ContentType="application/vnd.openxmlformats-officedocument.drawingml.chart+xml"/>
  <Override PartName="/ppt/theme/themeOverride8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9.xml" ContentType="application/vnd.openxmlformats-officedocument.themeOverr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9"/>
  </p:notesMasterIdLst>
  <p:sldIdLst>
    <p:sldId id="452" r:id="rId2"/>
    <p:sldId id="666" r:id="rId3"/>
    <p:sldId id="680" r:id="rId4"/>
    <p:sldId id="589" r:id="rId5"/>
    <p:sldId id="590" r:id="rId6"/>
    <p:sldId id="669" r:id="rId7"/>
    <p:sldId id="679" r:id="rId8"/>
    <p:sldId id="603" r:id="rId9"/>
    <p:sldId id="454" r:id="rId10"/>
    <p:sldId id="552" r:id="rId11"/>
    <p:sldId id="553" r:id="rId12"/>
    <p:sldId id="548" r:id="rId13"/>
    <p:sldId id="551" r:id="rId14"/>
    <p:sldId id="670" r:id="rId15"/>
    <p:sldId id="671" r:id="rId16"/>
    <p:sldId id="672" r:id="rId17"/>
    <p:sldId id="673" r:id="rId18"/>
    <p:sldId id="674" r:id="rId19"/>
    <p:sldId id="289" r:id="rId20"/>
    <p:sldId id="541" r:id="rId21"/>
    <p:sldId id="542" r:id="rId22"/>
    <p:sldId id="583" r:id="rId23"/>
    <p:sldId id="584" r:id="rId24"/>
    <p:sldId id="675" r:id="rId25"/>
    <p:sldId id="676" r:id="rId26"/>
    <p:sldId id="677" r:id="rId27"/>
    <p:sldId id="585" r:id="rId28"/>
    <p:sldId id="586" r:id="rId29"/>
    <p:sldId id="587" r:id="rId30"/>
    <p:sldId id="538" r:id="rId31"/>
    <p:sldId id="290" r:id="rId32"/>
    <p:sldId id="536" r:id="rId33"/>
    <p:sldId id="517" r:id="rId34"/>
    <p:sldId id="376" r:id="rId35"/>
    <p:sldId id="539" r:id="rId36"/>
    <p:sldId id="638" r:id="rId37"/>
    <p:sldId id="639" r:id="rId38"/>
    <p:sldId id="640" r:id="rId39"/>
    <p:sldId id="641" r:id="rId40"/>
    <p:sldId id="642" r:id="rId41"/>
    <p:sldId id="643" r:id="rId42"/>
    <p:sldId id="644" r:id="rId43"/>
    <p:sldId id="645" r:id="rId44"/>
    <p:sldId id="646" r:id="rId45"/>
    <p:sldId id="647" r:id="rId46"/>
    <p:sldId id="648" r:id="rId47"/>
    <p:sldId id="649" r:id="rId48"/>
    <p:sldId id="650" r:id="rId49"/>
    <p:sldId id="651" r:id="rId50"/>
    <p:sldId id="652" r:id="rId51"/>
    <p:sldId id="653" r:id="rId52"/>
    <p:sldId id="654" r:id="rId53"/>
    <p:sldId id="387" r:id="rId54"/>
    <p:sldId id="261" r:id="rId55"/>
    <p:sldId id="604" r:id="rId56"/>
    <p:sldId id="605" r:id="rId57"/>
    <p:sldId id="606" r:id="rId58"/>
    <p:sldId id="607" r:id="rId59"/>
    <p:sldId id="608" r:id="rId60"/>
    <p:sldId id="609" r:id="rId61"/>
    <p:sldId id="610" r:id="rId62"/>
    <p:sldId id="611" r:id="rId63"/>
    <p:sldId id="569" r:id="rId64"/>
    <p:sldId id="534" r:id="rId65"/>
    <p:sldId id="570" r:id="rId66"/>
    <p:sldId id="678" r:id="rId67"/>
    <p:sldId id="498" r:id="rId68"/>
    <p:sldId id="488" r:id="rId69"/>
    <p:sldId id="492" r:id="rId70"/>
    <p:sldId id="489" r:id="rId71"/>
    <p:sldId id="493" r:id="rId72"/>
    <p:sldId id="490" r:id="rId73"/>
    <p:sldId id="494" r:id="rId74"/>
    <p:sldId id="491" r:id="rId75"/>
    <p:sldId id="495" r:id="rId76"/>
    <p:sldId id="503" r:id="rId77"/>
    <p:sldId id="505" r:id="rId78"/>
    <p:sldId id="506" r:id="rId79"/>
    <p:sldId id="507" r:id="rId80"/>
    <p:sldId id="508" r:id="rId81"/>
    <p:sldId id="576" r:id="rId82"/>
    <p:sldId id="577" r:id="rId83"/>
    <p:sldId id="580" r:id="rId84"/>
    <p:sldId id="581" r:id="rId85"/>
    <p:sldId id="582" r:id="rId86"/>
    <p:sldId id="546" r:id="rId87"/>
    <p:sldId id="667" r:id="rId88"/>
    <p:sldId id="668" r:id="rId89"/>
    <p:sldId id="621" r:id="rId90"/>
    <p:sldId id="622" r:id="rId91"/>
    <p:sldId id="600" r:id="rId92"/>
    <p:sldId id="601" r:id="rId93"/>
    <p:sldId id="655" r:id="rId94"/>
    <p:sldId id="656" r:id="rId95"/>
    <p:sldId id="657" r:id="rId96"/>
    <p:sldId id="658" r:id="rId97"/>
    <p:sldId id="659" r:id="rId98"/>
    <p:sldId id="660" r:id="rId99"/>
    <p:sldId id="661" r:id="rId100"/>
    <p:sldId id="594" r:id="rId101"/>
    <p:sldId id="592" r:id="rId102"/>
    <p:sldId id="593" r:id="rId103"/>
    <p:sldId id="663" r:id="rId104"/>
    <p:sldId id="664" r:id="rId105"/>
    <p:sldId id="474" r:id="rId106"/>
    <p:sldId id="519" r:id="rId107"/>
    <p:sldId id="558" r:id="rId108"/>
    <p:sldId id="523" r:id="rId109"/>
    <p:sldId id="545" r:id="rId110"/>
    <p:sldId id="571" r:id="rId111"/>
    <p:sldId id="573" r:id="rId112"/>
    <p:sldId id="574" r:id="rId113"/>
    <p:sldId id="575" r:id="rId114"/>
    <p:sldId id="597" r:id="rId115"/>
    <p:sldId id="617" r:id="rId116"/>
    <p:sldId id="510" r:id="rId117"/>
    <p:sldId id="618" r:id="rId118"/>
    <p:sldId id="619" r:id="rId119"/>
    <p:sldId id="620" r:id="rId120"/>
    <p:sldId id="627" r:id="rId121"/>
    <p:sldId id="625" r:id="rId122"/>
    <p:sldId id="626" r:id="rId123"/>
    <p:sldId id="628" r:id="rId124"/>
    <p:sldId id="629" r:id="rId125"/>
    <p:sldId id="630" r:id="rId126"/>
    <p:sldId id="633" r:id="rId127"/>
    <p:sldId id="634" r:id="rId128"/>
    <p:sldId id="635" r:id="rId129"/>
    <p:sldId id="636" r:id="rId130"/>
    <p:sldId id="632" r:id="rId131"/>
    <p:sldId id="637" r:id="rId132"/>
    <p:sldId id="412" r:id="rId133"/>
    <p:sldId id="379" r:id="rId134"/>
    <p:sldId id="447" r:id="rId135"/>
    <p:sldId id="380" r:id="rId136"/>
    <p:sldId id="623" r:id="rId137"/>
    <p:sldId id="595" r:id="rId1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CCFFFF"/>
    <a:srgbClr val="FFFFCC"/>
    <a:srgbClr val="FFFF00"/>
    <a:srgbClr val="000066"/>
    <a:srgbClr val="663300"/>
    <a:srgbClr val="006600"/>
    <a:srgbClr val="99FF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>
        <p:scale>
          <a:sx n="80" d="100"/>
          <a:sy n="80" d="100"/>
        </p:scale>
        <p:origin x="318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3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4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5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7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8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Land%20Degradation%20and%20Developtment%20S&#225;,%20Tivet%20et%20al.,%202012\Yield%20x%20SOC%20Seq%20-%20Yield%20x%20RI%20(31-01-2012,%20LRV)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uca\&#193;rea%20de%20Trabalho\UEPG\Visiting%20Scientist%20-%20Montpellier%20-%202007\Papers%20-%20International%20Journal's\SSSAJ%20-%20Manuscript%20June%202009\Fig.%201%20-%20SOC%20Seq.%20x%20C%20input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AEE%20-%20Hok,%20L.,%20S&#225;%20et%20al.%202014\Database\Total%20C%20and%20N%20calculation%20-%20Equivalent%20soil-mass%20-%20AEE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STR%20-%20S&#225;,%20Tivet,%20Lal%20et%20al.,%202013\SOC%20Database%20%20ABC%20experiment%20(23-01-2013).xlsx" TargetMode="Externa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rea%20de%20Trabalho%20-%20JCMS\UEPG\Post%20Doctoral%20Program%20-%20Florent%20Tivet\Dados%20Gerais%20do%20projeto%20(13-10-2010)\An&#225;lise%20Quim%20%20Exp%20%20LRV.xls" TargetMode="External"/><Relationship Id="rId1" Type="http://schemas.openxmlformats.org/officeDocument/2006/relationships/themeOverride" Target="../theme/themeOverride9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Artigos%20Gerais\Artigos%20Prof.%20Juca\Artigo%20STR%20-%20S&#225;,%20Tivet,%20Lal%20et%20al.,%202013\SOC%20Database%20%20ABC%20experiment%20(23-01-2013)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Artigos%20Gerais\Artigos%20Prof.%20Juca\Artigo%20Geoderma,%20Briedis,%20S&#225;%20et%20colaboradores,%202010\Linhas%20MEV%20-%20Regress&#245;es%20Ca%20x%20C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rea%20de%20Trabalho%20-%20JCMS\Artigos%20Gerais\Artigos%20Prof.%20Juca\Artigo%20Geoderma,%20Briedis,%20S&#225;%20et%20colaboradores,%202010\Linhas%20MEV%20-%20Regress&#245;es%20Ca%20x%20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&#227;o%20Carlos%20M.%20S&#225;\Documents\Arquivos%20-%20JCMSA\UEPG\Post%20Doctoral%20Program%20-%20Florent%20Tivet\Dados%20Gerais%20do%20projeto%20(13-10-2010)\An&#225;lise%20Quim%20%20Exp%20%20LRV%20(12-03-2014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Gr&#225;fico%20no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o&#227;o%20Carlos%20M.%20S&#225;\Documents\Arquivos%20-%20JCMSA\Tese%20Doutorado\PaperFertility\FigurePaper\FigCh3b1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93;rea%20de%20Trabalho%20-%20JCMS\JCMS\UEPG\Post%20Doctoral%20Program%20-%20Florent%20Tivet\Dados%20Gerais%20do%20projeto%20(13-10-2010)\An&#225;lise%20Quim%20%20Exp%20%20LRV%20(12-03-201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28644086626908"/>
          <c:y val="0.18328555385066225"/>
          <c:w val="0.76380531635844617"/>
          <c:h val="0.791470679779176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LRV'!$K$2</c:f>
              <c:strCache>
                <c:ptCount val="1"/>
                <c:pt idx="0">
                  <c:v>COT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LRV'!$A$13:$A$19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LRV'!$K$13:$K$19</c:f>
              <c:numCache>
                <c:formatCode>0.00</c:formatCode>
                <c:ptCount val="7"/>
                <c:pt idx="0">
                  <c:v>59.752359712230209</c:v>
                </c:pt>
                <c:pt idx="1">
                  <c:v>27.787709387755104</c:v>
                </c:pt>
                <c:pt idx="2">
                  <c:v>19.935301224489802</c:v>
                </c:pt>
                <c:pt idx="3">
                  <c:v>18.485857284440041</c:v>
                </c:pt>
                <c:pt idx="4">
                  <c:v>15.804588701684835</c:v>
                </c:pt>
                <c:pt idx="5">
                  <c:v>12.914777006937564</c:v>
                </c:pt>
                <c:pt idx="6">
                  <c:v>10.789623389494551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56-43F3-9FFD-7DF7746CA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7254834208628402E-3"/>
              <c:y val="0.2606713881896399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COT (g kg</a:t>
                </a:r>
                <a:r>
                  <a:rPr lang="pt-BR" sz="2000" baseline="30000" dirty="0"/>
                  <a:t>-1</a:t>
                </a:r>
                <a:r>
                  <a:rPr lang="pt-BR" sz="2000" dirty="0"/>
                  <a:t>)</a:t>
                </a:r>
              </a:p>
            </c:rich>
          </c:tx>
          <c:layout>
            <c:manualLayout>
              <c:xMode val="edge"/>
              <c:yMode val="edge"/>
              <c:x val="0.44936814930167829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942803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26"/>
          <c:y val="0.15817001522622726"/>
          <c:w val="0.7397814254038928"/>
          <c:h val="0.816586031562119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solidFill>
                <a:srgbClr val="0033CC"/>
              </a:solidFill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4.2333333333333494</c:v>
                </c:pt>
                <c:pt idx="5">
                  <c:v>4.4333333333333522</c:v>
                </c:pt>
                <c:pt idx="6">
                  <c:v>4.6333333333333444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93-4577-AFAC-8AD749A027FD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Graficos!$K$3:$K$9</c:f>
              <c:numCache>
                <c:formatCode>0.00</c:formatCode>
                <c:ptCount val="7"/>
                <c:pt idx="0">
                  <c:v>4.7</c:v>
                </c:pt>
                <c:pt idx="1">
                  <c:v>4.3666666666666663</c:v>
                </c:pt>
                <c:pt idx="2">
                  <c:v>4.5333333333333465</c:v>
                </c:pt>
                <c:pt idx="3">
                  <c:v>4.2666666666666684</c:v>
                </c:pt>
                <c:pt idx="4">
                  <c:v>4.3333333333333446</c:v>
                </c:pt>
                <c:pt idx="5">
                  <c:v>4.6000000000000005</c:v>
                </c:pt>
                <c:pt idx="6">
                  <c:v>4.6333333333333435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93-4577-AFAC-8AD749A027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1377536"/>
        <c:axId val="101379456"/>
      </c:barChart>
      <c:catAx>
        <c:axId val="10137753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21210734194660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01379456"/>
        <c:crosses val="autoZero"/>
        <c:auto val="1"/>
        <c:lblAlgn val="ctr"/>
        <c:lblOffset val="100"/>
        <c:noMultiLvlLbl val="0"/>
      </c:catAx>
      <c:valAx>
        <c:axId val="101379456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pH (CaCl</a:t>
                </a:r>
                <a:r>
                  <a:rPr lang="pt-BR" sz="1800" baseline="-25000"/>
                  <a:t>2</a:t>
                </a:r>
                <a:r>
                  <a:rPr lang="pt-BR" sz="18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567277866893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31750">
            <a:solidFill>
              <a:sysClr val="windowText" lastClr="000000"/>
            </a:solidFill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1013775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266949330560128"/>
          <c:y val="0.7651741408921009"/>
          <c:w val="0.12133082318584584"/>
          <c:h val="0.20940623680781251"/>
        </c:manualLayout>
      </c:layout>
      <c:overlay val="0"/>
      <c:txPr>
        <a:bodyPr/>
        <a:lstStyle/>
        <a:p>
          <a:pPr>
            <a:defRPr sz="2000" b="1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193"/>
          <c:y val="0.17991394830773788"/>
          <c:w val="0.79967703550456681"/>
          <c:h val="0.79484223975113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Graficos!$B$3:$B$9</c:f>
              <c:numCache>
                <c:formatCode>0.00</c:formatCode>
                <c:ptCount val="7"/>
                <c:pt idx="0">
                  <c:v>3.7333333333333352</c:v>
                </c:pt>
                <c:pt idx="1">
                  <c:v>3.8333333333333335</c:v>
                </c:pt>
                <c:pt idx="2">
                  <c:v>3.9</c:v>
                </c:pt>
                <c:pt idx="3">
                  <c:v>4.0666666666666664</c:v>
                </c:pt>
                <c:pt idx="4">
                  <c:v>4.2333333333333441</c:v>
                </c:pt>
                <c:pt idx="5">
                  <c:v>4.4333333333333478</c:v>
                </c:pt>
                <c:pt idx="6">
                  <c:v>4.6333333333333417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B-47A1-AD7E-322EE2C259C3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Graficos!$K$3:$K$9</c:f>
              <c:numCache>
                <c:formatCode>0.00</c:formatCode>
                <c:ptCount val="7"/>
                <c:pt idx="0">
                  <c:v>4.7</c:v>
                </c:pt>
                <c:pt idx="1">
                  <c:v>4.3666666666666663</c:v>
                </c:pt>
                <c:pt idx="2">
                  <c:v>4.533333333333343</c:v>
                </c:pt>
                <c:pt idx="3">
                  <c:v>4.2666666666666684</c:v>
                </c:pt>
                <c:pt idx="4">
                  <c:v>4.3333333333333419</c:v>
                </c:pt>
                <c:pt idx="5">
                  <c:v>4.6000000000000005</c:v>
                </c:pt>
                <c:pt idx="6">
                  <c:v>4.6333333333333409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B-47A1-AD7E-322EE2C259C3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  <a:ln>
              <a:solidFill>
                <a:srgbClr val="00FF00"/>
              </a:solidFill>
            </a:ln>
          </c:spPr>
          <c:invertIfNegative val="0"/>
          <c:dLbls>
            <c:spPr>
              <a:ln>
                <a:noFill/>
              </a:ln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Graficos!$T$3:$T$9</c:f>
              <c:numCache>
                <c:formatCode>0.00</c:formatCode>
                <c:ptCount val="7"/>
                <c:pt idx="0">
                  <c:v>5.3333333333333419</c:v>
                </c:pt>
                <c:pt idx="1">
                  <c:v>4.666666666666667</c:v>
                </c:pt>
                <c:pt idx="2">
                  <c:v>4.7666666666666684</c:v>
                </c:pt>
                <c:pt idx="3">
                  <c:v>4.3333333333333419</c:v>
                </c:pt>
                <c:pt idx="4">
                  <c:v>4.4666666666666694</c:v>
                </c:pt>
                <c:pt idx="5">
                  <c:v>4.666666666666667</c:v>
                </c:pt>
                <c:pt idx="6">
                  <c:v>4.7333333333333441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B-47A1-AD7E-322EE2C259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460480"/>
        <c:axId val="109470848"/>
      </c:barChart>
      <c:catAx>
        <c:axId val="10946048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4676649175732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470848"/>
        <c:crosses val="autoZero"/>
        <c:auto val="1"/>
        <c:lblAlgn val="ctr"/>
        <c:lblOffset val="100"/>
        <c:noMultiLvlLbl val="0"/>
      </c:catAx>
      <c:valAx>
        <c:axId val="109470848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pH (CaCl</a:t>
                </a:r>
                <a:r>
                  <a:rPr lang="pt-BR" sz="1800" baseline="-25000"/>
                  <a:t>2</a:t>
                </a:r>
                <a:r>
                  <a:rPr lang="pt-BR" sz="18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46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450961546940073"/>
          <c:y val="0.7590376202974628"/>
          <c:w val="0.14652640984266707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65"/>
          <c:y val="0.13242989737607841"/>
          <c:w val="0.79967703550456826"/>
          <c:h val="0.842326203000186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1.9666666666666681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0.26666666666666727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0-467F-8EE0-3EEFAF6A00A4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Graficos!$M$3:$M$9</c:f>
              <c:numCache>
                <c:formatCode>0.00</c:formatCode>
                <c:ptCount val="7"/>
                <c:pt idx="0">
                  <c:v>0.20000000000000004</c:v>
                </c:pt>
                <c:pt idx="1">
                  <c:v>0.46666666666666745</c:v>
                </c:pt>
                <c:pt idx="2">
                  <c:v>0.36666666666666753</c:v>
                </c:pt>
                <c:pt idx="3">
                  <c:v>0.53333333333333333</c:v>
                </c:pt>
                <c:pt idx="4">
                  <c:v>0.33333333333333331</c:v>
                </c:pt>
                <c:pt idx="5">
                  <c:v>0.10000000000000002</c:v>
                </c:pt>
                <c:pt idx="6">
                  <c:v>0.10000000000000002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00-467F-8EE0-3EEFAF6A0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8752256"/>
        <c:axId val="108865024"/>
      </c:barChart>
      <c:catAx>
        <c:axId val="108752256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525783914701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8865024"/>
        <c:crosses val="autoZero"/>
        <c:auto val="1"/>
        <c:lblAlgn val="ctr"/>
        <c:lblOffset val="100"/>
        <c:noMultiLvlLbl val="0"/>
      </c:catAx>
      <c:valAx>
        <c:axId val="108865024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299142708"/>
              <c:y val="9.767207670469789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8752256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9659908453472361"/>
          <c:y val="0.7590376202974628"/>
          <c:w val="0.18249217036276352"/>
          <c:h val="0.20940617716903098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32"/>
          <c:y val="0.13242989737607841"/>
          <c:w val="0.7996770355045677"/>
          <c:h val="0.842326203000185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Graficos!$D$3:$D$9</c:f>
              <c:numCache>
                <c:formatCode>0.00</c:formatCode>
                <c:ptCount val="7"/>
                <c:pt idx="0">
                  <c:v>1.9666666666666681</c:v>
                </c:pt>
                <c:pt idx="1">
                  <c:v>1.4</c:v>
                </c:pt>
                <c:pt idx="2">
                  <c:v>1.0666666666666667</c:v>
                </c:pt>
                <c:pt idx="3">
                  <c:v>0.63333333333333364</c:v>
                </c:pt>
                <c:pt idx="4">
                  <c:v>0.26666666666666711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5-4111-A92B-5B35D06EA71F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Graficos!$M$3:$M$9</c:f>
              <c:numCache>
                <c:formatCode>0.00</c:formatCode>
                <c:ptCount val="7"/>
                <c:pt idx="0">
                  <c:v>0.20000000000000004</c:v>
                </c:pt>
                <c:pt idx="1">
                  <c:v>0.46666666666666723</c:v>
                </c:pt>
                <c:pt idx="2">
                  <c:v>0.36666666666666736</c:v>
                </c:pt>
                <c:pt idx="3">
                  <c:v>0.53333333333333333</c:v>
                </c:pt>
                <c:pt idx="4">
                  <c:v>0.33333333333333331</c:v>
                </c:pt>
                <c:pt idx="5">
                  <c:v>0.10000000000000002</c:v>
                </c:pt>
                <c:pt idx="6">
                  <c:v>0.10000000000000002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55-4111-A92B-5B35D06EA71F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Graficos!$V$3:$V$9</c:f>
              <c:numCache>
                <c:formatCode>0.00</c:formatCode>
                <c:ptCount val="7"/>
                <c:pt idx="0">
                  <c:v>0</c:v>
                </c:pt>
                <c:pt idx="1">
                  <c:v>0.20000000000000004</c:v>
                </c:pt>
                <c:pt idx="2">
                  <c:v>0.16666666666666666</c:v>
                </c:pt>
                <c:pt idx="3">
                  <c:v>0.46666666666666712</c:v>
                </c:pt>
                <c:pt idx="4">
                  <c:v>0.23333333333333353</c:v>
                </c:pt>
                <c:pt idx="5">
                  <c:v>0.20000000000000004</c:v>
                </c:pt>
                <c:pt idx="6">
                  <c:v>0.13333333333333341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55-4111-A92B-5B35D06EA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537152"/>
        <c:axId val="109547520"/>
      </c:barChart>
      <c:catAx>
        <c:axId val="10953715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688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547520"/>
        <c:crosses val="autoZero"/>
        <c:auto val="1"/>
        <c:lblAlgn val="ctr"/>
        <c:lblOffset val="100"/>
        <c:noMultiLvlLbl val="0"/>
      </c:catAx>
      <c:valAx>
        <c:axId val="109547520"/>
        <c:scaling>
          <c:orientation val="minMax"/>
          <c:max val="2.5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 b="1" i="0" u="none" strike="noStrike" baseline="0"/>
                  <a:t>Al</a:t>
                </a:r>
                <a:r>
                  <a:rPr lang="pt-BR" sz="1800" b="1" i="0" u="none" strike="noStrike" baseline="30000"/>
                  <a:t>3+</a:t>
                </a:r>
                <a:r>
                  <a:rPr lang="pt-BR" sz="1800" b="1" i="0" u="none" strike="noStrike" baseline="0"/>
                  <a:t> (cmol</a:t>
                </a:r>
                <a:r>
                  <a:rPr lang="pt-BR" sz="1800" b="1" i="0" u="none" strike="noStrike" baseline="-25000"/>
                  <a:t>c</a:t>
                </a:r>
                <a:r>
                  <a:rPr lang="pt-BR" sz="1800" b="1" i="0" u="none" strike="noStrike" baseline="0"/>
                  <a:t> dm</a:t>
                </a:r>
                <a:r>
                  <a:rPr lang="pt-BR" sz="1800" b="1" i="0" u="none" strike="noStrike" baseline="30000"/>
                  <a:t>-3</a:t>
                </a:r>
                <a:r>
                  <a:rPr lang="pt-BR" sz="1800" b="1" i="0" u="none" strike="noStrike" baseline="0"/>
                  <a:t>)</a:t>
                </a:r>
                <a:r>
                  <a:rPr lang="pt-BR" sz="1800"/>
                  <a:t> </a:t>
                </a:r>
              </a:p>
            </c:rich>
          </c:tx>
          <c:layout>
            <c:manualLayout>
              <c:xMode val="edge"/>
              <c:yMode val="edge"/>
              <c:x val="0.44511852182530282"/>
              <c:y val="6.9697170206665482E-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537152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9659913439649965"/>
          <c:y val="0.7590376202974628"/>
          <c:w val="0.18249214023156674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4"/>
          <c:y val="0.13242989737607841"/>
          <c:w val="0.79967703550456781"/>
          <c:h val="0.842326203000185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0.26666666666666727</c:v>
                </c:pt>
                <c:pt idx="3">
                  <c:v>0.23333333333333361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1E-49A5-9D4B-85E471C1ED68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1E-49A5-9D4B-85E471C1ED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408640"/>
        <c:axId val="109410560"/>
      </c:barChart>
      <c:catAx>
        <c:axId val="10940864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13417605322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410560"/>
        <c:crosses val="autoZero"/>
        <c:auto val="1"/>
        <c:lblAlgn val="ctr"/>
        <c:lblOffset val="100"/>
        <c:noMultiLvlLbl val="0"/>
      </c:catAx>
      <c:valAx>
        <c:axId val="109410560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59815449087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40864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1763391123194751"/>
          <c:y val="0.7590376202974628"/>
          <c:w val="0.16145734025399294"/>
          <c:h val="0.2094061771690309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04"/>
          <c:y val="0.13242989737607841"/>
          <c:w val="0.79967703550456704"/>
          <c:h val="0.842326203000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0.26666666666666711</c:v>
                </c:pt>
                <c:pt idx="3">
                  <c:v>0.23333333333333353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3-4E21-8C0E-F9E8F5A26D17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3-4E21-8C0E-F9E8F5A26D17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Graficos!$W$3:$W$9</c:f>
              <c:numCache>
                <c:formatCode>0.00</c:formatCode>
                <c:ptCount val="7"/>
                <c:pt idx="0">
                  <c:v>4</c:v>
                </c:pt>
                <c:pt idx="1">
                  <c:v>2.8333333333333335</c:v>
                </c:pt>
                <c:pt idx="2">
                  <c:v>2.9333333333333336</c:v>
                </c:pt>
                <c:pt idx="3">
                  <c:v>0.8666666666666667</c:v>
                </c:pt>
                <c:pt idx="4">
                  <c:v>0.56666666666666654</c:v>
                </c:pt>
                <c:pt idx="5">
                  <c:v>0.63333333333333364</c:v>
                </c:pt>
                <c:pt idx="6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3-4E21-8C0E-F9E8F5A2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618304"/>
        <c:axId val="109620224"/>
      </c:barChart>
      <c:catAx>
        <c:axId val="109618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34505765174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20224"/>
        <c:crosses val="autoZero"/>
        <c:auto val="1"/>
        <c:lblAlgn val="ctr"/>
        <c:lblOffset val="100"/>
        <c:noMultiLvlLbl val="0"/>
      </c:catAx>
      <c:valAx>
        <c:axId val="10962022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183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1763391558138165"/>
          <c:y val="0.7590376202974628"/>
          <c:w val="0.1614573542248989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51"/>
          <c:y val="0.13242989737607841"/>
          <c:w val="0.79967703550456803"/>
          <c:h val="0.842326203000185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6.0466096893126826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42-4CC0-9DB8-A151DFD7A2B9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Graficos!$R$3:$R$9</c:f>
              <c:numCache>
                <c:formatCode>0.00</c:formatCode>
                <c:ptCount val="7"/>
                <c:pt idx="0">
                  <c:v>37.822576610419162</c:v>
                </c:pt>
                <c:pt idx="1">
                  <c:v>27.380463556320919</c:v>
                </c:pt>
                <c:pt idx="2">
                  <c:v>27.400593211304827</c:v>
                </c:pt>
                <c:pt idx="3">
                  <c:v>13.905679489894595</c:v>
                </c:pt>
                <c:pt idx="4">
                  <c:v>13.572087529965017</c:v>
                </c:pt>
                <c:pt idx="5">
                  <c:v>18.777793530683429</c:v>
                </c:pt>
                <c:pt idx="6">
                  <c:v>15.349907324395764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42-4CC0-9DB8-A151DFD7A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331584"/>
        <c:axId val="109333504"/>
      </c:barChart>
      <c:catAx>
        <c:axId val="1093315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525783914701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09333504"/>
        <c:crosses val="autoZero"/>
        <c:auto val="1"/>
        <c:lblAlgn val="ctr"/>
        <c:lblOffset val="100"/>
        <c:noMultiLvlLbl val="0"/>
      </c:catAx>
      <c:valAx>
        <c:axId val="109333504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4197091305615785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10933158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59908453472361"/>
          <c:y val="0.7590376202974628"/>
          <c:w val="0.18249217036276344"/>
          <c:h val="0.2094061771690309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18"/>
          <c:y val="0.13242989737607841"/>
          <c:w val="0.79967703550456726"/>
          <c:h val="0.84232620300018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Graficos!$I$3:$I$9</c:f>
              <c:numCache>
                <c:formatCode>0.00</c:formatCode>
                <c:ptCount val="7"/>
                <c:pt idx="0">
                  <c:v>9.2779835911556603</c:v>
                </c:pt>
                <c:pt idx="1">
                  <c:v>5.001389569900673</c:v>
                </c:pt>
                <c:pt idx="2">
                  <c:v>6.0466096893126773</c:v>
                </c:pt>
                <c:pt idx="3">
                  <c:v>6.1994041583261765</c:v>
                </c:pt>
                <c:pt idx="4">
                  <c:v>6.6825739790416145</c:v>
                </c:pt>
                <c:pt idx="5">
                  <c:v>8.2420292496445082</c:v>
                </c:pt>
                <c:pt idx="6">
                  <c:v>9.5796288162366547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B-4BDF-9910-F6337AB857EE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Graficos!$R$3:$R$9</c:f>
              <c:numCache>
                <c:formatCode>0.00</c:formatCode>
                <c:ptCount val="7"/>
                <c:pt idx="0">
                  <c:v>37.822576610419162</c:v>
                </c:pt>
                <c:pt idx="1">
                  <c:v>27.380463556320937</c:v>
                </c:pt>
                <c:pt idx="2">
                  <c:v>27.400593211304848</c:v>
                </c:pt>
                <c:pt idx="3">
                  <c:v>13.905679489894595</c:v>
                </c:pt>
                <c:pt idx="4">
                  <c:v>13.572087529965007</c:v>
                </c:pt>
                <c:pt idx="5">
                  <c:v>18.777793530683432</c:v>
                </c:pt>
                <c:pt idx="6">
                  <c:v>15.349907324395764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9B-4BDF-9910-F6337AB857EE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Graficos!$AA$3:$AA$9</c:f>
              <c:numCache>
                <c:formatCode>0.00</c:formatCode>
                <c:ptCount val="7"/>
                <c:pt idx="0">
                  <c:v>53.308552903670012</c:v>
                </c:pt>
                <c:pt idx="1">
                  <c:v>38.061609874390221</c:v>
                </c:pt>
                <c:pt idx="2">
                  <c:v>38.564551178329303</c:v>
                </c:pt>
                <c:pt idx="3">
                  <c:v>19.494550303778812</c:v>
                </c:pt>
                <c:pt idx="4">
                  <c:v>18.192248426208305</c:v>
                </c:pt>
                <c:pt idx="5">
                  <c:v>19.759473569494475</c:v>
                </c:pt>
                <c:pt idx="6">
                  <c:v>17.863154254724627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9B-4BDF-9910-F6337AB85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090304"/>
        <c:axId val="109092224"/>
      </c:barChart>
      <c:catAx>
        <c:axId val="109090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688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092224"/>
        <c:crosses val="autoZero"/>
        <c:auto val="1"/>
        <c:lblAlgn val="ctr"/>
        <c:lblOffset val="100"/>
        <c:noMultiLvlLbl val="0"/>
      </c:catAx>
      <c:valAx>
        <c:axId val="109092224"/>
        <c:scaling>
          <c:orientation val="minMax"/>
          <c:max val="60"/>
        </c:scaling>
        <c:delete val="0"/>
        <c:axPos val="t"/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V % </a:t>
                </a:r>
              </a:p>
            </c:rich>
          </c:tx>
          <c:layout>
            <c:manualLayout>
              <c:xMode val="edge"/>
              <c:yMode val="edge"/>
              <c:x val="0.54197087848940628"/>
              <c:y val="9.7671614577589574E-3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09030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59913439649965"/>
          <c:y val="0.7590376202974628"/>
          <c:w val="0.18249214023156674"/>
          <c:h val="0.2094061771690307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55306555316471"/>
          <c:y val="3.5170286208245242E-2"/>
          <c:w val="0.78927055037680571"/>
          <c:h val="0.7790027946741512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0"/>
            <c:spPr>
              <a:noFill/>
              <a:ln w="15875">
                <a:solidFill>
                  <a:schemeClr val="tx1"/>
                </a:solidFill>
              </a:ln>
            </c:spPr>
          </c:marker>
          <c:dPt>
            <c:idx val="6"/>
            <c:marker>
              <c:symbol val="square"/>
              <c:size val="10"/>
              <c:spPr>
                <a:solidFill>
                  <a:schemeClr val="tx1"/>
                </a:solidFill>
                <a:ln w="15875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DB8-4649-A2E6-44EF222E33CD}"/>
              </c:ext>
            </c:extLst>
          </c:dPt>
          <c:dLbls>
            <c:dLbl>
              <c:idx val="0"/>
              <c:layout>
                <c:manualLayout>
                  <c:x val="-3.9283829574491724E-2"/>
                  <c:y val="0.15196971574790177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NT1</a:t>
                    </a:r>
                  </a:p>
                  <a:p>
                    <a:r>
                      <a:rPr lang="en-US" b="0" dirty="0"/>
                      <a:t>(7.6)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B8-4649-A2E6-44EF222E33CD}"/>
                </c:ext>
              </c:extLst>
            </c:dLbl>
            <c:dLbl>
              <c:idx val="1"/>
              <c:layout>
                <c:manualLayout>
                  <c:x val="-4.96187684127051E-2"/>
                  <c:y val="-0.16937613261772799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NT2</a:t>
                    </a:r>
                  </a:p>
                  <a:p>
                    <a:r>
                      <a:rPr lang="en-US" b="0" dirty="0"/>
                      <a:t>(7.25)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B8-4649-A2E6-44EF222E33CD}"/>
                </c:ext>
              </c:extLst>
            </c:dLbl>
            <c:dLbl>
              <c:idx val="2"/>
              <c:layout>
                <c:manualLayout>
                  <c:x val="-5.1968842542399446E-2"/>
                  <c:y val="-0.13409362620554358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NT3</a:t>
                    </a:r>
                  </a:p>
                  <a:p>
                    <a:r>
                      <a:rPr lang="en-US" b="0" dirty="0"/>
                      <a:t>(6.84)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B8-4649-A2E6-44EF222E33CD}"/>
                </c:ext>
              </c:extLst>
            </c:dLbl>
            <c:dLbl>
              <c:idx val="3"/>
              <c:layout>
                <c:manualLayout>
                  <c:x val="-4.4367555903750161E-2"/>
                  <c:y val="0.13514273817278816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NT4</a:t>
                    </a:r>
                  </a:p>
                  <a:p>
                    <a:r>
                      <a:rPr lang="en-US" dirty="0"/>
                      <a:t>(7.34)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B8-4649-A2E6-44EF222E33CD}"/>
                </c:ext>
              </c:extLst>
            </c:dLbl>
            <c:dLbl>
              <c:idx val="4"/>
              <c:layout>
                <c:manualLayout>
                  <c:x val="-2.2394781805852991E-2"/>
                  <c:y val="-0.13661240177682121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NT5 </a:t>
                    </a:r>
                  </a:p>
                  <a:p>
                    <a:r>
                      <a:rPr lang="en-US" b="0" dirty="0"/>
                      <a:t>(8.38)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B8-4649-A2E6-44EF222E33CD}"/>
                </c:ext>
              </c:extLst>
            </c:dLbl>
            <c:dLbl>
              <c:idx val="5"/>
              <c:layout>
                <c:manualLayout>
                  <c:x val="-4.9728191120526836E-2"/>
                  <c:y val="-0.17054596897666524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NT6</a:t>
                    </a:r>
                  </a:p>
                  <a:p>
                    <a:r>
                      <a:rPr lang="en-US" b="0" dirty="0"/>
                      <a:t>(7.41)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B8-4649-A2E6-44EF222E33CD}"/>
                </c:ext>
              </c:extLst>
            </c:dLbl>
            <c:dLbl>
              <c:idx val="6"/>
              <c:layout>
                <c:manualLayout>
                  <c:x val="-1.5655477275866832E-3"/>
                  <c:y val="2.909168080973378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CT</a:t>
                    </a:r>
                  </a:p>
                  <a:p>
                    <a:r>
                      <a:rPr lang="en-US" dirty="0"/>
                      <a:t>(4.01)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B8-4649-A2E6-44EF222E33C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1"/>
            <c:dispEq val="1"/>
            <c:trendlineLbl>
              <c:layout>
                <c:manualLayout>
                  <c:x val="-0.42716382150849519"/>
                  <c:y val="-0.1759479228693545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27.8 + 10.5
R² = 0.75</a:t>
                    </a:r>
                    <a:endParaRPr lang="pt-BR"/>
                  </a:p>
                  <a:p>
                    <a:pPr>
                      <a:defRPr/>
                    </a:pPr>
                    <a:r>
                      <a:rPr lang="pt-BR"/>
                      <a:t>P = 0.012</a:t>
                    </a:r>
                    <a:endParaRPr lang="en-US"/>
                  </a:p>
                </c:rich>
              </c:tx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plus>
            <c:minus>
              <c:numRef>
                <c:f>Sheet1!$D$22:$J$22</c:f>
                <c:numCache>
                  <c:formatCode>General</c:formatCode>
                  <c:ptCount val="7"/>
                  <c:pt idx="0">
                    <c:v>203.71391705035765</c:v>
                  </c:pt>
                  <c:pt idx="1">
                    <c:v>243.67141810232897</c:v>
                  </c:pt>
                  <c:pt idx="2">
                    <c:v>172.49765215793519</c:v>
                  </c:pt>
                  <c:pt idx="3">
                    <c:v>190.41113412823316</c:v>
                  </c:pt>
                  <c:pt idx="4">
                    <c:v>181.1611437367296</c:v>
                  </c:pt>
                  <c:pt idx="5">
                    <c:v>225.48933455930904</c:v>
                  </c:pt>
                  <c:pt idx="6">
                    <c:v>280</c:v>
                  </c:pt>
                </c:numCache>
              </c:numRef>
            </c:minus>
            <c:spPr>
              <a:ln w="19050"/>
            </c:spPr>
          </c:errBars>
          <c:xVal>
            <c:numRef>
              <c:f>Sheet1!$D$20:$J$20</c:f>
              <c:numCache>
                <c:formatCode>General</c:formatCode>
                <c:ptCount val="7"/>
                <c:pt idx="0">
                  <c:v>119.17640265848668</c:v>
                </c:pt>
                <c:pt idx="1">
                  <c:v>114.5378004845162</c:v>
                </c:pt>
                <c:pt idx="2">
                  <c:v>110.25903428000413</c:v>
                </c:pt>
                <c:pt idx="3">
                  <c:v>116.07875964827296</c:v>
                </c:pt>
                <c:pt idx="4">
                  <c:v>120.51995116739873</c:v>
                </c:pt>
                <c:pt idx="5">
                  <c:v>118.66513856478332</c:v>
                </c:pt>
                <c:pt idx="6">
                  <c:v>104.13206619159615</c:v>
                </c:pt>
              </c:numCache>
            </c:numRef>
          </c:xVal>
          <c:yVal>
            <c:numRef>
              <c:f>Sheet1!$D$14:$J$14</c:f>
              <c:numCache>
                <c:formatCode>General</c:formatCode>
                <c:ptCount val="7"/>
                <c:pt idx="0">
                  <c:v>3222.2</c:v>
                </c:pt>
                <c:pt idx="1">
                  <c:v>3267.2</c:v>
                </c:pt>
                <c:pt idx="2">
                  <c:v>3217.4</c:v>
                </c:pt>
                <c:pt idx="3">
                  <c:v>3218</c:v>
                </c:pt>
                <c:pt idx="4">
                  <c:v>3323.2</c:v>
                </c:pt>
                <c:pt idx="5">
                  <c:v>3367.6</c:v>
                </c:pt>
                <c:pt idx="6">
                  <c:v>2800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DB8-4649-A2E6-44EF222E33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3937152"/>
        <c:axId val="233959808"/>
      </c:scatterChart>
      <c:valAx>
        <c:axId val="233937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SOC Stock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2560448737175743"/>
              <c:y val="0.93532834655368613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3959808"/>
        <c:crosses val="autoZero"/>
        <c:crossBetween val="midCat"/>
      </c:valAx>
      <c:valAx>
        <c:axId val="233959808"/>
        <c:scaling>
          <c:orientation val="minMax"/>
          <c:min val="20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Yield (kg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6.9929548280149188E-3"/>
              <c:y val="0.298426792070232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3937152"/>
        <c:crosses val="autoZero"/>
        <c:crossBetween val="midCat"/>
        <c:majorUnit val="50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7"/>
            <c:spPr>
              <a:noFill/>
              <a:ln w="15875"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9.3615938385013892E-2"/>
                  <c:y val="-0.1526770880952647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baseline="0" dirty="0"/>
                      <a:t>C </a:t>
                    </a:r>
                    <a:r>
                      <a:rPr lang="en-US" baseline="0" dirty="0" err="1"/>
                      <a:t>sequestrado</a:t>
                    </a:r>
                    <a:r>
                      <a:rPr lang="en-US" baseline="0" dirty="0"/>
                      <a:t> = 0.423 + 0.165 C 
R² = 0.83</a:t>
                    </a:r>
                  </a:p>
                  <a:p>
                    <a:pPr>
                      <a:defRPr sz="1600"/>
                    </a:pPr>
                    <a:r>
                      <a:rPr lang="en-US" baseline="0" dirty="0"/>
                      <a:t>p = 0.0006</a:t>
                    </a:r>
                    <a:endParaRPr lang="en-US" dirty="0"/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'Fig. 1 (SOC Seq. x C input)'!$G$4:$G$12</c:f>
                <c:numCache>
                  <c:formatCode>General</c:formatCode>
                  <c:ptCount val="9"/>
                  <c:pt idx="0">
                    <c:v>0.93900000000000061</c:v>
                  </c:pt>
                  <c:pt idx="1">
                    <c:v>0.58139999999999958</c:v>
                  </c:pt>
                  <c:pt idx="2">
                    <c:v>0.96511999999999998</c:v>
                  </c:pt>
                  <c:pt idx="3">
                    <c:v>0.71171999999999991</c:v>
                  </c:pt>
                  <c:pt idx="4">
                    <c:v>0.90269999999999995</c:v>
                  </c:pt>
                  <c:pt idx="5">
                    <c:v>1.1533499999999999</c:v>
                  </c:pt>
                  <c:pt idx="6">
                    <c:v>0.26081250000000172</c:v>
                  </c:pt>
                  <c:pt idx="7">
                    <c:v>0.40755000000000002</c:v>
                  </c:pt>
                  <c:pt idx="8">
                    <c:v>0.44375000000000003</c:v>
                  </c:pt>
                </c:numCache>
              </c:numRef>
            </c:plus>
            <c:minus>
              <c:numRef>
                <c:f>'Fig. 1 (SOC Seq. x C input)'!$G$4:$G$12</c:f>
                <c:numCache>
                  <c:formatCode>General</c:formatCode>
                  <c:ptCount val="9"/>
                  <c:pt idx="0">
                    <c:v>0.93900000000000061</c:v>
                  </c:pt>
                  <c:pt idx="1">
                    <c:v>0.58139999999999958</c:v>
                  </c:pt>
                  <c:pt idx="2">
                    <c:v>0.96511999999999998</c:v>
                  </c:pt>
                  <c:pt idx="3">
                    <c:v>0.71171999999999991</c:v>
                  </c:pt>
                  <c:pt idx="4">
                    <c:v>0.90269999999999995</c:v>
                  </c:pt>
                  <c:pt idx="5">
                    <c:v>1.1533499999999999</c:v>
                  </c:pt>
                  <c:pt idx="6">
                    <c:v>0.26081250000000172</c:v>
                  </c:pt>
                  <c:pt idx="7">
                    <c:v>0.40755000000000002</c:v>
                  </c:pt>
                  <c:pt idx="8">
                    <c:v>0.44375000000000003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'Fig. 1 (SOC Seq. x C input)'!$F$4:$F$12</c:f>
                <c:numCache>
                  <c:formatCode>General</c:formatCode>
                  <c:ptCount val="9"/>
                  <c:pt idx="0">
                    <c:v>0.31000000000000172</c:v>
                  </c:pt>
                  <c:pt idx="1">
                    <c:v>0.35000000000000031</c:v>
                  </c:pt>
                  <c:pt idx="2">
                    <c:v>0.35000000000000031</c:v>
                  </c:pt>
                  <c:pt idx="3">
                    <c:v>0.19</c:v>
                  </c:pt>
                  <c:pt idx="4">
                    <c:v>0.28000000000000008</c:v>
                  </c:pt>
                  <c:pt idx="5">
                    <c:v>0.34</c:v>
                  </c:pt>
                  <c:pt idx="6">
                    <c:v>0.27</c:v>
                  </c:pt>
                  <c:pt idx="7">
                    <c:v>0.16</c:v>
                  </c:pt>
                  <c:pt idx="8">
                    <c:v>0.21000000000000021</c:v>
                  </c:pt>
                </c:numCache>
              </c:numRef>
            </c:plus>
            <c:minus>
              <c:numRef>
                <c:f>'Fig. 1 (SOC Seq. x C input)'!$F$4:$F$12</c:f>
                <c:numCache>
                  <c:formatCode>General</c:formatCode>
                  <c:ptCount val="9"/>
                  <c:pt idx="0">
                    <c:v>0.31000000000000172</c:v>
                  </c:pt>
                  <c:pt idx="1">
                    <c:v>0.35000000000000031</c:v>
                  </c:pt>
                  <c:pt idx="2">
                    <c:v>0.35000000000000031</c:v>
                  </c:pt>
                  <c:pt idx="3">
                    <c:v>0.19</c:v>
                  </c:pt>
                  <c:pt idx="4">
                    <c:v>0.28000000000000008</c:v>
                  </c:pt>
                  <c:pt idx="5">
                    <c:v>0.34</c:v>
                  </c:pt>
                  <c:pt idx="6">
                    <c:v>0.27</c:v>
                  </c:pt>
                  <c:pt idx="7">
                    <c:v>0.16</c:v>
                  </c:pt>
                  <c:pt idx="8">
                    <c:v>0.21000000000000021</c:v>
                  </c:pt>
                </c:numCache>
              </c:numRef>
            </c:minus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'Fig. 1 (SOC Seq. x C input)'!$C$4:$C$12</c:f>
              <c:numCache>
                <c:formatCode>0.00</c:formatCode>
                <c:ptCount val="9"/>
                <c:pt idx="0">
                  <c:v>9.39</c:v>
                </c:pt>
                <c:pt idx="1">
                  <c:v>9.69</c:v>
                </c:pt>
                <c:pt idx="2">
                  <c:v>7.4239999999999995</c:v>
                </c:pt>
                <c:pt idx="3">
                  <c:v>7.9079999999999995</c:v>
                </c:pt>
                <c:pt idx="4">
                  <c:v>10.030000000000001</c:v>
                </c:pt>
                <c:pt idx="5">
                  <c:v>12.815000000000024</c:v>
                </c:pt>
                <c:pt idx="6">
                  <c:v>2.006249999999981</c:v>
                </c:pt>
                <c:pt idx="7">
                  <c:v>3.1349999999999998</c:v>
                </c:pt>
                <c:pt idx="8">
                  <c:v>4.4375</c:v>
                </c:pt>
              </c:numCache>
            </c:numRef>
          </c:xVal>
          <c:yVal>
            <c:numRef>
              <c:f>'Fig. 1 (SOC Seq. x C input)'!$D$4:$D$12</c:f>
              <c:numCache>
                <c:formatCode>0.00</c:formatCode>
                <c:ptCount val="9"/>
                <c:pt idx="0">
                  <c:v>1.7919865532974379</c:v>
                </c:pt>
                <c:pt idx="1">
                  <c:v>2.1847592394640447</c:v>
                </c:pt>
                <c:pt idx="2">
                  <c:v>1.8599999999999908</c:v>
                </c:pt>
                <c:pt idx="3">
                  <c:v>2.1020000000000008</c:v>
                </c:pt>
                <c:pt idx="4">
                  <c:v>1.7250000000000014</c:v>
                </c:pt>
                <c:pt idx="5">
                  <c:v>2.5949999999999989</c:v>
                </c:pt>
                <c:pt idx="6">
                  <c:v>1.000925925925926</c:v>
                </c:pt>
                <c:pt idx="7">
                  <c:v>0.59092592592592208</c:v>
                </c:pt>
                <c:pt idx="8">
                  <c:v>1.0492592592592596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80-4C92-959C-B0FD5609E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5122048"/>
        <c:axId val="125123968"/>
      </c:scatterChart>
      <c:valAx>
        <c:axId val="125122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en-US" sz="1600" b="1" dirty="0" err="1"/>
                  <a:t>Adição</a:t>
                </a:r>
                <a:r>
                  <a:rPr lang="en-US" sz="1600" b="1" dirty="0"/>
                  <a:t> annual</a:t>
                </a:r>
                <a:r>
                  <a:rPr lang="en-US" sz="1600" b="1" baseline="0" dirty="0"/>
                  <a:t> de C</a:t>
                </a:r>
                <a:r>
                  <a:rPr lang="en-US" sz="1600" b="1" dirty="0"/>
                  <a:t>(Mg ha</a:t>
                </a:r>
                <a:r>
                  <a:rPr lang="en-US" sz="1600" b="1" baseline="30000" dirty="0"/>
                  <a:t>-1</a:t>
                </a:r>
                <a:r>
                  <a:rPr lang="en-US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40008534310569682"/>
              <c:y val="0.9374642840303604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25123968"/>
        <c:crosses val="autoZero"/>
        <c:crossBetween val="midCat"/>
      </c:valAx>
      <c:valAx>
        <c:axId val="1251239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pt-BR" sz="1600" b="1" dirty="0"/>
                  <a:t>Sequestro anual de C (Mg ha</a:t>
                </a:r>
                <a:r>
                  <a:rPr lang="pt-BR" sz="1600" b="1" baseline="30000" dirty="0"/>
                  <a:t>-1</a:t>
                </a:r>
                <a:r>
                  <a:rPr lang="pt-BR" sz="16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1902475810507412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pt-BR"/>
          </a:p>
        </c:txPr>
        <c:crossAx val="125122048"/>
        <c:crosses val="autoZero"/>
        <c:crossBetween val="midCat"/>
      </c:valAx>
    </c:plotArea>
    <c:plotVisOnly val="1"/>
    <c:dispBlanksAs val="gap"/>
    <c:showDLblsOverMax val="0"/>
  </c:chart>
  <c:spPr>
    <a:solidFill>
      <a:srgbClr val="CCFFFF"/>
    </a:solidFill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Mata - PG</a:t>
            </a:r>
          </a:p>
        </c:rich>
      </c:tx>
      <c:layout>
        <c:manualLayout>
          <c:xMode val="edge"/>
          <c:yMode val="edge"/>
          <c:x val="2.4644678245913536E-2"/>
          <c:y val="1.14285714285714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641470150796193"/>
          <c:y val="0.16750113438016762"/>
          <c:w val="0.79967703550456681"/>
          <c:h val="0.807254958781742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LRV'!$H$13:$H$19</c:f>
              <c:numCache>
                <c:formatCode>0.00</c:formatCode>
                <c:ptCount val="7"/>
                <c:pt idx="0">
                  <c:v>23.204999999999998</c:v>
                </c:pt>
                <c:pt idx="1">
                  <c:v>18.533333333333331</c:v>
                </c:pt>
                <c:pt idx="2">
                  <c:v>16.938333333333333</c:v>
                </c:pt>
                <c:pt idx="3">
                  <c:v>16.903333333333332</c:v>
                </c:pt>
                <c:pt idx="4">
                  <c:v>13.976666666666668</c:v>
                </c:pt>
                <c:pt idx="5">
                  <c:v>12.004999999999999</c:v>
                </c:pt>
                <c:pt idx="6">
                  <c:v>10.866666666666667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C3-4814-8048-996278CA3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742784"/>
        <c:axId val="94749056"/>
      </c:barChart>
      <c:catAx>
        <c:axId val="947427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753679764705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9056"/>
        <c:crosses val="autoZero"/>
        <c:auto val="1"/>
        <c:lblAlgn val="ctr"/>
        <c:lblOffset val="100"/>
        <c:noMultiLvlLbl val="0"/>
      </c:catAx>
      <c:valAx>
        <c:axId val="94749056"/>
        <c:scaling>
          <c:orientation val="minMax"/>
          <c:max val="25"/>
          <c:min val="0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CTC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7247938097002048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2784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0-100 cm</a:t>
            </a:r>
          </a:p>
        </c:rich>
      </c:tx>
      <c:layout>
        <c:manualLayout>
          <c:xMode val="edge"/>
          <c:yMode val="edge"/>
          <c:x val="0.79552990194754314"/>
          <c:y val="0.755243335546912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9956735608509"/>
          <c:y val="2.8252405949256341E-2"/>
          <c:w val="0.81786097553696757"/>
          <c:h val="0.80367454068241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'C sequestered rate_2011-2013'!$W$2</c:f>
              <c:strCache>
                <c:ptCount val="1"/>
                <c:pt idx="0">
                  <c:v>SOC sequestered 0-100 cm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7877508802440757"/>
                  <c:y val="-0.1560479921899208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SOC Seq. = 0.19TB-Ci + 3.96
R² = 0.65 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0.01</a:t>
                    </a:r>
                  </a:p>
                </c:rich>
              </c:tx>
              <c:numFmt formatCode="General" sourceLinked="0"/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plus>
            <c:minus>
              <c:numRef>
                <c:f>'C sequestered rate_2011-2013'!$AD$4:$AD$15</c:f>
                <c:numCache>
                  <c:formatCode>General</c:formatCode>
                  <c:ptCount val="12"/>
                  <c:pt idx="0">
                    <c:v>1.72</c:v>
                  </c:pt>
                  <c:pt idx="1">
                    <c:v>2.56</c:v>
                  </c:pt>
                  <c:pt idx="2">
                    <c:v>2.1</c:v>
                  </c:pt>
                  <c:pt idx="3">
                    <c:v>3.1</c:v>
                  </c:pt>
                  <c:pt idx="4">
                    <c:v>0.9</c:v>
                  </c:pt>
                  <c:pt idx="5">
                    <c:v>3.21</c:v>
                  </c:pt>
                  <c:pt idx="6">
                    <c:v>3.8</c:v>
                  </c:pt>
                  <c:pt idx="7">
                    <c:v>2.7</c:v>
                  </c:pt>
                  <c:pt idx="8">
                    <c:v>1.2</c:v>
                  </c:pt>
                  <c:pt idx="9">
                    <c:v>2.2000000000000002</c:v>
                  </c:pt>
                  <c:pt idx="10">
                    <c:v>2.6</c:v>
                  </c:pt>
                  <c:pt idx="11">
                    <c:v>2.8</c:v>
                  </c:pt>
                </c:numCache>
              </c:numRef>
            </c:minus>
          </c:errBars>
          <c:errBars>
            <c:errDir val="y"/>
            <c:errBarType val="both"/>
            <c:errValType val="cust"/>
            <c:noEndCap val="0"/>
            <c:pl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plus>
            <c:minus>
              <c:numRef>
                <c:f>'C sequestered rate_2011-2013'!$AB$4:$AB$15</c:f>
                <c:numCache>
                  <c:formatCode>General</c:formatCode>
                  <c:ptCount val="12"/>
                  <c:pt idx="0">
                    <c:v>1.6110347440365811</c:v>
                  </c:pt>
                  <c:pt idx="1">
                    <c:v>2.2999999999999998</c:v>
                  </c:pt>
                  <c:pt idx="2">
                    <c:v>1.6680745303587328</c:v>
                  </c:pt>
                  <c:pt idx="3">
                    <c:v>1.8580057134870092</c:v>
                  </c:pt>
                  <c:pt idx="4">
                    <c:v>2.1</c:v>
                  </c:pt>
                  <c:pt idx="5">
                    <c:v>0.92002665762346092</c:v>
                  </c:pt>
                  <c:pt idx="6">
                    <c:v>2.6</c:v>
                  </c:pt>
                  <c:pt idx="7">
                    <c:v>2</c:v>
                  </c:pt>
                  <c:pt idx="8">
                    <c:v>1.8</c:v>
                  </c:pt>
                  <c:pt idx="9">
                    <c:v>2.2817188961918422</c:v>
                  </c:pt>
                  <c:pt idx="10">
                    <c:v>2.0490322857059144</c:v>
                  </c:pt>
                  <c:pt idx="11">
                    <c:v>2.2999999999999998</c:v>
                  </c:pt>
                </c:numCache>
              </c:numRef>
            </c:minus>
          </c:errBars>
          <c:xVal>
            <c:numRef>
              <c:f>'C sequestered rate_2011-2013'!$AC$4:$AC$15</c:f>
              <c:numCache>
                <c:formatCode>0.00</c:formatCode>
                <c:ptCount val="12"/>
                <c:pt idx="0">
                  <c:v>14.069189999999999</c:v>
                </c:pt>
                <c:pt idx="1">
                  <c:v>34.385476359999991</c:v>
                </c:pt>
                <c:pt idx="2">
                  <c:v>33.10132669</c:v>
                </c:pt>
                <c:pt idx="3">
                  <c:v>36.12658751</c:v>
                </c:pt>
                <c:pt idx="4">
                  <c:v>10.955746699999999</c:v>
                </c:pt>
                <c:pt idx="5">
                  <c:v>36.621842810000004</c:v>
                </c:pt>
                <c:pt idx="6">
                  <c:v>35.471503299999995</c:v>
                </c:pt>
                <c:pt idx="7">
                  <c:v>37.966690710000002</c:v>
                </c:pt>
                <c:pt idx="8">
                  <c:v>8.0550400000000018</c:v>
                </c:pt>
                <c:pt idx="9">
                  <c:v>19.544457600000001</c:v>
                </c:pt>
                <c:pt idx="10">
                  <c:v>22.220838460000003</c:v>
                </c:pt>
                <c:pt idx="11">
                  <c:v>26.18521436</c:v>
                </c:pt>
              </c:numCache>
            </c:numRef>
          </c:xVal>
          <c:yVal>
            <c:numRef>
              <c:f>'C sequestered rate_2011-2013'!$Z$4:$Z$15</c:f>
              <c:numCache>
                <c:formatCode>0.000</c:formatCode>
                <c:ptCount val="12"/>
                <c:pt idx="0">
                  <c:v>5.8483078692581794</c:v>
                </c:pt>
                <c:pt idx="1">
                  <c:v>8.5444167805796223</c:v>
                </c:pt>
                <c:pt idx="2">
                  <c:v>13.374034421282994</c:v>
                </c:pt>
                <c:pt idx="3">
                  <c:v>13.395765031792669</c:v>
                </c:pt>
                <c:pt idx="4">
                  <c:v>4.7114537941056946</c:v>
                </c:pt>
                <c:pt idx="5">
                  <c:v>8.0782122121619526</c:v>
                </c:pt>
                <c:pt idx="6">
                  <c:v>9.5867088399875069</c:v>
                </c:pt>
                <c:pt idx="7">
                  <c:v>10.449215068862122</c:v>
                </c:pt>
                <c:pt idx="8">
                  <c:v>4.5689000032410165</c:v>
                </c:pt>
                <c:pt idx="9">
                  <c:v>10.229828157629882</c:v>
                </c:pt>
                <c:pt idx="10">
                  <c:v>9.2329944618495556</c:v>
                </c:pt>
                <c:pt idx="11">
                  <c:v>11.217004673923022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94F-413E-89A4-3BF98C8C2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29312"/>
        <c:axId val="33235328"/>
      </c:scatterChart>
      <c:valAx>
        <c:axId val="17229312"/>
        <c:scaling>
          <c:orientation val="minMax"/>
          <c:max val="4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Total Biomass-C input (Mg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3665494165178228"/>
              <c:y val="0.9391846053557493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33235328"/>
        <c:crosses val="autoZero"/>
        <c:crossBetween val="midCat"/>
        <c:majorUnit val="15"/>
      </c:valAx>
      <c:valAx>
        <c:axId val="33235328"/>
        <c:scaling>
          <c:orientation val="minMax"/>
          <c:max val="16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SOC Sequestered (Mg ha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1.4078090361640111E-3"/>
              <c:y val="0.177080682201376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 b="1"/>
            </a:pPr>
            <a:endParaRPr lang="pt-BR"/>
          </a:p>
        </c:txPr>
        <c:crossAx val="17229312"/>
        <c:crosses val="autoZero"/>
        <c:crossBetween val="midCat"/>
        <c:majorUnit val="4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0-40 cm</a:t>
            </a:r>
          </a:p>
        </c:rich>
      </c:tx>
      <c:layout>
        <c:manualLayout>
          <c:xMode val="edge"/>
          <c:yMode val="edge"/>
          <c:x val="0.83221269532876696"/>
          <c:y val="4.746938345180425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781925744944057"/>
          <c:y val="4.0893270368257517E-2"/>
          <c:w val="0.75376276746695858"/>
          <c:h val="0.7387508693858976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'AVG C stock (1989-2002-2005)'!$I$2</c:f>
              <c:strCache>
                <c:ptCount val="1"/>
                <c:pt idx="0">
                  <c:v>NF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-6.6805845511482248E-2"/>
                  <c:y val="-5.5248634807683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'AVG C stock (1989-2002-2005)'!$A$4</c:f>
              <c:numCache>
                <c:formatCode>General</c:formatCode>
                <c:ptCount val="1"/>
                <c:pt idx="0">
                  <c:v>1967</c:v>
                </c:pt>
              </c:numCache>
            </c:numRef>
          </c:xVal>
          <c:yVal>
            <c:numRef>
              <c:f>'AVG C stock (1989-2002-2005)'!$I$6</c:f>
              <c:numCache>
                <c:formatCode>0.00</c:formatCode>
                <c:ptCount val="1"/>
                <c:pt idx="0">
                  <c:v>159.2671309128404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2B-4A09-88BF-63A6DEAFABD2}"/>
            </c:ext>
          </c:extLst>
        </c:ser>
        <c:ser>
          <c:idx val="1"/>
          <c:order val="1"/>
          <c:tx>
            <c:strRef>
              <c:f>'AVG C stock (1989-2002-2005)'!$J$2</c:f>
              <c:strCache>
                <c:ptCount val="1"/>
                <c:pt idx="0">
                  <c:v>PE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circle"/>
            <c:size val="9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('AVG C stock (1989-2002-2005)'!$A$4,'AVG C stock (1989-2002-2005)'!$A$7)</c:f>
              <c:numCache>
                <c:formatCode>General</c:formatCode>
                <c:ptCount val="2"/>
                <c:pt idx="0">
                  <c:v>1967</c:v>
                </c:pt>
                <c:pt idx="1">
                  <c:v>1989</c:v>
                </c:pt>
              </c:numCache>
            </c:numRef>
          </c:xVal>
          <c:yVal>
            <c:numRef>
              <c:f>('AVG C stock (1989-2002-2005)'!$I$6,'AVG C stock (1989-2002-2005)'!$J$9)</c:f>
              <c:numCache>
                <c:formatCode>0.00</c:formatCode>
                <c:ptCount val="2"/>
                <c:pt idx="0">
                  <c:v>159.2671309128404</c:v>
                </c:pt>
                <c:pt idx="1">
                  <c:v>106.0091997903841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E2B-4A09-88BF-63A6DEAFABD2}"/>
            </c:ext>
          </c:extLst>
        </c:ser>
        <c:ser>
          <c:idx val="2"/>
          <c:order val="2"/>
          <c:tx>
            <c:strRef>
              <c:f>'AVG C stock (1989-2002-2005)'!$K$3</c:f>
              <c:strCache>
                <c:ptCount val="1"/>
                <c:pt idx="0">
                  <c:v>CT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2B-4A09-88BF-63A6DEAFABD2}"/>
                </c:ext>
              </c:extLst>
            </c:dLbl>
            <c:dLbl>
              <c:idx val="2"/>
              <c:layout>
                <c:manualLayout>
                  <c:x val="5.9048713020255677E-3"/>
                  <c:y val="1.47330103821588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111.2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(1989-2002-2005)'!$K$12,'AVG C stock (1989-2002-2005)'!$K$15)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112.74177537643588</c:v>
                </c:pt>
                <c:pt idx="2">
                  <c:v>111.22032227987754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E2B-4A09-88BF-63A6DEAFABD2}"/>
            </c:ext>
          </c:extLst>
        </c:ser>
        <c:ser>
          <c:idx val="3"/>
          <c:order val="3"/>
          <c:tx>
            <c:strRef>
              <c:f>'AVG C stock (1989-2002-2005)'!$L$3</c:f>
              <c:strCache>
                <c:ptCount val="1"/>
                <c:pt idx="0">
                  <c:v>MT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diamond"/>
            <c:size val="11"/>
            <c:spPr>
              <a:noFill/>
              <a:ln w="12700">
                <a:solidFill>
                  <a:schemeClr val="tx1"/>
                </a:solidFill>
              </a:ln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E2B-4A09-88BF-63A6DEAFABD2}"/>
                </c:ext>
              </c:extLst>
            </c:dLbl>
            <c:dLbl>
              <c:idx val="2"/>
              <c:layout>
                <c:manualLayout>
                  <c:x val="1.0926649625091981E-3"/>
                  <c:y val="-7.1406613285390063E-3"/>
                </c:manualLayout>
              </c:layout>
              <c:tx>
                <c:rich>
                  <a:bodyPr/>
                  <a:lstStyle/>
                  <a:p>
                    <a:r>
                      <a:rPr lang="en-US" sz="1800"/>
                      <a:t>116.1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(1989-2002-2005)'!$L$12,'AVG C stock (1989-2002-2005)'!$L$15)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115.64717718732064</c:v>
                </c:pt>
                <c:pt idx="2">
                  <c:v>116.09934465725343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E2B-4A09-88BF-63A6DEAFABD2}"/>
            </c:ext>
          </c:extLst>
        </c:ser>
        <c:ser>
          <c:idx val="4"/>
          <c:order val="4"/>
          <c:tx>
            <c:strRef>
              <c:f>'AVG C stock (1989-2002-2005)'!$M$3</c:f>
              <c:strCache>
                <c:ptCount val="1"/>
                <c:pt idx="0">
                  <c:v>NTch</c:v>
                </c:pt>
              </c:strCache>
            </c:strRef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triang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Lbls>
            <c:dLbl>
              <c:idx val="2"/>
              <c:layout>
                <c:manualLayout>
                  <c:x val="5.4158097852411097E-3"/>
                  <c:y val="-2.819330458956900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131.7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(1989-2002-2005)'!$M$12,'AVG C stock (1989-2002-2005)'!$M$15)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126.68607080949931</c:v>
                </c:pt>
                <c:pt idx="2">
                  <c:v>131.69005394418602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E2B-4A09-88BF-63A6DEAFABD2}"/>
            </c:ext>
          </c:extLst>
        </c:ser>
        <c:ser>
          <c:idx val="5"/>
          <c:order val="5"/>
          <c:tx>
            <c:strRef>
              <c:f>'AVG C stock (1989-2002-2005)'!$N$3</c:f>
              <c:strCache>
                <c:ptCount val="1"/>
                <c:pt idx="0">
                  <c:v>CNT</c:v>
                </c:pt>
              </c:strCache>
            </c:strRef>
          </c:tx>
          <c:spPr>
            <a:ln w="9525">
              <a:solidFill>
                <a:schemeClr val="tx1"/>
              </a:solidFill>
              <a:prstDash val="solid"/>
            </a:ln>
          </c:spPr>
          <c:marker>
            <c:symbol val="circle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dPt>
            <c:idx val="0"/>
            <c:marker>
              <c:symbol val="circle"/>
              <c:size val="12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E2B-4A09-88BF-63A6DEAFABD2}"/>
              </c:ext>
            </c:extLst>
          </c:dPt>
          <c:dLbls>
            <c:dLbl>
              <c:idx val="0"/>
              <c:layout>
                <c:manualLayout>
                  <c:x val="-7.2372999304105776E-2"/>
                  <c:y val="5.5248634807684001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106.0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2B-4A09-88BF-63A6DEAFAB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E2B-4A09-88BF-63A6DEAFABD2}"/>
                </c:ext>
              </c:extLst>
            </c:dLbl>
            <c:dLbl>
              <c:idx val="2"/>
              <c:layout>
                <c:manualLayout>
                  <c:x val="6.3939328188100247E-3"/>
                  <c:y val="-1.8416207487806095E-2"/>
                </c:manualLayout>
              </c:layout>
              <c:tx>
                <c:rich>
                  <a:bodyPr/>
                  <a:lstStyle/>
                  <a:p>
                    <a:r>
                      <a:rPr lang="en-US" sz="1600"/>
                      <a:t>137.0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2B-4A09-88BF-63A6DEAFABD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('AVG C stock (1989-2002-2005)'!$A$7,'AVG C stock (1989-2002-2005)'!$A$10,'AVG C stock (1989-2002-2005)'!$A$13)</c:f>
              <c:numCache>
                <c:formatCode>General</c:formatCode>
                <c:ptCount val="3"/>
                <c:pt idx="0">
                  <c:v>1989</c:v>
                </c:pt>
                <c:pt idx="1">
                  <c:v>2002</c:v>
                </c:pt>
                <c:pt idx="2">
                  <c:v>2005</c:v>
                </c:pt>
              </c:numCache>
            </c:numRef>
          </c:xVal>
          <c:yVal>
            <c:numRef>
              <c:f>('AVG C stock (1989-2002-2005)'!$J$9,'AVG C stock (1989-2002-2005)'!$N$12,'AVG C stock (1989-2002-2005)'!$N$15)</c:f>
              <c:numCache>
                <c:formatCode>0.00</c:formatCode>
                <c:ptCount val="3"/>
                <c:pt idx="0">
                  <c:v>106.0091997903841</c:v>
                </c:pt>
                <c:pt idx="1">
                  <c:v>132.72808957778142</c:v>
                </c:pt>
                <c:pt idx="2">
                  <c:v>137.00149589173427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E2B-4A09-88BF-63A6DEAFAB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65152"/>
        <c:axId val="117281920"/>
      </c:scatterChart>
      <c:valAx>
        <c:axId val="1172651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0.53054684745173242"/>
              <c:y val="0.916419104117807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7281920"/>
        <c:crosses val="autoZero"/>
        <c:crossBetween val="midCat"/>
      </c:valAx>
      <c:valAx>
        <c:axId val="117281920"/>
        <c:scaling>
          <c:orientation val="minMax"/>
          <c:max val="180"/>
          <c:min val="9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SOC stock, Mg ha</a:t>
                </a:r>
                <a:r>
                  <a:rPr lang="en-US" baseline="30000" dirty="0"/>
                  <a:t>-1</a:t>
                </a:r>
              </a:p>
            </c:rich>
          </c:tx>
          <c:layout>
            <c:manualLayout>
              <c:xMode val="edge"/>
              <c:yMode val="edge"/>
              <c:x val="2.027026795166335E-2"/>
              <c:y val="0.2801744602220705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17265152"/>
        <c:crosses val="autoZero"/>
        <c:crossBetween val="midCat"/>
        <c:majorUnit val="30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641470150796204"/>
          <c:y val="0.13242989737607841"/>
          <c:w val="0.79967703550456704"/>
          <c:h val="0.84232620300018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Graficos!$E$3:$E$9</c:f>
              <c:numCache>
                <c:formatCode>0.00</c:formatCode>
                <c:ptCount val="7"/>
                <c:pt idx="0">
                  <c:v>0.8333333333333337</c:v>
                </c:pt>
                <c:pt idx="1">
                  <c:v>0.30000000000000032</c:v>
                </c:pt>
                <c:pt idx="2">
                  <c:v>0.26666666666666711</c:v>
                </c:pt>
                <c:pt idx="3">
                  <c:v>0.23333333333333353</c:v>
                </c:pt>
                <c:pt idx="4">
                  <c:v>0.20000000000000004</c:v>
                </c:pt>
                <c:pt idx="5">
                  <c:v>0.20000000000000004</c:v>
                </c:pt>
                <c:pt idx="6">
                  <c:v>0.23333333333333353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3-4E21-8C0E-F9E8F5A26D17}"/>
            </c:ext>
          </c:extLst>
        </c:ser>
        <c:ser>
          <c:idx val="1"/>
          <c:order val="1"/>
          <c:tx>
            <c:strRef>
              <c:f>Graficos!$K$1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Graficos!$N$3:$N$9</c:f>
              <c:numCache>
                <c:formatCode>0.00</c:formatCode>
                <c:ptCount val="7"/>
                <c:pt idx="0">
                  <c:v>2.9</c:v>
                </c:pt>
                <c:pt idx="1">
                  <c:v>2.2666666666666671</c:v>
                </c:pt>
                <c:pt idx="2">
                  <c:v>2.0666666666666664</c:v>
                </c:pt>
                <c:pt idx="3">
                  <c:v>0.73333333333333361</c:v>
                </c:pt>
                <c:pt idx="4">
                  <c:v>0.56666666666666654</c:v>
                </c:pt>
                <c:pt idx="5">
                  <c:v>0.53333333333333333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3-4E21-8C0E-F9E8F5A26D17}"/>
            </c:ext>
          </c:extLst>
        </c:ser>
        <c:ser>
          <c:idx val="2"/>
          <c:order val="2"/>
          <c:tx>
            <c:strRef>
              <c:f>Graficos!$T$1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Graficos!$W$3:$W$9</c:f>
              <c:numCache>
                <c:formatCode>0.00</c:formatCode>
                <c:ptCount val="7"/>
                <c:pt idx="0">
                  <c:v>4</c:v>
                </c:pt>
                <c:pt idx="1">
                  <c:v>2.8333333333333335</c:v>
                </c:pt>
                <c:pt idx="2">
                  <c:v>2.9333333333333336</c:v>
                </c:pt>
                <c:pt idx="3">
                  <c:v>0.8666666666666667</c:v>
                </c:pt>
                <c:pt idx="4">
                  <c:v>0.56666666666666654</c:v>
                </c:pt>
                <c:pt idx="5">
                  <c:v>0.63333333333333364</c:v>
                </c:pt>
                <c:pt idx="6">
                  <c:v>0.53333333333333333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3-4E21-8C0E-F9E8F5A2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618304"/>
        <c:axId val="109620224"/>
      </c:barChart>
      <c:catAx>
        <c:axId val="10961830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200345057651747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20224"/>
        <c:crosses val="autoZero"/>
        <c:auto val="1"/>
        <c:lblAlgn val="ctr"/>
        <c:lblOffset val="100"/>
        <c:noMultiLvlLbl val="0"/>
      </c:catAx>
      <c:valAx>
        <c:axId val="109620224"/>
        <c:scaling>
          <c:orientation val="minMax"/>
          <c:max val="5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Ca</a:t>
                </a:r>
                <a:r>
                  <a:rPr lang="pt-BR" sz="1600" baseline="30000"/>
                  <a:t>2+</a:t>
                </a:r>
                <a:r>
                  <a:rPr lang="pt-BR" sz="1600"/>
                  <a:t> (cmol</a:t>
                </a:r>
                <a:r>
                  <a:rPr lang="pt-BR" sz="1600" baseline="-25000"/>
                  <a:t>c</a:t>
                </a:r>
                <a:r>
                  <a:rPr lang="pt-BR" sz="1600"/>
                  <a:t> dm</a:t>
                </a:r>
                <a:r>
                  <a:rPr lang="pt-BR" sz="1600" baseline="30000"/>
                  <a:t>-3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2266681944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1096183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8031773791983039"/>
          <c:y val="0.75021907288079104"/>
          <c:w val="0.17591385565538256"/>
          <c:h val="0.21822471114320632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251151106667161"/>
          <c:y val="2.788507829614373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002405949256338E-2"/>
          <c:y val="2.8252405949256341E-2"/>
          <c:w val="0.8658101487314086"/>
          <c:h val="0.84242384749272869"/>
        </c:manualLayout>
      </c:layout>
      <c:scatterChart>
        <c:scatterStyle val="lineMarker"/>
        <c:varyColors val="0"/>
        <c:ser>
          <c:idx val="0"/>
          <c:order val="0"/>
          <c:tx>
            <c:v>C x Ca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0.14681793887301206"/>
                  <c:y val="0.4700749062070026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y = 0.11x + 0.74
R² = 0.83</a:t>
                    </a:r>
                  </a:p>
                  <a:p>
                    <a:pPr>
                      <a:defRPr/>
                    </a:pPr>
                    <a:r>
                      <a:rPr lang="en-US"/>
                      <a:t>p &lt; 0.001</a:t>
                    </a:r>
                  </a:p>
                </c:rich>
              </c:tx>
              <c:numFmt formatCode="General" sourceLinked="0"/>
            </c:trendlineLbl>
          </c:trendline>
          <c:xVal>
            <c:numRef>
              <c:f>'Soil fertility '!$AE$16:$AE$35</c:f>
              <c:numCache>
                <c:formatCode>0.0</c:formatCode>
                <c:ptCount val="20"/>
                <c:pt idx="0">
                  <c:v>32.366666666666667</c:v>
                </c:pt>
                <c:pt idx="1">
                  <c:v>31.766666666666666</c:v>
                </c:pt>
                <c:pt idx="2">
                  <c:v>31.233333333333334</c:v>
                </c:pt>
                <c:pt idx="3">
                  <c:v>27.666666666666668</c:v>
                </c:pt>
                <c:pt idx="4">
                  <c:v>18.599999999999998</c:v>
                </c:pt>
                <c:pt idx="5">
                  <c:v>37</c:v>
                </c:pt>
                <c:pt idx="6">
                  <c:v>34.333333333333336</c:v>
                </c:pt>
                <c:pt idx="7">
                  <c:v>29.333333333333332</c:v>
                </c:pt>
                <c:pt idx="8">
                  <c:v>23.666666666666668</c:v>
                </c:pt>
                <c:pt idx="9">
                  <c:v>20.933333333333334</c:v>
                </c:pt>
                <c:pt idx="10">
                  <c:v>39</c:v>
                </c:pt>
                <c:pt idx="11">
                  <c:v>39</c:v>
                </c:pt>
                <c:pt idx="12">
                  <c:v>35</c:v>
                </c:pt>
                <c:pt idx="13">
                  <c:v>27.666666666666668</c:v>
                </c:pt>
                <c:pt idx="14">
                  <c:v>22.333333333333332</c:v>
                </c:pt>
                <c:pt idx="15">
                  <c:v>49.233333333333327</c:v>
                </c:pt>
                <c:pt idx="16">
                  <c:v>39.199999999999996</c:v>
                </c:pt>
                <c:pt idx="17">
                  <c:v>30.633333333333336</c:v>
                </c:pt>
                <c:pt idx="18">
                  <c:v>25.833333333333332</c:v>
                </c:pt>
                <c:pt idx="19">
                  <c:v>23.633333333333336</c:v>
                </c:pt>
              </c:numCache>
            </c:numRef>
          </c:xVal>
          <c:yVal>
            <c:numRef>
              <c:f>'Soil fertility '!$Z$16:$Z$35</c:f>
              <c:numCache>
                <c:formatCode>0.00</c:formatCode>
                <c:ptCount val="20"/>
                <c:pt idx="0">
                  <c:v>4.5999999999999996</c:v>
                </c:pt>
                <c:pt idx="1">
                  <c:v>4.3666666666666663</c:v>
                </c:pt>
                <c:pt idx="2">
                  <c:v>4.2</c:v>
                </c:pt>
                <c:pt idx="3">
                  <c:v>3.7666666666666671</c:v>
                </c:pt>
                <c:pt idx="4">
                  <c:v>2.6666666666666665</c:v>
                </c:pt>
                <c:pt idx="5">
                  <c:v>4.8</c:v>
                </c:pt>
                <c:pt idx="6">
                  <c:v>4.8</c:v>
                </c:pt>
                <c:pt idx="7">
                  <c:v>4.7</c:v>
                </c:pt>
                <c:pt idx="8">
                  <c:v>3.6999999999999997</c:v>
                </c:pt>
                <c:pt idx="9">
                  <c:v>2.7333333333333338</c:v>
                </c:pt>
                <c:pt idx="10">
                  <c:v>4.6333333333333337</c:v>
                </c:pt>
                <c:pt idx="11">
                  <c:v>4.5666666666666664</c:v>
                </c:pt>
                <c:pt idx="12">
                  <c:v>4.2333333333333334</c:v>
                </c:pt>
                <c:pt idx="13">
                  <c:v>3.9666666666666668</c:v>
                </c:pt>
                <c:pt idx="14">
                  <c:v>2.3333333333333335</c:v>
                </c:pt>
                <c:pt idx="15">
                  <c:v>5.9333333333333327</c:v>
                </c:pt>
                <c:pt idx="16">
                  <c:v>5.2</c:v>
                </c:pt>
                <c:pt idx="17">
                  <c:v>4.5666666666666664</c:v>
                </c:pt>
                <c:pt idx="18">
                  <c:v>3.7666666666666671</c:v>
                </c:pt>
                <c:pt idx="19">
                  <c:v>2.9666666666666668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137-4919-B692-A8B04CD8A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040192"/>
        <c:axId val="236041728"/>
      </c:scatterChart>
      <c:valAx>
        <c:axId val="236040192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6041728"/>
        <c:crosses val="autoZero"/>
        <c:crossBetween val="midCat"/>
        <c:majorUnit val="20"/>
      </c:valAx>
      <c:valAx>
        <c:axId val="236041728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236040192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/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82823268678959"/>
          <c:y val="5.5092592592592721E-2"/>
          <c:w val="0.72169734971976296"/>
          <c:h val="0.7347087190170054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33566505062655871"/>
                  <c:y val="-7.1463386855375163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baseline="0" dirty="0"/>
                      <a:t>y = 0.001x - 0.72
R² = 0.51***</a:t>
                    </a:r>
                  </a:p>
                  <a:p>
                    <a:pPr>
                      <a:defRPr sz="1600" b="1"/>
                    </a:pPr>
                    <a:r>
                      <a:rPr lang="en-US" sz="1600" b="1" baseline="0" dirty="0"/>
                      <a:t>n = 512</a:t>
                    </a:r>
                    <a:endParaRPr lang="en-US" sz="1600" b="1" dirty="0"/>
                  </a:p>
                </c:rich>
              </c:tx>
              <c:numFmt formatCode="General" sourceLinked="0"/>
            </c:trendlineLbl>
          </c:trendline>
          <c:xVal>
            <c:numRef>
              <c:f>'0+0 C'!$AB$3:$AB$514</c:f>
              <c:numCache>
                <c:formatCode>0</c:formatCode>
                <c:ptCount val="512"/>
                <c:pt idx="0">
                  <c:v>4567</c:v>
                </c:pt>
                <c:pt idx="1">
                  <c:v>4466.8421052631593</c:v>
                </c:pt>
                <c:pt idx="2">
                  <c:v>4321</c:v>
                </c:pt>
                <c:pt idx="3">
                  <c:v>4661.0526315789502</c:v>
                </c:pt>
                <c:pt idx="4">
                  <c:v>3890</c:v>
                </c:pt>
                <c:pt idx="5">
                  <c:v>4321</c:v>
                </c:pt>
                <c:pt idx="6">
                  <c:v>5243.6842105263158</c:v>
                </c:pt>
                <c:pt idx="7">
                  <c:v>5049.4736842105267</c:v>
                </c:pt>
                <c:pt idx="8">
                  <c:v>5243.6842105263158</c:v>
                </c:pt>
                <c:pt idx="9">
                  <c:v>5345</c:v>
                </c:pt>
                <c:pt idx="10">
                  <c:v>4855.2631578947367</c:v>
                </c:pt>
                <c:pt idx="11">
                  <c:v>4078.4210526315801</c:v>
                </c:pt>
                <c:pt idx="12">
                  <c:v>4855.2631578947367</c:v>
                </c:pt>
                <c:pt idx="13">
                  <c:v>4908</c:v>
                </c:pt>
                <c:pt idx="14">
                  <c:v>6020.5263157894742</c:v>
                </c:pt>
                <c:pt idx="15">
                  <c:v>5243.6842105263158</c:v>
                </c:pt>
                <c:pt idx="16">
                  <c:v>6214.7368421052624</c:v>
                </c:pt>
                <c:pt idx="17">
                  <c:v>5243.6842105263158</c:v>
                </c:pt>
                <c:pt idx="18">
                  <c:v>5099</c:v>
                </c:pt>
                <c:pt idx="19">
                  <c:v>6991.5789473684208</c:v>
                </c:pt>
                <c:pt idx="20">
                  <c:v>5678</c:v>
                </c:pt>
                <c:pt idx="21">
                  <c:v>6214.7368421052624</c:v>
                </c:pt>
                <c:pt idx="22">
                  <c:v>5049.4736842105267</c:v>
                </c:pt>
                <c:pt idx="23">
                  <c:v>5437.8947368421041</c:v>
                </c:pt>
                <c:pt idx="24">
                  <c:v>6797.3684210526335</c:v>
                </c:pt>
                <c:pt idx="25">
                  <c:v>6500</c:v>
                </c:pt>
                <c:pt idx="26">
                  <c:v>6214.7368421052624</c:v>
                </c:pt>
                <c:pt idx="27">
                  <c:v>5632.1052631578968</c:v>
                </c:pt>
                <c:pt idx="28">
                  <c:v>5049.4736842105267</c:v>
                </c:pt>
                <c:pt idx="29">
                  <c:v>6214.7368421052624</c:v>
                </c:pt>
                <c:pt idx="30">
                  <c:v>6020.5263157894742</c:v>
                </c:pt>
                <c:pt idx="31">
                  <c:v>4466.8421052631593</c:v>
                </c:pt>
                <c:pt idx="32">
                  <c:v>4855.2631578947367</c:v>
                </c:pt>
                <c:pt idx="33">
                  <c:v>4855.2631578947367</c:v>
                </c:pt>
                <c:pt idx="34">
                  <c:v>5200</c:v>
                </c:pt>
                <c:pt idx="35">
                  <c:v>5432</c:v>
                </c:pt>
                <c:pt idx="36">
                  <c:v>5789</c:v>
                </c:pt>
                <c:pt idx="37">
                  <c:v>5890</c:v>
                </c:pt>
                <c:pt idx="38">
                  <c:v>5678</c:v>
                </c:pt>
                <c:pt idx="39">
                  <c:v>4855.2631578947367</c:v>
                </c:pt>
                <c:pt idx="40">
                  <c:v>4272.6315789473683</c:v>
                </c:pt>
                <c:pt idx="41">
                  <c:v>5243.6842105263158</c:v>
                </c:pt>
                <c:pt idx="42">
                  <c:v>5243.6842105263158</c:v>
                </c:pt>
                <c:pt idx="43">
                  <c:v>4661.0526315789502</c:v>
                </c:pt>
                <c:pt idx="44">
                  <c:v>4078.4210526315801</c:v>
                </c:pt>
                <c:pt idx="45">
                  <c:v>5437.8947368421041</c:v>
                </c:pt>
                <c:pt idx="46">
                  <c:v>4789</c:v>
                </c:pt>
                <c:pt idx="47">
                  <c:v>5678</c:v>
                </c:pt>
                <c:pt idx="48">
                  <c:v>5467</c:v>
                </c:pt>
                <c:pt idx="49">
                  <c:v>4855.2631578947367</c:v>
                </c:pt>
                <c:pt idx="50">
                  <c:v>4855.2631578947367</c:v>
                </c:pt>
                <c:pt idx="51">
                  <c:v>5643</c:v>
                </c:pt>
                <c:pt idx="52">
                  <c:v>4855.2631578947367</c:v>
                </c:pt>
                <c:pt idx="53">
                  <c:v>4661.0526315789502</c:v>
                </c:pt>
                <c:pt idx="54">
                  <c:v>6020.5263157894742</c:v>
                </c:pt>
                <c:pt idx="55">
                  <c:v>4855.2631578947367</c:v>
                </c:pt>
                <c:pt idx="56">
                  <c:v>6020.5263157894742</c:v>
                </c:pt>
                <c:pt idx="57">
                  <c:v>4661.0526315789502</c:v>
                </c:pt>
                <c:pt idx="58">
                  <c:v>6543</c:v>
                </c:pt>
                <c:pt idx="59">
                  <c:v>5632.1052631578968</c:v>
                </c:pt>
                <c:pt idx="60">
                  <c:v>6214.7368421052624</c:v>
                </c:pt>
                <c:pt idx="61">
                  <c:v>5826.3157894736851</c:v>
                </c:pt>
                <c:pt idx="62">
                  <c:v>6408.9473684210525</c:v>
                </c:pt>
                <c:pt idx="63">
                  <c:v>6321</c:v>
                </c:pt>
                <c:pt idx="64">
                  <c:v>6789</c:v>
                </c:pt>
                <c:pt idx="65">
                  <c:v>5890</c:v>
                </c:pt>
                <c:pt idx="66">
                  <c:v>6543</c:v>
                </c:pt>
                <c:pt idx="67">
                  <c:v>5321</c:v>
                </c:pt>
                <c:pt idx="68">
                  <c:v>5049.4736842105267</c:v>
                </c:pt>
                <c:pt idx="69">
                  <c:v>6020.5263157894742</c:v>
                </c:pt>
                <c:pt idx="70">
                  <c:v>5786</c:v>
                </c:pt>
                <c:pt idx="71">
                  <c:v>5437.8947368421041</c:v>
                </c:pt>
                <c:pt idx="72">
                  <c:v>6765</c:v>
                </c:pt>
                <c:pt idx="73">
                  <c:v>5437.8947368421041</c:v>
                </c:pt>
                <c:pt idx="74">
                  <c:v>5632.1052631578968</c:v>
                </c:pt>
                <c:pt idx="75">
                  <c:v>6797.3684210526335</c:v>
                </c:pt>
                <c:pt idx="76">
                  <c:v>5049.4736842105267</c:v>
                </c:pt>
                <c:pt idx="77">
                  <c:v>5433</c:v>
                </c:pt>
                <c:pt idx="78">
                  <c:v>5632.1052631578968</c:v>
                </c:pt>
                <c:pt idx="79">
                  <c:v>5321</c:v>
                </c:pt>
                <c:pt idx="80">
                  <c:v>6408.9473684210525</c:v>
                </c:pt>
                <c:pt idx="81">
                  <c:v>5987</c:v>
                </c:pt>
                <c:pt idx="82">
                  <c:v>6408.9473684210525</c:v>
                </c:pt>
                <c:pt idx="83">
                  <c:v>5987</c:v>
                </c:pt>
                <c:pt idx="84">
                  <c:v>6214.7368421052624</c:v>
                </c:pt>
                <c:pt idx="85">
                  <c:v>6432</c:v>
                </c:pt>
                <c:pt idx="86">
                  <c:v>6603.1578947368416</c:v>
                </c:pt>
                <c:pt idx="87">
                  <c:v>5437.8947368421041</c:v>
                </c:pt>
                <c:pt idx="88">
                  <c:v>5437.8947368421041</c:v>
                </c:pt>
                <c:pt idx="89">
                  <c:v>5632.1052631578968</c:v>
                </c:pt>
                <c:pt idx="90">
                  <c:v>5632.1052631578968</c:v>
                </c:pt>
                <c:pt idx="91">
                  <c:v>5826.3157894736851</c:v>
                </c:pt>
                <c:pt idx="92">
                  <c:v>6991.5789473684208</c:v>
                </c:pt>
                <c:pt idx="93">
                  <c:v>5876</c:v>
                </c:pt>
                <c:pt idx="94">
                  <c:v>6098</c:v>
                </c:pt>
                <c:pt idx="95">
                  <c:v>6603.1578947368416</c:v>
                </c:pt>
                <c:pt idx="96">
                  <c:v>5632.1052631578968</c:v>
                </c:pt>
                <c:pt idx="97">
                  <c:v>6214.7368421052624</c:v>
                </c:pt>
                <c:pt idx="98">
                  <c:v>5632.1052631578968</c:v>
                </c:pt>
                <c:pt idx="99">
                  <c:v>5243.6842105263158</c:v>
                </c:pt>
                <c:pt idx="100">
                  <c:v>5826.3157894736851</c:v>
                </c:pt>
                <c:pt idx="101">
                  <c:v>6408.9473684210525</c:v>
                </c:pt>
                <c:pt idx="102">
                  <c:v>5826.3157894736851</c:v>
                </c:pt>
                <c:pt idx="103">
                  <c:v>6603.1578947368416</c:v>
                </c:pt>
                <c:pt idx="104">
                  <c:v>5632.1052631578968</c:v>
                </c:pt>
                <c:pt idx="105">
                  <c:v>5632.1052631578968</c:v>
                </c:pt>
                <c:pt idx="106">
                  <c:v>5437.8947368421041</c:v>
                </c:pt>
                <c:pt idx="107">
                  <c:v>5764</c:v>
                </c:pt>
                <c:pt idx="108">
                  <c:v>5021</c:v>
                </c:pt>
                <c:pt idx="109">
                  <c:v>5049.4736842105267</c:v>
                </c:pt>
                <c:pt idx="110">
                  <c:v>5765</c:v>
                </c:pt>
                <c:pt idx="111">
                  <c:v>5432</c:v>
                </c:pt>
                <c:pt idx="112">
                  <c:v>5987</c:v>
                </c:pt>
                <c:pt idx="113">
                  <c:v>4661.0526315789502</c:v>
                </c:pt>
                <c:pt idx="114">
                  <c:v>5826.3157894736851</c:v>
                </c:pt>
                <c:pt idx="115">
                  <c:v>5049.4736842105267</c:v>
                </c:pt>
                <c:pt idx="116">
                  <c:v>5980</c:v>
                </c:pt>
                <c:pt idx="117">
                  <c:v>5243.6842105263158</c:v>
                </c:pt>
                <c:pt idx="118">
                  <c:v>5243.6842105263158</c:v>
                </c:pt>
                <c:pt idx="119">
                  <c:v>4980</c:v>
                </c:pt>
                <c:pt idx="120">
                  <c:v>5437.8947368421041</c:v>
                </c:pt>
                <c:pt idx="121">
                  <c:v>4855.2631578947367</c:v>
                </c:pt>
                <c:pt idx="122">
                  <c:v>5243.6842105263158</c:v>
                </c:pt>
                <c:pt idx="123">
                  <c:v>5678</c:v>
                </c:pt>
                <c:pt idx="124">
                  <c:v>5432</c:v>
                </c:pt>
                <c:pt idx="125">
                  <c:v>4876</c:v>
                </c:pt>
                <c:pt idx="126">
                  <c:v>5826.3157894736851</c:v>
                </c:pt>
                <c:pt idx="127">
                  <c:v>4661.0526315789502</c:v>
                </c:pt>
                <c:pt idx="128">
                  <c:v>5789</c:v>
                </c:pt>
                <c:pt idx="129">
                  <c:v>4466.8421052631593</c:v>
                </c:pt>
                <c:pt idx="130">
                  <c:v>4567</c:v>
                </c:pt>
                <c:pt idx="131">
                  <c:v>4876</c:v>
                </c:pt>
                <c:pt idx="132">
                  <c:v>5678</c:v>
                </c:pt>
                <c:pt idx="133">
                  <c:v>4987</c:v>
                </c:pt>
                <c:pt idx="134">
                  <c:v>4466.8421052631593</c:v>
                </c:pt>
                <c:pt idx="135">
                  <c:v>4855.2631578947367</c:v>
                </c:pt>
                <c:pt idx="136">
                  <c:v>4855.2631578947367</c:v>
                </c:pt>
                <c:pt idx="137">
                  <c:v>4078.4210526315801</c:v>
                </c:pt>
                <c:pt idx="138">
                  <c:v>5234</c:v>
                </c:pt>
                <c:pt idx="139">
                  <c:v>4078.4210526315801</c:v>
                </c:pt>
                <c:pt idx="140">
                  <c:v>5213</c:v>
                </c:pt>
                <c:pt idx="141">
                  <c:v>5243.6842105263158</c:v>
                </c:pt>
                <c:pt idx="142">
                  <c:v>4466.8421052631593</c:v>
                </c:pt>
                <c:pt idx="143">
                  <c:v>5437.8947368421041</c:v>
                </c:pt>
                <c:pt idx="144">
                  <c:v>4908</c:v>
                </c:pt>
                <c:pt idx="145">
                  <c:v>4466.8421052631593</c:v>
                </c:pt>
                <c:pt idx="146">
                  <c:v>5437.8947368421041</c:v>
                </c:pt>
                <c:pt idx="147">
                  <c:v>4855.2631578947367</c:v>
                </c:pt>
                <c:pt idx="148">
                  <c:v>5049.4736842105267</c:v>
                </c:pt>
                <c:pt idx="149">
                  <c:v>4078.4210526315801</c:v>
                </c:pt>
                <c:pt idx="150">
                  <c:v>4466.8421052631593</c:v>
                </c:pt>
                <c:pt idx="151">
                  <c:v>4987</c:v>
                </c:pt>
                <c:pt idx="152">
                  <c:v>5243.6842105263158</c:v>
                </c:pt>
                <c:pt idx="153">
                  <c:v>4980</c:v>
                </c:pt>
                <c:pt idx="154">
                  <c:v>4661.0526315789502</c:v>
                </c:pt>
                <c:pt idx="155">
                  <c:v>4855.2631578947367</c:v>
                </c:pt>
                <c:pt idx="156">
                  <c:v>4078.4210526315801</c:v>
                </c:pt>
                <c:pt idx="157">
                  <c:v>4321</c:v>
                </c:pt>
                <c:pt idx="158">
                  <c:v>4078.4210526315801</c:v>
                </c:pt>
                <c:pt idx="159">
                  <c:v>4078.4210526315801</c:v>
                </c:pt>
                <c:pt idx="160">
                  <c:v>4078.4210526315801</c:v>
                </c:pt>
                <c:pt idx="161">
                  <c:v>5049.4736842105267</c:v>
                </c:pt>
                <c:pt idx="162">
                  <c:v>4078.4210526315801</c:v>
                </c:pt>
                <c:pt idx="163">
                  <c:v>4272.6315789473683</c:v>
                </c:pt>
                <c:pt idx="164">
                  <c:v>5765</c:v>
                </c:pt>
                <c:pt idx="165">
                  <c:v>4661.0526315789502</c:v>
                </c:pt>
                <c:pt idx="166">
                  <c:v>4855.2631578947367</c:v>
                </c:pt>
                <c:pt idx="167">
                  <c:v>4855.2631578947367</c:v>
                </c:pt>
                <c:pt idx="168">
                  <c:v>5876</c:v>
                </c:pt>
                <c:pt idx="169">
                  <c:v>4908</c:v>
                </c:pt>
                <c:pt idx="170">
                  <c:v>6123</c:v>
                </c:pt>
                <c:pt idx="171">
                  <c:v>4901</c:v>
                </c:pt>
                <c:pt idx="172">
                  <c:v>4855.2631578947367</c:v>
                </c:pt>
                <c:pt idx="173">
                  <c:v>6213</c:v>
                </c:pt>
                <c:pt idx="174">
                  <c:v>4466.8421052631593</c:v>
                </c:pt>
                <c:pt idx="175">
                  <c:v>5213</c:v>
                </c:pt>
                <c:pt idx="176">
                  <c:v>5826.3157894736851</c:v>
                </c:pt>
                <c:pt idx="177">
                  <c:v>6408.9473684210525</c:v>
                </c:pt>
                <c:pt idx="178">
                  <c:v>5437.8947368421041</c:v>
                </c:pt>
                <c:pt idx="179">
                  <c:v>6408.9473684210525</c:v>
                </c:pt>
                <c:pt idx="180">
                  <c:v>5243.6842105263158</c:v>
                </c:pt>
                <c:pt idx="181">
                  <c:v>5437.8947368421041</c:v>
                </c:pt>
                <c:pt idx="182">
                  <c:v>6603.1578947368416</c:v>
                </c:pt>
                <c:pt idx="183">
                  <c:v>5632.1052631578968</c:v>
                </c:pt>
                <c:pt idx="184">
                  <c:v>5049.4736842105267</c:v>
                </c:pt>
                <c:pt idx="185">
                  <c:v>5432</c:v>
                </c:pt>
                <c:pt idx="186">
                  <c:v>4466.8421052631593</c:v>
                </c:pt>
                <c:pt idx="187">
                  <c:v>5098</c:v>
                </c:pt>
                <c:pt idx="188">
                  <c:v>4988</c:v>
                </c:pt>
                <c:pt idx="189">
                  <c:v>4661.0526315789502</c:v>
                </c:pt>
                <c:pt idx="190">
                  <c:v>4466.8421052631593</c:v>
                </c:pt>
                <c:pt idx="191">
                  <c:v>4466.8421052631593</c:v>
                </c:pt>
                <c:pt idx="192">
                  <c:v>5098</c:v>
                </c:pt>
                <c:pt idx="193">
                  <c:v>4855.2631578947367</c:v>
                </c:pt>
                <c:pt idx="194">
                  <c:v>4078.4210526315801</c:v>
                </c:pt>
                <c:pt idx="195">
                  <c:v>3987</c:v>
                </c:pt>
                <c:pt idx="196">
                  <c:v>5632.1052631578968</c:v>
                </c:pt>
                <c:pt idx="197">
                  <c:v>5049.4736842105267</c:v>
                </c:pt>
                <c:pt idx="198">
                  <c:v>4272.6315789473683</c:v>
                </c:pt>
                <c:pt idx="199">
                  <c:v>5243.6842105263158</c:v>
                </c:pt>
                <c:pt idx="200">
                  <c:v>5437.8947368421041</c:v>
                </c:pt>
                <c:pt idx="201">
                  <c:v>4987</c:v>
                </c:pt>
                <c:pt idx="202">
                  <c:v>5826.3157894736851</c:v>
                </c:pt>
                <c:pt idx="203">
                  <c:v>6020.5263157894742</c:v>
                </c:pt>
                <c:pt idx="204">
                  <c:v>4855.2631578947367</c:v>
                </c:pt>
                <c:pt idx="205">
                  <c:v>5632.1052631578968</c:v>
                </c:pt>
                <c:pt idx="206">
                  <c:v>5543</c:v>
                </c:pt>
                <c:pt idx="207">
                  <c:v>4466.8421052631593</c:v>
                </c:pt>
                <c:pt idx="208">
                  <c:v>5049.4736842105267</c:v>
                </c:pt>
                <c:pt idx="209">
                  <c:v>4567</c:v>
                </c:pt>
                <c:pt idx="210">
                  <c:v>4466.8421052631593</c:v>
                </c:pt>
                <c:pt idx="211">
                  <c:v>5243.6842105263158</c:v>
                </c:pt>
                <c:pt idx="212">
                  <c:v>5826.3157894736851</c:v>
                </c:pt>
                <c:pt idx="213">
                  <c:v>4272.6315789473683</c:v>
                </c:pt>
                <c:pt idx="214">
                  <c:v>4466.8421052631593</c:v>
                </c:pt>
                <c:pt idx="215">
                  <c:v>6214.7368421052624</c:v>
                </c:pt>
                <c:pt idx="216">
                  <c:v>4078.4210526315801</c:v>
                </c:pt>
                <c:pt idx="217">
                  <c:v>5437.8947368421041</c:v>
                </c:pt>
                <c:pt idx="218">
                  <c:v>4661.0526315789502</c:v>
                </c:pt>
                <c:pt idx="219">
                  <c:v>4321</c:v>
                </c:pt>
                <c:pt idx="220">
                  <c:v>3884.2105263157896</c:v>
                </c:pt>
                <c:pt idx="221">
                  <c:v>4078.4210526315801</c:v>
                </c:pt>
                <c:pt idx="222">
                  <c:v>3884.2105263157896</c:v>
                </c:pt>
                <c:pt idx="223">
                  <c:v>3495.7894736842109</c:v>
                </c:pt>
                <c:pt idx="224">
                  <c:v>3690</c:v>
                </c:pt>
                <c:pt idx="225">
                  <c:v>4272.6315789473683</c:v>
                </c:pt>
                <c:pt idx="226">
                  <c:v>4661.0526315789502</c:v>
                </c:pt>
                <c:pt idx="227">
                  <c:v>5123</c:v>
                </c:pt>
                <c:pt idx="228">
                  <c:v>4908</c:v>
                </c:pt>
                <c:pt idx="229">
                  <c:v>5049.4736842105267</c:v>
                </c:pt>
                <c:pt idx="230">
                  <c:v>4466.8421052631593</c:v>
                </c:pt>
                <c:pt idx="231">
                  <c:v>4532</c:v>
                </c:pt>
                <c:pt idx="232">
                  <c:v>5437.8947368421041</c:v>
                </c:pt>
                <c:pt idx="233">
                  <c:v>4272.6315789473683</c:v>
                </c:pt>
                <c:pt idx="234">
                  <c:v>5049.4736842105267</c:v>
                </c:pt>
                <c:pt idx="235">
                  <c:v>4123</c:v>
                </c:pt>
                <c:pt idx="236">
                  <c:v>3884.2105263157896</c:v>
                </c:pt>
                <c:pt idx="237">
                  <c:v>5765</c:v>
                </c:pt>
                <c:pt idx="238">
                  <c:v>4855.2631578947367</c:v>
                </c:pt>
                <c:pt idx="239">
                  <c:v>4661.0526315789502</c:v>
                </c:pt>
                <c:pt idx="240">
                  <c:v>4272.6315789473683</c:v>
                </c:pt>
                <c:pt idx="241">
                  <c:v>4855.2631578947367</c:v>
                </c:pt>
                <c:pt idx="242">
                  <c:v>5123</c:v>
                </c:pt>
                <c:pt idx="243">
                  <c:v>4213</c:v>
                </c:pt>
                <c:pt idx="244">
                  <c:v>5049.4736842105267</c:v>
                </c:pt>
                <c:pt idx="245">
                  <c:v>5826.3157894736851</c:v>
                </c:pt>
                <c:pt idx="246">
                  <c:v>4855.2631578947367</c:v>
                </c:pt>
                <c:pt idx="247">
                  <c:v>5437.8947368421041</c:v>
                </c:pt>
                <c:pt idx="248">
                  <c:v>5243.6842105263158</c:v>
                </c:pt>
                <c:pt idx="249">
                  <c:v>5049.4736842105267</c:v>
                </c:pt>
                <c:pt idx="250">
                  <c:v>5049.4736842105267</c:v>
                </c:pt>
                <c:pt idx="251">
                  <c:v>4078.4210526315801</c:v>
                </c:pt>
                <c:pt idx="252">
                  <c:v>3987</c:v>
                </c:pt>
                <c:pt idx="253">
                  <c:v>4466.8421052631593</c:v>
                </c:pt>
                <c:pt idx="254">
                  <c:v>5632.1052631578968</c:v>
                </c:pt>
                <c:pt idx="255">
                  <c:v>5243.6842105263158</c:v>
                </c:pt>
                <c:pt idx="256">
                  <c:v>5049.4736842105267</c:v>
                </c:pt>
                <c:pt idx="257">
                  <c:v>5437.8947368421041</c:v>
                </c:pt>
                <c:pt idx="258">
                  <c:v>3884.2105263157896</c:v>
                </c:pt>
                <c:pt idx="259">
                  <c:v>4078.4210526315801</c:v>
                </c:pt>
                <c:pt idx="260">
                  <c:v>4987</c:v>
                </c:pt>
                <c:pt idx="261">
                  <c:v>3098</c:v>
                </c:pt>
                <c:pt idx="262">
                  <c:v>4272.6315789473683</c:v>
                </c:pt>
                <c:pt idx="263">
                  <c:v>3543</c:v>
                </c:pt>
                <c:pt idx="264">
                  <c:v>3884.2105263157896</c:v>
                </c:pt>
                <c:pt idx="265">
                  <c:v>4321</c:v>
                </c:pt>
                <c:pt idx="266">
                  <c:v>3495.7894736842109</c:v>
                </c:pt>
                <c:pt idx="267">
                  <c:v>4466.8421052631593</c:v>
                </c:pt>
                <c:pt idx="268">
                  <c:v>3214</c:v>
                </c:pt>
                <c:pt idx="269">
                  <c:v>2908</c:v>
                </c:pt>
                <c:pt idx="270">
                  <c:v>3432</c:v>
                </c:pt>
                <c:pt idx="271">
                  <c:v>4321</c:v>
                </c:pt>
                <c:pt idx="272">
                  <c:v>3456</c:v>
                </c:pt>
                <c:pt idx="273">
                  <c:v>3301.5789473684208</c:v>
                </c:pt>
                <c:pt idx="274">
                  <c:v>3657</c:v>
                </c:pt>
                <c:pt idx="275">
                  <c:v>4855.2631578947367</c:v>
                </c:pt>
                <c:pt idx="276">
                  <c:v>4654</c:v>
                </c:pt>
                <c:pt idx="277">
                  <c:v>3987</c:v>
                </c:pt>
                <c:pt idx="278">
                  <c:v>3495.7894736842109</c:v>
                </c:pt>
                <c:pt idx="279">
                  <c:v>4272.6315789473683</c:v>
                </c:pt>
                <c:pt idx="280">
                  <c:v>4987</c:v>
                </c:pt>
                <c:pt idx="281">
                  <c:v>4466.8421052631593</c:v>
                </c:pt>
                <c:pt idx="282">
                  <c:v>3884.2105263157896</c:v>
                </c:pt>
                <c:pt idx="283">
                  <c:v>4466.8421052631593</c:v>
                </c:pt>
                <c:pt idx="284">
                  <c:v>4466.8421052631593</c:v>
                </c:pt>
                <c:pt idx="285">
                  <c:v>5049.4736842105267</c:v>
                </c:pt>
                <c:pt idx="286">
                  <c:v>4272.6315789473683</c:v>
                </c:pt>
                <c:pt idx="287">
                  <c:v>4855.2631578947367</c:v>
                </c:pt>
                <c:pt idx="288">
                  <c:v>3879</c:v>
                </c:pt>
                <c:pt idx="289">
                  <c:v>5243.6842105263158</c:v>
                </c:pt>
                <c:pt idx="290">
                  <c:v>4855.2631578947367</c:v>
                </c:pt>
                <c:pt idx="291">
                  <c:v>4855.2631578947367</c:v>
                </c:pt>
                <c:pt idx="292">
                  <c:v>5049.4736842105267</c:v>
                </c:pt>
                <c:pt idx="293">
                  <c:v>4567</c:v>
                </c:pt>
                <c:pt idx="294">
                  <c:v>3884.2105263157896</c:v>
                </c:pt>
                <c:pt idx="295">
                  <c:v>5321</c:v>
                </c:pt>
                <c:pt idx="296">
                  <c:v>4272.6315789473683</c:v>
                </c:pt>
                <c:pt idx="297">
                  <c:v>4272.6315789473683</c:v>
                </c:pt>
                <c:pt idx="298">
                  <c:v>4272.6315789473683</c:v>
                </c:pt>
                <c:pt idx="299">
                  <c:v>4876</c:v>
                </c:pt>
                <c:pt idx="300">
                  <c:v>3690</c:v>
                </c:pt>
                <c:pt idx="301">
                  <c:v>3495.7894736842109</c:v>
                </c:pt>
                <c:pt idx="302">
                  <c:v>2718.947368421052</c:v>
                </c:pt>
                <c:pt idx="303">
                  <c:v>2524.7368421052633</c:v>
                </c:pt>
                <c:pt idx="304">
                  <c:v>3301.5789473684208</c:v>
                </c:pt>
                <c:pt idx="305">
                  <c:v>2913.1578947368416</c:v>
                </c:pt>
                <c:pt idx="306">
                  <c:v>3654</c:v>
                </c:pt>
                <c:pt idx="307">
                  <c:v>2524.7368421052633</c:v>
                </c:pt>
                <c:pt idx="308">
                  <c:v>3884.2105263157896</c:v>
                </c:pt>
                <c:pt idx="309">
                  <c:v>3432</c:v>
                </c:pt>
                <c:pt idx="310">
                  <c:v>3107.3684210526312</c:v>
                </c:pt>
                <c:pt idx="311">
                  <c:v>3495.7894736842109</c:v>
                </c:pt>
                <c:pt idx="312">
                  <c:v>3495.7894736842109</c:v>
                </c:pt>
                <c:pt idx="313">
                  <c:v>3789</c:v>
                </c:pt>
                <c:pt idx="314">
                  <c:v>3495.7894736842109</c:v>
                </c:pt>
                <c:pt idx="315">
                  <c:v>4078.4210526315801</c:v>
                </c:pt>
                <c:pt idx="316">
                  <c:v>2987</c:v>
                </c:pt>
                <c:pt idx="317">
                  <c:v>3884.2105263157896</c:v>
                </c:pt>
                <c:pt idx="318">
                  <c:v>2718.947368421052</c:v>
                </c:pt>
                <c:pt idx="319">
                  <c:v>2913.1578947368416</c:v>
                </c:pt>
                <c:pt idx="320">
                  <c:v>3495.7894736842109</c:v>
                </c:pt>
                <c:pt idx="321">
                  <c:v>4321</c:v>
                </c:pt>
                <c:pt idx="322">
                  <c:v>3690</c:v>
                </c:pt>
                <c:pt idx="323">
                  <c:v>2718.947368421052</c:v>
                </c:pt>
                <c:pt idx="324">
                  <c:v>4123</c:v>
                </c:pt>
                <c:pt idx="325">
                  <c:v>2913.1578947368416</c:v>
                </c:pt>
                <c:pt idx="326">
                  <c:v>4127</c:v>
                </c:pt>
                <c:pt idx="327">
                  <c:v>3690</c:v>
                </c:pt>
                <c:pt idx="328">
                  <c:v>3884.2105263157896</c:v>
                </c:pt>
                <c:pt idx="329">
                  <c:v>2876</c:v>
                </c:pt>
                <c:pt idx="330">
                  <c:v>3301.5789473684208</c:v>
                </c:pt>
                <c:pt idx="331">
                  <c:v>3884.2105263157896</c:v>
                </c:pt>
                <c:pt idx="332">
                  <c:v>2524.7368421052633</c:v>
                </c:pt>
                <c:pt idx="333">
                  <c:v>2913.1578947368416</c:v>
                </c:pt>
                <c:pt idx="334">
                  <c:v>2718.947368421052</c:v>
                </c:pt>
                <c:pt idx="335">
                  <c:v>3690</c:v>
                </c:pt>
                <c:pt idx="336">
                  <c:v>3495.7894736842109</c:v>
                </c:pt>
                <c:pt idx="337">
                  <c:v>3495.7894736842109</c:v>
                </c:pt>
                <c:pt idx="338">
                  <c:v>3884.2105263157896</c:v>
                </c:pt>
                <c:pt idx="339">
                  <c:v>2330.5263157894742</c:v>
                </c:pt>
                <c:pt idx="340">
                  <c:v>2913.1578947368416</c:v>
                </c:pt>
                <c:pt idx="341">
                  <c:v>3214</c:v>
                </c:pt>
                <c:pt idx="342">
                  <c:v>2345</c:v>
                </c:pt>
                <c:pt idx="343">
                  <c:v>3543</c:v>
                </c:pt>
                <c:pt idx="344">
                  <c:v>2718.947368421052</c:v>
                </c:pt>
                <c:pt idx="345">
                  <c:v>3690</c:v>
                </c:pt>
                <c:pt idx="346">
                  <c:v>4466.8421052631593</c:v>
                </c:pt>
                <c:pt idx="347">
                  <c:v>4567</c:v>
                </c:pt>
                <c:pt idx="348">
                  <c:v>3245</c:v>
                </c:pt>
                <c:pt idx="349">
                  <c:v>4661.0526315789502</c:v>
                </c:pt>
                <c:pt idx="350">
                  <c:v>3495.7894736842109</c:v>
                </c:pt>
                <c:pt idx="351">
                  <c:v>3690</c:v>
                </c:pt>
                <c:pt idx="352">
                  <c:v>3690</c:v>
                </c:pt>
                <c:pt idx="353">
                  <c:v>4272.6315789473683</c:v>
                </c:pt>
                <c:pt idx="354">
                  <c:v>4855.2631578947367</c:v>
                </c:pt>
                <c:pt idx="355">
                  <c:v>4078.4210526315801</c:v>
                </c:pt>
                <c:pt idx="356">
                  <c:v>5437.8947368421041</c:v>
                </c:pt>
                <c:pt idx="357">
                  <c:v>4078.4210526315801</c:v>
                </c:pt>
                <c:pt idx="358">
                  <c:v>5632.1052631578968</c:v>
                </c:pt>
                <c:pt idx="359">
                  <c:v>5437.8947368421041</c:v>
                </c:pt>
                <c:pt idx="360">
                  <c:v>4272.6315789473683</c:v>
                </c:pt>
                <c:pt idx="361">
                  <c:v>5243.6842105263158</c:v>
                </c:pt>
                <c:pt idx="362">
                  <c:v>4661.0526315789502</c:v>
                </c:pt>
                <c:pt idx="363">
                  <c:v>5437.8947368421041</c:v>
                </c:pt>
                <c:pt idx="364">
                  <c:v>4078.4210526315801</c:v>
                </c:pt>
                <c:pt idx="365">
                  <c:v>3884.2105263157896</c:v>
                </c:pt>
                <c:pt idx="366">
                  <c:v>4466.8421052631593</c:v>
                </c:pt>
                <c:pt idx="367">
                  <c:v>3495.7894736842109</c:v>
                </c:pt>
                <c:pt idx="368">
                  <c:v>3765</c:v>
                </c:pt>
                <c:pt idx="369">
                  <c:v>2718.947368421052</c:v>
                </c:pt>
                <c:pt idx="370">
                  <c:v>4272.6315789473683</c:v>
                </c:pt>
                <c:pt idx="371">
                  <c:v>3301.5789473684208</c:v>
                </c:pt>
                <c:pt idx="372">
                  <c:v>2524.7368421052633</c:v>
                </c:pt>
                <c:pt idx="373">
                  <c:v>2718.947368421052</c:v>
                </c:pt>
                <c:pt idx="374">
                  <c:v>2913.1578947368416</c:v>
                </c:pt>
                <c:pt idx="375">
                  <c:v>3495.7894736842109</c:v>
                </c:pt>
                <c:pt idx="376">
                  <c:v>2987</c:v>
                </c:pt>
                <c:pt idx="377">
                  <c:v>3884.2105263157896</c:v>
                </c:pt>
                <c:pt idx="378">
                  <c:v>3690</c:v>
                </c:pt>
                <c:pt idx="379">
                  <c:v>2543</c:v>
                </c:pt>
                <c:pt idx="380">
                  <c:v>3107.3684210526312</c:v>
                </c:pt>
                <c:pt idx="381">
                  <c:v>3690</c:v>
                </c:pt>
                <c:pt idx="382">
                  <c:v>3495.7894736842109</c:v>
                </c:pt>
                <c:pt idx="383">
                  <c:v>2524.7368421052633</c:v>
                </c:pt>
                <c:pt idx="384">
                  <c:v>3107.3684210526312</c:v>
                </c:pt>
                <c:pt idx="385">
                  <c:v>2136.3157894736842</c:v>
                </c:pt>
                <c:pt idx="386">
                  <c:v>2134</c:v>
                </c:pt>
                <c:pt idx="387">
                  <c:v>3495.7894736842109</c:v>
                </c:pt>
                <c:pt idx="388">
                  <c:v>2913.1578947368416</c:v>
                </c:pt>
                <c:pt idx="389">
                  <c:v>3495.7894736842109</c:v>
                </c:pt>
                <c:pt idx="390">
                  <c:v>2524.7368421052633</c:v>
                </c:pt>
                <c:pt idx="391">
                  <c:v>3107.3684210526312</c:v>
                </c:pt>
                <c:pt idx="392">
                  <c:v>3301.5789473684208</c:v>
                </c:pt>
                <c:pt idx="393">
                  <c:v>3107.3684210526312</c:v>
                </c:pt>
                <c:pt idx="394">
                  <c:v>3884.2105263157896</c:v>
                </c:pt>
                <c:pt idx="395">
                  <c:v>5826.3157894736851</c:v>
                </c:pt>
                <c:pt idx="396">
                  <c:v>4855.2631578947367</c:v>
                </c:pt>
                <c:pt idx="397">
                  <c:v>5243.6842105263158</c:v>
                </c:pt>
                <c:pt idx="398">
                  <c:v>4466.8421052631593</c:v>
                </c:pt>
                <c:pt idx="399">
                  <c:v>3884.2105263157896</c:v>
                </c:pt>
                <c:pt idx="400">
                  <c:v>4654</c:v>
                </c:pt>
                <c:pt idx="401">
                  <c:v>3690</c:v>
                </c:pt>
                <c:pt idx="402">
                  <c:v>3987</c:v>
                </c:pt>
                <c:pt idx="403">
                  <c:v>3690</c:v>
                </c:pt>
                <c:pt idx="404">
                  <c:v>2913.1578947368416</c:v>
                </c:pt>
                <c:pt idx="405">
                  <c:v>3884.2105263157896</c:v>
                </c:pt>
                <c:pt idx="406">
                  <c:v>2765</c:v>
                </c:pt>
                <c:pt idx="407">
                  <c:v>3212</c:v>
                </c:pt>
                <c:pt idx="408">
                  <c:v>2913.1578947368416</c:v>
                </c:pt>
                <c:pt idx="409">
                  <c:v>4078.4210526315801</c:v>
                </c:pt>
                <c:pt idx="410">
                  <c:v>4654</c:v>
                </c:pt>
                <c:pt idx="411">
                  <c:v>5437.8947368421041</c:v>
                </c:pt>
                <c:pt idx="412">
                  <c:v>4272.6315789473683</c:v>
                </c:pt>
                <c:pt idx="413">
                  <c:v>4078.4210526315801</c:v>
                </c:pt>
                <c:pt idx="414">
                  <c:v>4272.6315789473683</c:v>
                </c:pt>
                <c:pt idx="415">
                  <c:v>5632.1052631578968</c:v>
                </c:pt>
                <c:pt idx="416">
                  <c:v>5049.4736842105267</c:v>
                </c:pt>
                <c:pt idx="417">
                  <c:v>5243.6842105263158</c:v>
                </c:pt>
                <c:pt idx="418">
                  <c:v>6214.7368421052624</c:v>
                </c:pt>
                <c:pt idx="419">
                  <c:v>5826.3157894736851</c:v>
                </c:pt>
                <c:pt idx="420">
                  <c:v>5049.4736842105267</c:v>
                </c:pt>
                <c:pt idx="421">
                  <c:v>5654</c:v>
                </c:pt>
                <c:pt idx="422">
                  <c:v>5321</c:v>
                </c:pt>
                <c:pt idx="423">
                  <c:v>4987</c:v>
                </c:pt>
                <c:pt idx="424">
                  <c:v>4321</c:v>
                </c:pt>
                <c:pt idx="425">
                  <c:v>5432</c:v>
                </c:pt>
                <c:pt idx="426">
                  <c:v>4661.0526315789502</c:v>
                </c:pt>
                <c:pt idx="427">
                  <c:v>4876</c:v>
                </c:pt>
                <c:pt idx="428">
                  <c:v>4466.8421052631593</c:v>
                </c:pt>
                <c:pt idx="429">
                  <c:v>4078.4210526315801</c:v>
                </c:pt>
                <c:pt idx="430">
                  <c:v>5049.4736842105267</c:v>
                </c:pt>
                <c:pt idx="431">
                  <c:v>4855.2631578947367</c:v>
                </c:pt>
                <c:pt idx="432">
                  <c:v>4855.2631578947367</c:v>
                </c:pt>
                <c:pt idx="433">
                  <c:v>5234</c:v>
                </c:pt>
                <c:pt idx="434">
                  <c:v>5437.8947368421041</c:v>
                </c:pt>
                <c:pt idx="435">
                  <c:v>5632.1052631578968</c:v>
                </c:pt>
                <c:pt idx="436">
                  <c:v>5826.3157894736851</c:v>
                </c:pt>
                <c:pt idx="437">
                  <c:v>4876</c:v>
                </c:pt>
                <c:pt idx="438">
                  <c:v>6432</c:v>
                </c:pt>
                <c:pt idx="439">
                  <c:v>6020.5263157894742</c:v>
                </c:pt>
                <c:pt idx="440">
                  <c:v>6603.1578947368416</c:v>
                </c:pt>
                <c:pt idx="441">
                  <c:v>6020.5263157894742</c:v>
                </c:pt>
                <c:pt idx="442">
                  <c:v>5243.6842105263158</c:v>
                </c:pt>
                <c:pt idx="443">
                  <c:v>6603.1578947368416</c:v>
                </c:pt>
                <c:pt idx="444">
                  <c:v>6020.5263157894742</c:v>
                </c:pt>
                <c:pt idx="445">
                  <c:v>6408.9473684210525</c:v>
                </c:pt>
                <c:pt idx="446">
                  <c:v>4855.2631578947367</c:v>
                </c:pt>
                <c:pt idx="447">
                  <c:v>5243.6842105263158</c:v>
                </c:pt>
                <c:pt idx="448">
                  <c:v>5437.8947368421041</c:v>
                </c:pt>
                <c:pt idx="449">
                  <c:v>5654</c:v>
                </c:pt>
                <c:pt idx="450">
                  <c:v>5342</c:v>
                </c:pt>
                <c:pt idx="451">
                  <c:v>6603.1578947368416</c:v>
                </c:pt>
                <c:pt idx="452">
                  <c:v>5543</c:v>
                </c:pt>
                <c:pt idx="453">
                  <c:v>5987</c:v>
                </c:pt>
                <c:pt idx="454">
                  <c:v>6603.1578947368416</c:v>
                </c:pt>
                <c:pt idx="455">
                  <c:v>7185.7894736842109</c:v>
                </c:pt>
                <c:pt idx="456">
                  <c:v>6987</c:v>
                </c:pt>
                <c:pt idx="457">
                  <c:v>7185.7894736842109</c:v>
                </c:pt>
                <c:pt idx="458">
                  <c:v>6408.9473684210525</c:v>
                </c:pt>
                <c:pt idx="459">
                  <c:v>6432</c:v>
                </c:pt>
                <c:pt idx="460">
                  <c:v>6020.5263157894742</c:v>
                </c:pt>
                <c:pt idx="461">
                  <c:v>6125</c:v>
                </c:pt>
                <c:pt idx="462">
                  <c:v>5437.8947368421041</c:v>
                </c:pt>
                <c:pt idx="463">
                  <c:v>5632</c:v>
                </c:pt>
                <c:pt idx="464">
                  <c:v>5987</c:v>
                </c:pt>
                <c:pt idx="465">
                  <c:v>5243.6842105263158</c:v>
                </c:pt>
                <c:pt idx="466">
                  <c:v>5049.4736842105267</c:v>
                </c:pt>
                <c:pt idx="467">
                  <c:v>6123</c:v>
                </c:pt>
                <c:pt idx="468">
                  <c:v>4661.0526315789502</c:v>
                </c:pt>
                <c:pt idx="469">
                  <c:v>5632.1052631578968</c:v>
                </c:pt>
                <c:pt idx="470">
                  <c:v>4466.8421052631593</c:v>
                </c:pt>
                <c:pt idx="471">
                  <c:v>5432</c:v>
                </c:pt>
                <c:pt idx="472">
                  <c:v>4855.2631578947367</c:v>
                </c:pt>
                <c:pt idx="473">
                  <c:v>4855.2631578947367</c:v>
                </c:pt>
                <c:pt idx="474">
                  <c:v>5765</c:v>
                </c:pt>
                <c:pt idx="475">
                  <c:v>5437.8947368421041</c:v>
                </c:pt>
                <c:pt idx="476">
                  <c:v>6020.5263157894742</c:v>
                </c:pt>
                <c:pt idx="477">
                  <c:v>5213</c:v>
                </c:pt>
                <c:pt idx="478">
                  <c:v>5321</c:v>
                </c:pt>
                <c:pt idx="479">
                  <c:v>4661.0526315789502</c:v>
                </c:pt>
                <c:pt idx="480">
                  <c:v>6020.5263157894742</c:v>
                </c:pt>
                <c:pt idx="481">
                  <c:v>5437.8947368421041</c:v>
                </c:pt>
                <c:pt idx="482">
                  <c:v>6214.7368421052624</c:v>
                </c:pt>
                <c:pt idx="483">
                  <c:v>4855.2631578947367</c:v>
                </c:pt>
                <c:pt idx="484">
                  <c:v>4534</c:v>
                </c:pt>
                <c:pt idx="485">
                  <c:v>4272.6315789473683</c:v>
                </c:pt>
                <c:pt idx="486">
                  <c:v>5786</c:v>
                </c:pt>
                <c:pt idx="487">
                  <c:v>4855.2631578947367</c:v>
                </c:pt>
                <c:pt idx="488">
                  <c:v>5432</c:v>
                </c:pt>
                <c:pt idx="489">
                  <c:v>4466.8421052631593</c:v>
                </c:pt>
                <c:pt idx="490">
                  <c:v>5243.6842105263158</c:v>
                </c:pt>
                <c:pt idx="491">
                  <c:v>5243.6842105263158</c:v>
                </c:pt>
                <c:pt idx="492">
                  <c:v>4532</c:v>
                </c:pt>
                <c:pt idx="493">
                  <c:v>4321</c:v>
                </c:pt>
                <c:pt idx="494">
                  <c:v>4661.0526315789502</c:v>
                </c:pt>
                <c:pt idx="495">
                  <c:v>4661.0526315789502</c:v>
                </c:pt>
                <c:pt idx="496">
                  <c:v>4098</c:v>
                </c:pt>
                <c:pt idx="497">
                  <c:v>5049.4736842105267</c:v>
                </c:pt>
                <c:pt idx="498">
                  <c:v>5049.4736842105267</c:v>
                </c:pt>
                <c:pt idx="499">
                  <c:v>4466.8421052631593</c:v>
                </c:pt>
                <c:pt idx="500">
                  <c:v>5987</c:v>
                </c:pt>
                <c:pt idx="501">
                  <c:v>4661.0526315789502</c:v>
                </c:pt>
                <c:pt idx="502">
                  <c:v>5049.4736842105267</c:v>
                </c:pt>
                <c:pt idx="503">
                  <c:v>6408.9473684210525</c:v>
                </c:pt>
                <c:pt idx="504">
                  <c:v>7768.4210526315792</c:v>
                </c:pt>
                <c:pt idx="505">
                  <c:v>6543</c:v>
                </c:pt>
                <c:pt idx="506">
                  <c:v>7865</c:v>
                </c:pt>
                <c:pt idx="507">
                  <c:v>6020.5263157894742</c:v>
                </c:pt>
                <c:pt idx="508">
                  <c:v>6214.7368421052624</c:v>
                </c:pt>
                <c:pt idx="509">
                  <c:v>5826.3157894736851</c:v>
                </c:pt>
                <c:pt idx="510">
                  <c:v>5432</c:v>
                </c:pt>
                <c:pt idx="511">
                  <c:v>6408.9473684210525</c:v>
                </c:pt>
              </c:numCache>
            </c:numRef>
          </c:xVal>
          <c:yVal>
            <c:numRef>
              <c:f>'0+0 C'!$T$3:$T$514</c:f>
              <c:numCache>
                <c:formatCode>0.00</c:formatCode>
                <c:ptCount val="512"/>
                <c:pt idx="0">
                  <c:v>1.7037037037037042</c:v>
                </c:pt>
                <c:pt idx="1">
                  <c:v>2.0740740740740744</c:v>
                </c:pt>
                <c:pt idx="2">
                  <c:v>2.8888888888888888</c:v>
                </c:pt>
                <c:pt idx="3">
                  <c:v>3.4074074074074083</c:v>
                </c:pt>
                <c:pt idx="4">
                  <c:v>2.592592592592593</c:v>
                </c:pt>
                <c:pt idx="5">
                  <c:v>3.6296296296296293</c:v>
                </c:pt>
                <c:pt idx="6">
                  <c:v>2.7407407407407418</c:v>
                </c:pt>
                <c:pt idx="7">
                  <c:v>3.6296296296296293</c:v>
                </c:pt>
                <c:pt idx="8">
                  <c:v>3.0370370370370376</c:v>
                </c:pt>
                <c:pt idx="9">
                  <c:v>3.0370370370370376</c:v>
                </c:pt>
                <c:pt idx="10">
                  <c:v>3.3</c:v>
                </c:pt>
                <c:pt idx="11">
                  <c:v>3.3333333333333339</c:v>
                </c:pt>
                <c:pt idx="12">
                  <c:v>3.4814814814814818</c:v>
                </c:pt>
                <c:pt idx="13">
                  <c:v>3.7600000000000002</c:v>
                </c:pt>
                <c:pt idx="14">
                  <c:v>3.3333333333333339</c:v>
                </c:pt>
                <c:pt idx="15">
                  <c:v>3.8518518518518521</c:v>
                </c:pt>
                <c:pt idx="16">
                  <c:v>4.0000000000000009</c:v>
                </c:pt>
                <c:pt idx="17">
                  <c:v>4.0000000000000009</c:v>
                </c:pt>
                <c:pt idx="18">
                  <c:v>4.45</c:v>
                </c:pt>
                <c:pt idx="19">
                  <c:v>4.5</c:v>
                </c:pt>
                <c:pt idx="20">
                  <c:v>4.2962962962962967</c:v>
                </c:pt>
                <c:pt idx="21">
                  <c:v>3.9259259259259265</c:v>
                </c:pt>
                <c:pt idx="22">
                  <c:v>4.3199999999999994</c:v>
                </c:pt>
                <c:pt idx="23">
                  <c:v>4.666666666666667</c:v>
                </c:pt>
                <c:pt idx="24">
                  <c:v>4.54</c:v>
                </c:pt>
                <c:pt idx="25">
                  <c:v>4.7407407407407414</c:v>
                </c:pt>
                <c:pt idx="26">
                  <c:v>4.4444444444444464</c:v>
                </c:pt>
                <c:pt idx="27">
                  <c:v>4.0740740740740744</c:v>
                </c:pt>
                <c:pt idx="28">
                  <c:v>4.6499999999999995</c:v>
                </c:pt>
                <c:pt idx="29">
                  <c:v>4.5185185185185173</c:v>
                </c:pt>
                <c:pt idx="30">
                  <c:v>4.2962962962962967</c:v>
                </c:pt>
                <c:pt idx="31">
                  <c:v>4.2962962962962967</c:v>
                </c:pt>
                <c:pt idx="32">
                  <c:v>4.4444444444444464</c:v>
                </c:pt>
                <c:pt idx="33">
                  <c:v>4</c:v>
                </c:pt>
                <c:pt idx="34">
                  <c:v>3.7037037037037042</c:v>
                </c:pt>
                <c:pt idx="35">
                  <c:v>4.2962962962962967</c:v>
                </c:pt>
                <c:pt idx="36">
                  <c:v>4.2</c:v>
                </c:pt>
                <c:pt idx="37">
                  <c:v>3.4814814814814818</c:v>
                </c:pt>
                <c:pt idx="38">
                  <c:v>3.777777777777779</c:v>
                </c:pt>
                <c:pt idx="39">
                  <c:v>3.9259259259259265</c:v>
                </c:pt>
                <c:pt idx="40">
                  <c:v>3.6296296296296293</c:v>
                </c:pt>
                <c:pt idx="41">
                  <c:v>4.0999999999999996</c:v>
                </c:pt>
                <c:pt idx="42">
                  <c:v>3.8899999999999997</c:v>
                </c:pt>
                <c:pt idx="43">
                  <c:v>3.7037037037037042</c:v>
                </c:pt>
                <c:pt idx="44">
                  <c:v>4.0000000000000009</c:v>
                </c:pt>
                <c:pt idx="45">
                  <c:v>4.1199999999999992</c:v>
                </c:pt>
                <c:pt idx="46">
                  <c:v>3.65</c:v>
                </c:pt>
                <c:pt idx="47">
                  <c:v>3.777777777777779</c:v>
                </c:pt>
                <c:pt idx="48">
                  <c:v>4.2222222222222223</c:v>
                </c:pt>
                <c:pt idx="49">
                  <c:v>4.2962962962962967</c:v>
                </c:pt>
                <c:pt idx="50">
                  <c:v>3.7800000000000002</c:v>
                </c:pt>
                <c:pt idx="51">
                  <c:v>3.777777777777779</c:v>
                </c:pt>
                <c:pt idx="52">
                  <c:v>4.2222222222222223</c:v>
                </c:pt>
                <c:pt idx="53">
                  <c:v>3.9259259259259265</c:v>
                </c:pt>
                <c:pt idx="54">
                  <c:v>4.2962962962962967</c:v>
                </c:pt>
                <c:pt idx="55">
                  <c:v>4.6499999999999995</c:v>
                </c:pt>
                <c:pt idx="56">
                  <c:v>5.4074074074074066</c:v>
                </c:pt>
                <c:pt idx="57">
                  <c:v>4.4444444444444464</c:v>
                </c:pt>
                <c:pt idx="58">
                  <c:v>4.5185185185185173</c:v>
                </c:pt>
                <c:pt idx="59">
                  <c:v>5.3333333333333339</c:v>
                </c:pt>
                <c:pt idx="60">
                  <c:v>4.5185185185185173</c:v>
                </c:pt>
                <c:pt idx="61">
                  <c:v>4.666666666666667</c:v>
                </c:pt>
                <c:pt idx="62">
                  <c:v>4.6399999999999997</c:v>
                </c:pt>
                <c:pt idx="63">
                  <c:v>5.0370370370370363</c:v>
                </c:pt>
                <c:pt idx="64">
                  <c:v>4.2222222222222223</c:v>
                </c:pt>
                <c:pt idx="65">
                  <c:v>4.67</c:v>
                </c:pt>
                <c:pt idx="66">
                  <c:v>4.666666666666667</c:v>
                </c:pt>
                <c:pt idx="67">
                  <c:v>4.4444444444444464</c:v>
                </c:pt>
                <c:pt idx="68">
                  <c:v>4.5599999999999996</c:v>
                </c:pt>
                <c:pt idx="69">
                  <c:v>4.4444444444444464</c:v>
                </c:pt>
                <c:pt idx="70">
                  <c:v>4.9629629629629637</c:v>
                </c:pt>
                <c:pt idx="71">
                  <c:v>5.0370370370370363</c:v>
                </c:pt>
                <c:pt idx="72">
                  <c:v>4.1481481481481488</c:v>
                </c:pt>
                <c:pt idx="73">
                  <c:v>4.8888888888888884</c:v>
                </c:pt>
                <c:pt idx="74">
                  <c:v>4.5925925925925926</c:v>
                </c:pt>
                <c:pt idx="75">
                  <c:v>5.3333333333333339</c:v>
                </c:pt>
                <c:pt idx="76">
                  <c:v>5.7037037037037059</c:v>
                </c:pt>
                <c:pt idx="77">
                  <c:v>5.1111111111111116</c:v>
                </c:pt>
                <c:pt idx="78">
                  <c:v>5.1851851851851851</c:v>
                </c:pt>
                <c:pt idx="79">
                  <c:v>5.5555555555555545</c:v>
                </c:pt>
                <c:pt idx="80">
                  <c:v>6.0740740740740744</c:v>
                </c:pt>
                <c:pt idx="81">
                  <c:v>5.3333333333333339</c:v>
                </c:pt>
                <c:pt idx="82">
                  <c:v>6.1</c:v>
                </c:pt>
                <c:pt idx="83">
                  <c:v>5.6296296296296315</c:v>
                </c:pt>
                <c:pt idx="84">
                  <c:v>5.7037037037037059</c:v>
                </c:pt>
                <c:pt idx="85">
                  <c:v>5.0370370370370363</c:v>
                </c:pt>
                <c:pt idx="86">
                  <c:v>5.1111111111111116</c:v>
                </c:pt>
                <c:pt idx="87">
                  <c:v>5.42</c:v>
                </c:pt>
                <c:pt idx="88">
                  <c:v>5.2592592592592595</c:v>
                </c:pt>
                <c:pt idx="89">
                  <c:v>5.2592592592592595</c:v>
                </c:pt>
                <c:pt idx="90">
                  <c:v>5.1851851851851851</c:v>
                </c:pt>
                <c:pt idx="91">
                  <c:v>4.2962962962962967</c:v>
                </c:pt>
                <c:pt idx="92">
                  <c:v>5.0999999999999996</c:v>
                </c:pt>
                <c:pt idx="93">
                  <c:v>4.1481481481481488</c:v>
                </c:pt>
                <c:pt idx="94">
                  <c:v>5.0370370370370363</c:v>
                </c:pt>
                <c:pt idx="95">
                  <c:v>4.8148148148148149</c:v>
                </c:pt>
                <c:pt idx="96">
                  <c:v>4.666666666666667</c:v>
                </c:pt>
                <c:pt idx="97">
                  <c:v>4.3703703703703702</c:v>
                </c:pt>
                <c:pt idx="98">
                  <c:v>5.6499999999999995</c:v>
                </c:pt>
                <c:pt idx="99">
                  <c:v>5.98</c:v>
                </c:pt>
                <c:pt idx="100">
                  <c:v>6.1481481481481488</c:v>
                </c:pt>
                <c:pt idx="101">
                  <c:v>5.7777777777777786</c:v>
                </c:pt>
                <c:pt idx="102">
                  <c:v>6.2962962962962967</c:v>
                </c:pt>
                <c:pt idx="103">
                  <c:v>5.4814814814814836</c:v>
                </c:pt>
                <c:pt idx="104">
                  <c:v>5.98</c:v>
                </c:pt>
                <c:pt idx="105">
                  <c:v>6.56</c:v>
                </c:pt>
                <c:pt idx="106">
                  <c:v>5.8518518518518512</c:v>
                </c:pt>
                <c:pt idx="107">
                  <c:v>5.9</c:v>
                </c:pt>
                <c:pt idx="108">
                  <c:v>6.3703703703703702</c:v>
                </c:pt>
                <c:pt idx="109">
                  <c:v>6.45</c:v>
                </c:pt>
                <c:pt idx="110">
                  <c:v>6.1481481481481488</c:v>
                </c:pt>
                <c:pt idx="111">
                  <c:v>6.1481481481481488</c:v>
                </c:pt>
                <c:pt idx="112">
                  <c:v>5.45</c:v>
                </c:pt>
                <c:pt idx="113">
                  <c:v>5.6499999999999995</c:v>
                </c:pt>
                <c:pt idx="114">
                  <c:v>5.4814814814814836</c:v>
                </c:pt>
                <c:pt idx="115">
                  <c:v>5.76</c:v>
                </c:pt>
                <c:pt idx="116">
                  <c:v>5.71</c:v>
                </c:pt>
                <c:pt idx="117">
                  <c:v>5.67</c:v>
                </c:pt>
                <c:pt idx="118">
                  <c:v>6</c:v>
                </c:pt>
                <c:pt idx="119">
                  <c:v>5.4074074074074066</c:v>
                </c:pt>
                <c:pt idx="120">
                  <c:v>5.9</c:v>
                </c:pt>
                <c:pt idx="121">
                  <c:v>4.9629629629629637</c:v>
                </c:pt>
                <c:pt idx="122">
                  <c:v>5.4074074074074066</c:v>
                </c:pt>
                <c:pt idx="123">
                  <c:v>4.5599999999999996</c:v>
                </c:pt>
                <c:pt idx="124">
                  <c:v>4.8148148148148149</c:v>
                </c:pt>
                <c:pt idx="125">
                  <c:v>5.5555555555555545</c:v>
                </c:pt>
                <c:pt idx="126">
                  <c:v>4.666666666666667</c:v>
                </c:pt>
                <c:pt idx="127">
                  <c:v>4.5185185185185173</c:v>
                </c:pt>
                <c:pt idx="128">
                  <c:v>4.1481481481481488</c:v>
                </c:pt>
                <c:pt idx="129">
                  <c:v>4.1481481481481488</c:v>
                </c:pt>
                <c:pt idx="130">
                  <c:v>4.2222222222222223</c:v>
                </c:pt>
                <c:pt idx="131">
                  <c:v>4.5925925925925926</c:v>
                </c:pt>
                <c:pt idx="132">
                  <c:v>4.3</c:v>
                </c:pt>
                <c:pt idx="133">
                  <c:v>3.9259259259259265</c:v>
                </c:pt>
                <c:pt idx="134">
                  <c:v>5.0370370370370363</c:v>
                </c:pt>
                <c:pt idx="135">
                  <c:v>4.4444444444444464</c:v>
                </c:pt>
                <c:pt idx="136">
                  <c:v>4.7407407407407414</c:v>
                </c:pt>
                <c:pt idx="137">
                  <c:v>4.9000000000000004</c:v>
                </c:pt>
                <c:pt idx="138">
                  <c:v>4.7407407407407414</c:v>
                </c:pt>
                <c:pt idx="139">
                  <c:v>3.777777777777779</c:v>
                </c:pt>
                <c:pt idx="140">
                  <c:v>3.98</c:v>
                </c:pt>
                <c:pt idx="141">
                  <c:v>4.4444444444444464</c:v>
                </c:pt>
                <c:pt idx="142">
                  <c:v>4.3703703703703702</c:v>
                </c:pt>
                <c:pt idx="143">
                  <c:v>4.0000000000000009</c:v>
                </c:pt>
                <c:pt idx="144">
                  <c:v>4.3199999999999994</c:v>
                </c:pt>
                <c:pt idx="145">
                  <c:v>4.3703703703703702</c:v>
                </c:pt>
                <c:pt idx="146">
                  <c:v>4.34</c:v>
                </c:pt>
                <c:pt idx="147">
                  <c:v>4.24</c:v>
                </c:pt>
                <c:pt idx="148">
                  <c:v>4.1481481481481488</c:v>
                </c:pt>
                <c:pt idx="149">
                  <c:v>4.2300000000000004</c:v>
                </c:pt>
                <c:pt idx="150">
                  <c:v>4.5599999999999996</c:v>
                </c:pt>
                <c:pt idx="151">
                  <c:v>3.8518518518518521</c:v>
                </c:pt>
                <c:pt idx="152">
                  <c:v>4.0000000000000009</c:v>
                </c:pt>
                <c:pt idx="153">
                  <c:v>4.5599999999999996</c:v>
                </c:pt>
                <c:pt idx="154">
                  <c:v>4.1481481481481488</c:v>
                </c:pt>
                <c:pt idx="155">
                  <c:v>3.8518518518518521</c:v>
                </c:pt>
                <c:pt idx="156">
                  <c:v>3.9259259259259265</c:v>
                </c:pt>
                <c:pt idx="157">
                  <c:v>4.0999999999999996</c:v>
                </c:pt>
                <c:pt idx="158">
                  <c:v>4.1481481481481488</c:v>
                </c:pt>
                <c:pt idx="159">
                  <c:v>4.0740740740740744</c:v>
                </c:pt>
                <c:pt idx="160">
                  <c:v>4</c:v>
                </c:pt>
                <c:pt idx="161">
                  <c:v>4.0000000000000009</c:v>
                </c:pt>
                <c:pt idx="162">
                  <c:v>4.3</c:v>
                </c:pt>
                <c:pt idx="163">
                  <c:v>4.0000000000000009</c:v>
                </c:pt>
                <c:pt idx="164">
                  <c:v>4.87</c:v>
                </c:pt>
                <c:pt idx="165">
                  <c:v>5.0370370370370363</c:v>
                </c:pt>
                <c:pt idx="166">
                  <c:v>4.5925925925925926</c:v>
                </c:pt>
                <c:pt idx="167">
                  <c:v>4.5925925925925926</c:v>
                </c:pt>
                <c:pt idx="168">
                  <c:v>4.8888888888888884</c:v>
                </c:pt>
                <c:pt idx="169">
                  <c:v>3.9259259259259265</c:v>
                </c:pt>
                <c:pt idx="170">
                  <c:v>3.9259259259259265</c:v>
                </c:pt>
                <c:pt idx="171">
                  <c:v>3.777777777777779</c:v>
                </c:pt>
                <c:pt idx="172">
                  <c:v>3.9259259259259265</c:v>
                </c:pt>
                <c:pt idx="173">
                  <c:v>3.7037037037037042</c:v>
                </c:pt>
                <c:pt idx="174">
                  <c:v>3.3333333333333339</c:v>
                </c:pt>
                <c:pt idx="175">
                  <c:v>3.65</c:v>
                </c:pt>
                <c:pt idx="176">
                  <c:v>4.5</c:v>
                </c:pt>
                <c:pt idx="177">
                  <c:v>4.2222222222222223</c:v>
                </c:pt>
                <c:pt idx="178">
                  <c:v>4.4300000000000006</c:v>
                </c:pt>
                <c:pt idx="179">
                  <c:v>4.34</c:v>
                </c:pt>
                <c:pt idx="180">
                  <c:v>4.4444444444444464</c:v>
                </c:pt>
                <c:pt idx="181">
                  <c:v>4.5925925925925926</c:v>
                </c:pt>
                <c:pt idx="182">
                  <c:v>4.2962962962962967</c:v>
                </c:pt>
                <c:pt idx="183">
                  <c:v>4.3703703703703702</c:v>
                </c:pt>
                <c:pt idx="184">
                  <c:v>4.2222222222222223</c:v>
                </c:pt>
                <c:pt idx="185">
                  <c:v>3.8518518518518521</c:v>
                </c:pt>
                <c:pt idx="186">
                  <c:v>3.7</c:v>
                </c:pt>
                <c:pt idx="187">
                  <c:v>3.67</c:v>
                </c:pt>
                <c:pt idx="188">
                  <c:v>3.5555555555555558</c:v>
                </c:pt>
                <c:pt idx="189">
                  <c:v>3.2592592592592595</c:v>
                </c:pt>
                <c:pt idx="190">
                  <c:v>3.23</c:v>
                </c:pt>
                <c:pt idx="191">
                  <c:v>3.0370370370370376</c:v>
                </c:pt>
                <c:pt idx="192">
                  <c:v>3.34</c:v>
                </c:pt>
                <c:pt idx="193">
                  <c:v>3.3333333333333339</c:v>
                </c:pt>
                <c:pt idx="194">
                  <c:v>3</c:v>
                </c:pt>
                <c:pt idx="195">
                  <c:v>3.1851851851851847</c:v>
                </c:pt>
                <c:pt idx="196">
                  <c:v>3.23</c:v>
                </c:pt>
                <c:pt idx="197">
                  <c:v>3</c:v>
                </c:pt>
                <c:pt idx="198">
                  <c:v>3.0370370370370376</c:v>
                </c:pt>
                <c:pt idx="199">
                  <c:v>3.56</c:v>
                </c:pt>
                <c:pt idx="200">
                  <c:v>4.0000000000000009</c:v>
                </c:pt>
                <c:pt idx="201">
                  <c:v>4.2222222222222223</c:v>
                </c:pt>
                <c:pt idx="202">
                  <c:v>4</c:v>
                </c:pt>
                <c:pt idx="203">
                  <c:v>4.5185185185185173</c:v>
                </c:pt>
                <c:pt idx="204">
                  <c:v>5</c:v>
                </c:pt>
                <c:pt idx="205">
                  <c:v>4.3</c:v>
                </c:pt>
                <c:pt idx="206">
                  <c:v>4.3703703703703702</c:v>
                </c:pt>
                <c:pt idx="207">
                  <c:v>4.2962962962962967</c:v>
                </c:pt>
                <c:pt idx="208">
                  <c:v>4.76</c:v>
                </c:pt>
                <c:pt idx="209">
                  <c:v>4.0000000000000009</c:v>
                </c:pt>
                <c:pt idx="210">
                  <c:v>4.666666666666667</c:v>
                </c:pt>
                <c:pt idx="211">
                  <c:v>4.2962962962962967</c:v>
                </c:pt>
                <c:pt idx="212">
                  <c:v>4.5185185185185173</c:v>
                </c:pt>
                <c:pt idx="213">
                  <c:v>3.0370370370370376</c:v>
                </c:pt>
                <c:pt idx="214">
                  <c:v>3.3333333333333339</c:v>
                </c:pt>
                <c:pt idx="215">
                  <c:v>3.2592592592592595</c:v>
                </c:pt>
                <c:pt idx="216">
                  <c:v>3.2</c:v>
                </c:pt>
                <c:pt idx="217">
                  <c:v>3.1111111111111112</c:v>
                </c:pt>
                <c:pt idx="218">
                  <c:v>3.5555555555555558</c:v>
                </c:pt>
                <c:pt idx="219">
                  <c:v>3.4074074074074083</c:v>
                </c:pt>
                <c:pt idx="220">
                  <c:v>3.4814814814814818</c:v>
                </c:pt>
                <c:pt idx="221">
                  <c:v>3.5</c:v>
                </c:pt>
                <c:pt idx="222">
                  <c:v>3.7037037037037042</c:v>
                </c:pt>
                <c:pt idx="223">
                  <c:v>3.8</c:v>
                </c:pt>
                <c:pt idx="224">
                  <c:v>3.65</c:v>
                </c:pt>
                <c:pt idx="225">
                  <c:v>3.5</c:v>
                </c:pt>
                <c:pt idx="226">
                  <c:v>3.3333333333333339</c:v>
                </c:pt>
                <c:pt idx="227">
                  <c:v>3.5</c:v>
                </c:pt>
                <c:pt idx="228">
                  <c:v>3.9259259259259265</c:v>
                </c:pt>
                <c:pt idx="229">
                  <c:v>4.1481481481481488</c:v>
                </c:pt>
                <c:pt idx="230">
                  <c:v>4.2962962962962967</c:v>
                </c:pt>
                <c:pt idx="231">
                  <c:v>4.4444444444444464</c:v>
                </c:pt>
                <c:pt idx="232">
                  <c:v>4.8888888888888884</c:v>
                </c:pt>
                <c:pt idx="233">
                  <c:v>4.4444444444444464</c:v>
                </c:pt>
                <c:pt idx="234">
                  <c:v>5.0370370370370363</c:v>
                </c:pt>
                <c:pt idx="235">
                  <c:v>5</c:v>
                </c:pt>
                <c:pt idx="236">
                  <c:v>4.4444444444444464</c:v>
                </c:pt>
                <c:pt idx="237">
                  <c:v>4.0000000000000009</c:v>
                </c:pt>
                <c:pt idx="238">
                  <c:v>4.3</c:v>
                </c:pt>
                <c:pt idx="239">
                  <c:v>4.1481481481481488</c:v>
                </c:pt>
                <c:pt idx="240">
                  <c:v>3.8518518518518521</c:v>
                </c:pt>
                <c:pt idx="241">
                  <c:v>4.3703703703703702</c:v>
                </c:pt>
                <c:pt idx="242">
                  <c:v>4.5925925925925926</c:v>
                </c:pt>
                <c:pt idx="243">
                  <c:v>4.2222222222222223</c:v>
                </c:pt>
                <c:pt idx="244">
                  <c:v>3.9259259259259265</c:v>
                </c:pt>
                <c:pt idx="245">
                  <c:v>4.5925925925925926</c:v>
                </c:pt>
                <c:pt idx="246">
                  <c:v>4.8888888888888884</c:v>
                </c:pt>
                <c:pt idx="247">
                  <c:v>4.666666666666667</c:v>
                </c:pt>
                <c:pt idx="248">
                  <c:v>4.4444444444444464</c:v>
                </c:pt>
                <c:pt idx="249">
                  <c:v>5</c:v>
                </c:pt>
                <c:pt idx="250">
                  <c:v>4.0740740740740744</c:v>
                </c:pt>
                <c:pt idx="251">
                  <c:v>3.6296296296296293</c:v>
                </c:pt>
                <c:pt idx="252">
                  <c:v>3.777777777777779</c:v>
                </c:pt>
                <c:pt idx="253">
                  <c:v>3.1851851851851847</c:v>
                </c:pt>
                <c:pt idx="254">
                  <c:v>3.777777777777779</c:v>
                </c:pt>
                <c:pt idx="255">
                  <c:v>3.4814814814814818</c:v>
                </c:pt>
                <c:pt idx="256">
                  <c:v>3.4814814814814818</c:v>
                </c:pt>
                <c:pt idx="257">
                  <c:v>3.1851851851851847</c:v>
                </c:pt>
                <c:pt idx="258">
                  <c:v>3</c:v>
                </c:pt>
                <c:pt idx="259">
                  <c:v>3.4074074074074083</c:v>
                </c:pt>
                <c:pt idx="260">
                  <c:v>2.1481481481481484</c:v>
                </c:pt>
                <c:pt idx="261">
                  <c:v>2.0000000000000004</c:v>
                </c:pt>
                <c:pt idx="262">
                  <c:v>2.3703703703703711</c:v>
                </c:pt>
                <c:pt idx="263">
                  <c:v>2.2222222222222232</c:v>
                </c:pt>
                <c:pt idx="264">
                  <c:v>2.2962962962962972</c:v>
                </c:pt>
                <c:pt idx="265">
                  <c:v>2</c:v>
                </c:pt>
                <c:pt idx="266">
                  <c:v>2.2962962962962972</c:v>
                </c:pt>
                <c:pt idx="267">
                  <c:v>2.2999999999999998</c:v>
                </c:pt>
                <c:pt idx="268">
                  <c:v>2.4</c:v>
                </c:pt>
                <c:pt idx="269">
                  <c:v>2.2962962962962972</c:v>
                </c:pt>
                <c:pt idx="270">
                  <c:v>2.592592592592593</c:v>
                </c:pt>
                <c:pt idx="271">
                  <c:v>3.4299999999999997</c:v>
                </c:pt>
                <c:pt idx="272">
                  <c:v>3.23</c:v>
                </c:pt>
                <c:pt idx="273">
                  <c:v>3.0370370370370376</c:v>
                </c:pt>
                <c:pt idx="274">
                  <c:v>2.8888888888888888</c:v>
                </c:pt>
                <c:pt idx="275">
                  <c:v>2.8148148148148149</c:v>
                </c:pt>
                <c:pt idx="276">
                  <c:v>3</c:v>
                </c:pt>
                <c:pt idx="277">
                  <c:v>3.1111111111111112</c:v>
                </c:pt>
                <c:pt idx="278">
                  <c:v>3</c:v>
                </c:pt>
                <c:pt idx="279">
                  <c:v>3</c:v>
                </c:pt>
                <c:pt idx="280">
                  <c:v>3.1</c:v>
                </c:pt>
                <c:pt idx="281">
                  <c:v>3</c:v>
                </c:pt>
                <c:pt idx="282">
                  <c:v>3.1851851851851847</c:v>
                </c:pt>
                <c:pt idx="283">
                  <c:v>3</c:v>
                </c:pt>
                <c:pt idx="284">
                  <c:v>3.1111111111111112</c:v>
                </c:pt>
                <c:pt idx="285">
                  <c:v>4.0000000000000009</c:v>
                </c:pt>
                <c:pt idx="286">
                  <c:v>3.9</c:v>
                </c:pt>
                <c:pt idx="287">
                  <c:v>4.4000000000000004</c:v>
                </c:pt>
                <c:pt idx="288">
                  <c:v>4.3</c:v>
                </c:pt>
                <c:pt idx="289">
                  <c:v>4.2222222222222223</c:v>
                </c:pt>
                <c:pt idx="290">
                  <c:v>4.666666666666667</c:v>
                </c:pt>
                <c:pt idx="291">
                  <c:v>4.7</c:v>
                </c:pt>
                <c:pt idx="292">
                  <c:v>3.7037037037037042</c:v>
                </c:pt>
                <c:pt idx="293">
                  <c:v>3.2592592592592595</c:v>
                </c:pt>
                <c:pt idx="294">
                  <c:v>3.7037037037037042</c:v>
                </c:pt>
                <c:pt idx="295">
                  <c:v>3.2592592592592595</c:v>
                </c:pt>
                <c:pt idx="296">
                  <c:v>2.7407407407407418</c:v>
                </c:pt>
                <c:pt idx="297">
                  <c:v>2.1481481481481484</c:v>
                </c:pt>
                <c:pt idx="298">
                  <c:v>2.2222222222222232</c:v>
                </c:pt>
                <c:pt idx="299">
                  <c:v>2.2222222222222232</c:v>
                </c:pt>
                <c:pt idx="300">
                  <c:v>2.2962962962962972</c:v>
                </c:pt>
                <c:pt idx="301">
                  <c:v>2.2222222222222232</c:v>
                </c:pt>
                <c:pt idx="302">
                  <c:v>2.0000000000000004</c:v>
                </c:pt>
                <c:pt idx="303">
                  <c:v>1.5555555555555558</c:v>
                </c:pt>
                <c:pt idx="304">
                  <c:v>1.4814814814814816</c:v>
                </c:pt>
                <c:pt idx="305">
                  <c:v>1.4814814814814816</c:v>
                </c:pt>
                <c:pt idx="306">
                  <c:v>1.6</c:v>
                </c:pt>
                <c:pt idx="307">
                  <c:v>1.5</c:v>
                </c:pt>
                <c:pt idx="308">
                  <c:v>1.5555555555555558</c:v>
                </c:pt>
                <c:pt idx="309">
                  <c:v>2.0000000000000004</c:v>
                </c:pt>
                <c:pt idx="310">
                  <c:v>2.0000000000000004</c:v>
                </c:pt>
                <c:pt idx="311">
                  <c:v>2.1481481481481484</c:v>
                </c:pt>
                <c:pt idx="312">
                  <c:v>2</c:v>
                </c:pt>
                <c:pt idx="313">
                  <c:v>2.2222222222222232</c:v>
                </c:pt>
                <c:pt idx="314">
                  <c:v>1.9259259259259258</c:v>
                </c:pt>
                <c:pt idx="315">
                  <c:v>1.8</c:v>
                </c:pt>
                <c:pt idx="316">
                  <c:v>1.6296296296296298</c:v>
                </c:pt>
                <c:pt idx="317">
                  <c:v>1.6296296296296298</c:v>
                </c:pt>
                <c:pt idx="318">
                  <c:v>1.9</c:v>
                </c:pt>
                <c:pt idx="319">
                  <c:v>1.7037037037037042</c:v>
                </c:pt>
                <c:pt idx="320">
                  <c:v>1.8</c:v>
                </c:pt>
                <c:pt idx="321">
                  <c:v>1.8518518518518521</c:v>
                </c:pt>
                <c:pt idx="322">
                  <c:v>2.2962962962962972</c:v>
                </c:pt>
                <c:pt idx="323">
                  <c:v>2.4</c:v>
                </c:pt>
                <c:pt idx="324">
                  <c:v>2.5185185185185186</c:v>
                </c:pt>
                <c:pt idx="325">
                  <c:v>2.5185185185185186</c:v>
                </c:pt>
                <c:pt idx="326">
                  <c:v>2.2222222222222232</c:v>
                </c:pt>
                <c:pt idx="327">
                  <c:v>2.592592592592593</c:v>
                </c:pt>
                <c:pt idx="328">
                  <c:v>1.7000000000000002</c:v>
                </c:pt>
                <c:pt idx="329">
                  <c:v>1.4074074074074074</c:v>
                </c:pt>
                <c:pt idx="330">
                  <c:v>1.4074074074074074</c:v>
                </c:pt>
                <c:pt idx="331">
                  <c:v>1.2</c:v>
                </c:pt>
                <c:pt idx="332">
                  <c:v>1.1111111111111116</c:v>
                </c:pt>
                <c:pt idx="333">
                  <c:v>1.3333333333333333</c:v>
                </c:pt>
                <c:pt idx="334">
                  <c:v>1.1111111111111116</c:v>
                </c:pt>
                <c:pt idx="335">
                  <c:v>1.1111111111111116</c:v>
                </c:pt>
                <c:pt idx="336">
                  <c:v>1.2</c:v>
                </c:pt>
                <c:pt idx="337">
                  <c:v>1.6296296296296298</c:v>
                </c:pt>
                <c:pt idx="338">
                  <c:v>1.2</c:v>
                </c:pt>
                <c:pt idx="339">
                  <c:v>1.7000000000000002</c:v>
                </c:pt>
                <c:pt idx="340">
                  <c:v>1.8</c:v>
                </c:pt>
                <c:pt idx="341">
                  <c:v>1.9259259259259258</c:v>
                </c:pt>
                <c:pt idx="342">
                  <c:v>1.7000000000000002</c:v>
                </c:pt>
                <c:pt idx="343">
                  <c:v>1.7777777777777781</c:v>
                </c:pt>
                <c:pt idx="344">
                  <c:v>1.8</c:v>
                </c:pt>
                <c:pt idx="345">
                  <c:v>1.9</c:v>
                </c:pt>
                <c:pt idx="346">
                  <c:v>2.0740740740740744</c:v>
                </c:pt>
                <c:pt idx="347">
                  <c:v>2.2222222222222232</c:v>
                </c:pt>
                <c:pt idx="348">
                  <c:v>2.4</c:v>
                </c:pt>
                <c:pt idx="349">
                  <c:v>2.3703703703703711</c:v>
                </c:pt>
                <c:pt idx="350">
                  <c:v>2.3703703703703711</c:v>
                </c:pt>
                <c:pt idx="351">
                  <c:v>2.5</c:v>
                </c:pt>
                <c:pt idx="352">
                  <c:v>2.7407407407407418</c:v>
                </c:pt>
                <c:pt idx="353">
                  <c:v>2.8</c:v>
                </c:pt>
                <c:pt idx="354">
                  <c:v>2.8888888888888888</c:v>
                </c:pt>
                <c:pt idx="355">
                  <c:v>2.8148148148148149</c:v>
                </c:pt>
                <c:pt idx="356">
                  <c:v>3</c:v>
                </c:pt>
                <c:pt idx="357">
                  <c:v>3</c:v>
                </c:pt>
                <c:pt idx="358">
                  <c:v>2.8148148148148149</c:v>
                </c:pt>
                <c:pt idx="359">
                  <c:v>2.7407407407407418</c:v>
                </c:pt>
                <c:pt idx="360">
                  <c:v>3.1</c:v>
                </c:pt>
                <c:pt idx="361">
                  <c:v>2.9</c:v>
                </c:pt>
                <c:pt idx="362">
                  <c:v>3.0370370370370376</c:v>
                </c:pt>
                <c:pt idx="363">
                  <c:v>3.1851851851851847</c:v>
                </c:pt>
                <c:pt idx="364">
                  <c:v>1.8518518518518521</c:v>
                </c:pt>
                <c:pt idx="365">
                  <c:v>1.6296296296296298</c:v>
                </c:pt>
                <c:pt idx="366">
                  <c:v>0.9629629629629628</c:v>
                </c:pt>
                <c:pt idx="367">
                  <c:v>1.3333333333333333</c:v>
                </c:pt>
                <c:pt idx="368">
                  <c:v>0.66666666666666663</c:v>
                </c:pt>
                <c:pt idx="369">
                  <c:v>0.8148148148148151</c:v>
                </c:pt>
                <c:pt idx="370">
                  <c:v>0.5185185185185186</c:v>
                </c:pt>
                <c:pt idx="371">
                  <c:v>0.74074074074074081</c:v>
                </c:pt>
                <c:pt idx="372">
                  <c:v>0.66666666666666663</c:v>
                </c:pt>
                <c:pt idx="373">
                  <c:v>0.74074074074074081</c:v>
                </c:pt>
                <c:pt idx="374">
                  <c:v>0.59259259259259278</c:v>
                </c:pt>
                <c:pt idx="375">
                  <c:v>0.29629629629629634</c:v>
                </c:pt>
                <c:pt idx="376">
                  <c:v>0.44444444444444453</c:v>
                </c:pt>
                <c:pt idx="377">
                  <c:v>0.29629629629629634</c:v>
                </c:pt>
                <c:pt idx="378">
                  <c:v>0.66666666666666663</c:v>
                </c:pt>
                <c:pt idx="379">
                  <c:v>0.44444444444444453</c:v>
                </c:pt>
                <c:pt idx="380">
                  <c:v>0.8148148148148151</c:v>
                </c:pt>
                <c:pt idx="381">
                  <c:v>0.88888888888888906</c:v>
                </c:pt>
                <c:pt idx="382">
                  <c:v>0.70000000000000007</c:v>
                </c:pt>
                <c:pt idx="383">
                  <c:v>0.8148148148148151</c:v>
                </c:pt>
                <c:pt idx="384">
                  <c:v>0.5185185185185186</c:v>
                </c:pt>
                <c:pt idx="385">
                  <c:v>0.74074074074074081</c:v>
                </c:pt>
                <c:pt idx="386">
                  <c:v>0.8148148148148151</c:v>
                </c:pt>
                <c:pt idx="387">
                  <c:v>0.88888888888888906</c:v>
                </c:pt>
                <c:pt idx="388">
                  <c:v>1.0370370370370372</c:v>
                </c:pt>
                <c:pt idx="389">
                  <c:v>0.8148148148148151</c:v>
                </c:pt>
                <c:pt idx="390">
                  <c:v>1.0370370370370372</c:v>
                </c:pt>
                <c:pt idx="391">
                  <c:v>1.6296296296296298</c:v>
                </c:pt>
                <c:pt idx="392">
                  <c:v>1.2592592592592591</c:v>
                </c:pt>
                <c:pt idx="393">
                  <c:v>1.6296296296296298</c:v>
                </c:pt>
                <c:pt idx="394">
                  <c:v>2.1481481481481484</c:v>
                </c:pt>
                <c:pt idx="395">
                  <c:v>2.2222222222222232</c:v>
                </c:pt>
                <c:pt idx="396">
                  <c:v>2.1481481481481484</c:v>
                </c:pt>
                <c:pt idx="397">
                  <c:v>2.1481481481481484</c:v>
                </c:pt>
                <c:pt idx="398">
                  <c:v>2.8888888888888888</c:v>
                </c:pt>
                <c:pt idx="399">
                  <c:v>2.9629629629629632</c:v>
                </c:pt>
                <c:pt idx="400">
                  <c:v>2.8</c:v>
                </c:pt>
                <c:pt idx="401">
                  <c:v>2.7407407407407418</c:v>
                </c:pt>
                <c:pt idx="402">
                  <c:v>2.7</c:v>
                </c:pt>
                <c:pt idx="403">
                  <c:v>2.5185185185185186</c:v>
                </c:pt>
                <c:pt idx="404">
                  <c:v>2</c:v>
                </c:pt>
                <c:pt idx="405">
                  <c:v>1.5555555555555558</c:v>
                </c:pt>
                <c:pt idx="406">
                  <c:v>1.8518518518518521</c:v>
                </c:pt>
                <c:pt idx="407">
                  <c:v>1.7037037037037042</c:v>
                </c:pt>
                <c:pt idx="408">
                  <c:v>1.6296296296296298</c:v>
                </c:pt>
                <c:pt idx="409">
                  <c:v>1.5555555555555558</c:v>
                </c:pt>
                <c:pt idx="410">
                  <c:v>1.6</c:v>
                </c:pt>
                <c:pt idx="411">
                  <c:v>2.3703703703703711</c:v>
                </c:pt>
                <c:pt idx="412">
                  <c:v>2.592592592592593</c:v>
                </c:pt>
                <c:pt idx="413">
                  <c:v>2.8</c:v>
                </c:pt>
                <c:pt idx="414">
                  <c:v>2.7407407407407418</c:v>
                </c:pt>
                <c:pt idx="415">
                  <c:v>3.3333333333333339</c:v>
                </c:pt>
                <c:pt idx="416">
                  <c:v>3.7037037037037042</c:v>
                </c:pt>
                <c:pt idx="417">
                  <c:v>3.8518518518518521</c:v>
                </c:pt>
                <c:pt idx="418">
                  <c:v>4.2222222222222223</c:v>
                </c:pt>
                <c:pt idx="419">
                  <c:v>4.4000000000000004</c:v>
                </c:pt>
                <c:pt idx="420">
                  <c:v>4.5925925925925926</c:v>
                </c:pt>
                <c:pt idx="421">
                  <c:v>4.5999999999999996</c:v>
                </c:pt>
                <c:pt idx="422">
                  <c:v>4.6399999999999997</c:v>
                </c:pt>
                <c:pt idx="423">
                  <c:v>3.9</c:v>
                </c:pt>
                <c:pt idx="424">
                  <c:v>3.5</c:v>
                </c:pt>
                <c:pt idx="425">
                  <c:v>3.3333333333333339</c:v>
                </c:pt>
                <c:pt idx="426">
                  <c:v>3.0370370370370376</c:v>
                </c:pt>
                <c:pt idx="427">
                  <c:v>3.4</c:v>
                </c:pt>
                <c:pt idx="428">
                  <c:v>3.2</c:v>
                </c:pt>
                <c:pt idx="429">
                  <c:v>3</c:v>
                </c:pt>
                <c:pt idx="430">
                  <c:v>3.2</c:v>
                </c:pt>
                <c:pt idx="431">
                  <c:v>3.0370370370370376</c:v>
                </c:pt>
                <c:pt idx="432">
                  <c:v>3.3333333333333339</c:v>
                </c:pt>
                <c:pt idx="433">
                  <c:v>3.3</c:v>
                </c:pt>
                <c:pt idx="434">
                  <c:v>3.1851851851851847</c:v>
                </c:pt>
                <c:pt idx="435">
                  <c:v>3.1851851851851847</c:v>
                </c:pt>
                <c:pt idx="436">
                  <c:v>3.3333333333333339</c:v>
                </c:pt>
                <c:pt idx="437">
                  <c:v>4.0740740740740744</c:v>
                </c:pt>
                <c:pt idx="438">
                  <c:v>4.3703703703703702</c:v>
                </c:pt>
                <c:pt idx="439">
                  <c:v>4.7407407407407414</c:v>
                </c:pt>
                <c:pt idx="440">
                  <c:v>4.666666666666667</c:v>
                </c:pt>
                <c:pt idx="441">
                  <c:v>4.8148148148148149</c:v>
                </c:pt>
                <c:pt idx="442">
                  <c:v>4.5</c:v>
                </c:pt>
                <c:pt idx="443">
                  <c:v>4.7</c:v>
                </c:pt>
                <c:pt idx="444">
                  <c:v>4.4000000000000004</c:v>
                </c:pt>
                <c:pt idx="445">
                  <c:v>4.5999999999999996</c:v>
                </c:pt>
                <c:pt idx="446">
                  <c:v>4.5185185185185173</c:v>
                </c:pt>
                <c:pt idx="447">
                  <c:v>4</c:v>
                </c:pt>
                <c:pt idx="448">
                  <c:v>4.5</c:v>
                </c:pt>
                <c:pt idx="449">
                  <c:v>4.3</c:v>
                </c:pt>
                <c:pt idx="450">
                  <c:v>4.3703703703703702</c:v>
                </c:pt>
                <c:pt idx="451">
                  <c:v>4</c:v>
                </c:pt>
                <c:pt idx="452">
                  <c:v>4.5999999999999996</c:v>
                </c:pt>
                <c:pt idx="453">
                  <c:v>4</c:v>
                </c:pt>
                <c:pt idx="454">
                  <c:v>4.2222222222222223</c:v>
                </c:pt>
                <c:pt idx="455">
                  <c:v>3.9</c:v>
                </c:pt>
                <c:pt idx="456">
                  <c:v>4.5</c:v>
                </c:pt>
                <c:pt idx="457">
                  <c:v>4.666666666666667</c:v>
                </c:pt>
                <c:pt idx="458">
                  <c:v>4.4444444444444464</c:v>
                </c:pt>
                <c:pt idx="459">
                  <c:v>4.5185185185185173</c:v>
                </c:pt>
                <c:pt idx="460">
                  <c:v>4.5</c:v>
                </c:pt>
                <c:pt idx="461">
                  <c:v>4.7</c:v>
                </c:pt>
                <c:pt idx="462">
                  <c:v>4.6499999999999995</c:v>
                </c:pt>
                <c:pt idx="463">
                  <c:v>4.2</c:v>
                </c:pt>
                <c:pt idx="464">
                  <c:v>4.5</c:v>
                </c:pt>
                <c:pt idx="465">
                  <c:v>4.2222222222222223</c:v>
                </c:pt>
                <c:pt idx="466">
                  <c:v>4.2222222222222223</c:v>
                </c:pt>
                <c:pt idx="467">
                  <c:v>4.3</c:v>
                </c:pt>
                <c:pt idx="468">
                  <c:v>4.5185185185185173</c:v>
                </c:pt>
                <c:pt idx="469">
                  <c:v>4.4000000000000004</c:v>
                </c:pt>
                <c:pt idx="470">
                  <c:v>4.2</c:v>
                </c:pt>
                <c:pt idx="471">
                  <c:v>4.3703703703703702</c:v>
                </c:pt>
                <c:pt idx="472">
                  <c:v>4.3703703703703702</c:v>
                </c:pt>
                <c:pt idx="473">
                  <c:v>3.9</c:v>
                </c:pt>
                <c:pt idx="474">
                  <c:v>4.3703703703703702</c:v>
                </c:pt>
                <c:pt idx="475">
                  <c:v>3.6296296296296293</c:v>
                </c:pt>
                <c:pt idx="476">
                  <c:v>4</c:v>
                </c:pt>
                <c:pt idx="477">
                  <c:v>3.2592592592592595</c:v>
                </c:pt>
                <c:pt idx="478">
                  <c:v>4.2222222222222223</c:v>
                </c:pt>
                <c:pt idx="479">
                  <c:v>3.3333333333333339</c:v>
                </c:pt>
                <c:pt idx="480">
                  <c:v>3.8518518518518521</c:v>
                </c:pt>
                <c:pt idx="481">
                  <c:v>4.4444444444444464</c:v>
                </c:pt>
                <c:pt idx="482">
                  <c:v>4.1481481481481488</c:v>
                </c:pt>
                <c:pt idx="483">
                  <c:v>3.9259259259259265</c:v>
                </c:pt>
                <c:pt idx="484">
                  <c:v>3.9</c:v>
                </c:pt>
                <c:pt idx="485">
                  <c:v>3.9259259259259265</c:v>
                </c:pt>
                <c:pt idx="486">
                  <c:v>3.4074074074074083</c:v>
                </c:pt>
                <c:pt idx="487">
                  <c:v>3.8518518518518521</c:v>
                </c:pt>
                <c:pt idx="488">
                  <c:v>3.7</c:v>
                </c:pt>
                <c:pt idx="489">
                  <c:v>3.5555555555555558</c:v>
                </c:pt>
                <c:pt idx="490">
                  <c:v>2.3703703703703711</c:v>
                </c:pt>
                <c:pt idx="491">
                  <c:v>2.6666666666666665</c:v>
                </c:pt>
                <c:pt idx="492">
                  <c:v>2.4</c:v>
                </c:pt>
                <c:pt idx="493">
                  <c:v>2.5185185185185186</c:v>
                </c:pt>
                <c:pt idx="494">
                  <c:v>2.2999999999999998</c:v>
                </c:pt>
                <c:pt idx="495">
                  <c:v>2.3703703703703711</c:v>
                </c:pt>
                <c:pt idx="496">
                  <c:v>2.9629629629629632</c:v>
                </c:pt>
                <c:pt idx="497">
                  <c:v>2.5185185185185186</c:v>
                </c:pt>
                <c:pt idx="498">
                  <c:v>2.592592592592593</c:v>
                </c:pt>
                <c:pt idx="499">
                  <c:v>3.7037037037037042</c:v>
                </c:pt>
                <c:pt idx="500">
                  <c:v>4.0740740740740744</c:v>
                </c:pt>
                <c:pt idx="501">
                  <c:v>3.8</c:v>
                </c:pt>
                <c:pt idx="502">
                  <c:v>4.0000000000000009</c:v>
                </c:pt>
                <c:pt idx="503">
                  <c:v>4.1481481481481488</c:v>
                </c:pt>
                <c:pt idx="504">
                  <c:v>4</c:v>
                </c:pt>
                <c:pt idx="505">
                  <c:v>3.6</c:v>
                </c:pt>
                <c:pt idx="506">
                  <c:v>3.7</c:v>
                </c:pt>
                <c:pt idx="507">
                  <c:v>4.2</c:v>
                </c:pt>
                <c:pt idx="508">
                  <c:v>4</c:v>
                </c:pt>
                <c:pt idx="509">
                  <c:v>3.9259259259259265</c:v>
                </c:pt>
                <c:pt idx="510">
                  <c:v>3.6</c:v>
                </c:pt>
                <c:pt idx="511">
                  <c:v>4.0000000000000009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FA5-4636-9A6A-6703BED9E1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120192"/>
        <c:axId val="138130560"/>
      </c:scatterChart>
      <c:valAx>
        <c:axId val="138120192"/>
        <c:scaling>
          <c:orientation val="minMax"/>
          <c:max val="800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Ca, Kevs</a:t>
                </a:r>
              </a:p>
            </c:rich>
          </c:tx>
          <c:layout>
            <c:manualLayout>
              <c:xMode val="edge"/>
              <c:yMode val="edge"/>
              <c:x val="0.46391666666666842"/>
              <c:y val="0.912962962962957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138130560"/>
        <c:crosses val="autoZero"/>
        <c:crossBetween val="midCat"/>
        <c:majorUnit val="2000"/>
      </c:valAx>
      <c:valAx>
        <c:axId val="1381305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C, Kevs</a:t>
                </a:r>
              </a:p>
            </c:rich>
          </c:tx>
          <c:layout>
            <c:manualLayout>
              <c:xMode val="edge"/>
              <c:yMode val="edge"/>
              <c:x val="2.7777777777778069E-3"/>
              <c:y val="0.3233562992126013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38120192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>
          <a:latin typeface="+mn-lt"/>
        </a:defRPr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96605767587048"/>
          <c:y val="5.5092592592592714E-2"/>
          <c:w val="0.72440709968133188"/>
          <c:h val="0.714305555555555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24545349662003368"/>
                  <c:y val="-3.8481621700152978E-2"/>
                </c:manualLayout>
              </c:layout>
              <c:tx>
                <c:rich>
                  <a:bodyPr/>
                  <a:lstStyle/>
                  <a:p>
                    <a:pPr>
                      <a:defRPr sz="1600" b="1"/>
                    </a:pPr>
                    <a:r>
                      <a:rPr lang="en-US" sz="1600" b="1" baseline="0" dirty="0"/>
                      <a:t>y = 0.006x - 1.58
R² = 0.70***</a:t>
                    </a:r>
                  </a:p>
                  <a:p>
                    <a:pPr>
                      <a:defRPr sz="1600" b="1"/>
                    </a:pPr>
                    <a:r>
                      <a:rPr lang="en-US" sz="1600" b="1" baseline="0" dirty="0"/>
                      <a:t>N = 512</a:t>
                    </a:r>
                    <a:endParaRPr lang="en-US" sz="1600" b="1" dirty="0"/>
                  </a:p>
                </c:rich>
              </c:tx>
              <c:numFmt formatCode="General" sourceLinked="0"/>
            </c:trendlineLbl>
          </c:trendline>
          <c:xVal>
            <c:numRef>
              <c:f>'6+3 C'!$AB$3:$AB$514</c:f>
              <c:numCache>
                <c:formatCode>0</c:formatCode>
                <c:ptCount val="512"/>
                <c:pt idx="0">
                  <c:v>1376</c:v>
                </c:pt>
                <c:pt idx="1">
                  <c:v>1354</c:v>
                </c:pt>
                <c:pt idx="2">
                  <c:v>1365</c:v>
                </c:pt>
                <c:pt idx="3">
                  <c:v>1298</c:v>
                </c:pt>
                <c:pt idx="4">
                  <c:v>1365</c:v>
                </c:pt>
                <c:pt idx="5">
                  <c:v>1398</c:v>
                </c:pt>
                <c:pt idx="6">
                  <c:v>1354</c:v>
                </c:pt>
                <c:pt idx="7">
                  <c:v>1276</c:v>
                </c:pt>
                <c:pt idx="8">
                  <c:v>1254</c:v>
                </c:pt>
                <c:pt idx="9">
                  <c:v>1365</c:v>
                </c:pt>
                <c:pt idx="10">
                  <c:v>1298</c:v>
                </c:pt>
                <c:pt idx="11">
                  <c:v>1243</c:v>
                </c:pt>
                <c:pt idx="12">
                  <c:v>1265</c:v>
                </c:pt>
                <c:pt idx="13">
                  <c:v>1285.909090909091</c:v>
                </c:pt>
                <c:pt idx="14">
                  <c:v>1174.090909090909</c:v>
                </c:pt>
                <c:pt idx="15">
                  <c:v>1231</c:v>
                </c:pt>
                <c:pt idx="16">
                  <c:v>1176</c:v>
                </c:pt>
                <c:pt idx="17">
                  <c:v>1230</c:v>
                </c:pt>
                <c:pt idx="18">
                  <c:v>1123</c:v>
                </c:pt>
                <c:pt idx="19">
                  <c:v>1176</c:v>
                </c:pt>
                <c:pt idx="20">
                  <c:v>1187</c:v>
                </c:pt>
                <c:pt idx="21">
                  <c:v>1006.3636363636365</c:v>
                </c:pt>
                <c:pt idx="22">
                  <c:v>1062.2727272727273</c:v>
                </c:pt>
                <c:pt idx="23">
                  <c:v>1032</c:v>
                </c:pt>
                <c:pt idx="24">
                  <c:v>1187</c:v>
                </c:pt>
                <c:pt idx="25">
                  <c:v>1118.1818181818178</c:v>
                </c:pt>
                <c:pt idx="26">
                  <c:v>1032</c:v>
                </c:pt>
                <c:pt idx="27">
                  <c:v>1230</c:v>
                </c:pt>
                <c:pt idx="28">
                  <c:v>1285.909090909091</c:v>
                </c:pt>
                <c:pt idx="29">
                  <c:v>1125</c:v>
                </c:pt>
                <c:pt idx="30">
                  <c:v>1176</c:v>
                </c:pt>
                <c:pt idx="31">
                  <c:v>1232</c:v>
                </c:pt>
                <c:pt idx="32">
                  <c:v>1121</c:v>
                </c:pt>
                <c:pt idx="33">
                  <c:v>1230</c:v>
                </c:pt>
                <c:pt idx="34">
                  <c:v>1062.2727272727273</c:v>
                </c:pt>
                <c:pt idx="35">
                  <c:v>1143</c:v>
                </c:pt>
                <c:pt idx="36">
                  <c:v>950.45454545454538</c:v>
                </c:pt>
                <c:pt idx="37">
                  <c:v>876</c:v>
                </c:pt>
                <c:pt idx="38">
                  <c:v>894.54545454545439</c:v>
                </c:pt>
                <c:pt idx="39">
                  <c:v>812</c:v>
                </c:pt>
                <c:pt idx="40">
                  <c:v>987</c:v>
                </c:pt>
                <c:pt idx="41">
                  <c:v>950.45454545454538</c:v>
                </c:pt>
                <c:pt idx="42">
                  <c:v>1006.3636363636365</c:v>
                </c:pt>
                <c:pt idx="43">
                  <c:v>987</c:v>
                </c:pt>
                <c:pt idx="44">
                  <c:v>894.54545454545439</c:v>
                </c:pt>
                <c:pt idx="45">
                  <c:v>954</c:v>
                </c:pt>
                <c:pt idx="46">
                  <c:v>838.63636363636363</c:v>
                </c:pt>
                <c:pt idx="47">
                  <c:v>838.63636363636363</c:v>
                </c:pt>
                <c:pt idx="48">
                  <c:v>987</c:v>
                </c:pt>
                <c:pt idx="49">
                  <c:v>1021</c:v>
                </c:pt>
                <c:pt idx="50">
                  <c:v>1174.090909090909</c:v>
                </c:pt>
                <c:pt idx="51">
                  <c:v>1118.1818181818178</c:v>
                </c:pt>
                <c:pt idx="52">
                  <c:v>1198</c:v>
                </c:pt>
                <c:pt idx="53">
                  <c:v>1176</c:v>
                </c:pt>
                <c:pt idx="54">
                  <c:v>1118.1818181818178</c:v>
                </c:pt>
                <c:pt idx="55">
                  <c:v>1118.1818181818178</c:v>
                </c:pt>
                <c:pt idx="56">
                  <c:v>1098</c:v>
                </c:pt>
                <c:pt idx="57">
                  <c:v>1054</c:v>
                </c:pt>
                <c:pt idx="58">
                  <c:v>986</c:v>
                </c:pt>
                <c:pt idx="59">
                  <c:v>876</c:v>
                </c:pt>
                <c:pt idx="60">
                  <c:v>765</c:v>
                </c:pt>
                <c:pt idx="61">
                  <c:v>654</c:v>
                </c:pt>
                <c:pt idx="62">
                  <c:v>623</c:v>
                </c:pt>
                <c:pt idx="63">
                  <c:v>614.99999999999989</c:v>
                </c:pt>
                <c:pt idx="64">
                  <c:v>543</c:v>
                </c:pt>
                <c:pt idx="65">
                  <c:v>559.09090909090889</c:v>
                </c:pt>
                <c:pt idx="66">
                  <c:v>559</c:v>
                </c:pt>
                <c:pt idx="67">
                  <c:v>782.72727272727263</c:v>
                </c:pt>
                <c:pt idx="68">
                  <c:v>726.81818181818187</c:v>
                </c:pt>
                <c:pt idx="69">
                  <c:v>670.90909090909099</c:v>
                </c:pt>
                <c:pt idx="70">
                  <c:v>598</c:v>
                </c:pt>
                <c:pt idx="71">
                  <c:v>503.18181818181824</c:v>
                </c:pt>
                <c:pt idx="72">
                  <c:v>543</c:v>
                </c:pt>
                <c:pt idx="73">
                  <c:v>567</c:v>
                </c:pt>
                <c:pt idx="74">
                  <c:v>614.99999999999989</c:v>
                </c:pt>
                <c:pt idx="75">
                  <c:v>598</c:v>
                </c:pt>
                <c:pt idx="76">
                  <c:v>576</c:v>
                </c:pt>
                <c:pt idx="77">
                  <c:v>587</c:v>
                </c:pt>
                <c:pt idx="78">
                  <c:v>670.90909090909099</c:v>
                </c:pt>
                <c:pt idx="79">
                  <c:v>643</c:v>
                </c:pt>
                <c:pt idx="80">
                  <c:v>543</c:v>
                </c:pt>
                <c:pt idx="81">
                  <c:v>654</c:v>
                </c:pt>
                <c:pt idx="82">
                  <c:v>687</c:v>
                </c:pt>
                <c:pt idx="83">
                  <c:v>876</c:v>
                </c:pt>
                <c:pt idx="84">
                  <c:v>832</c:v>
                </c:pt>
                <c:pt idx="85">
                  <c:v>894.54545454545439</c:v>
                </c:pt>
                <c:pt idx="86">
                  <c:v>1006.3636363636365</c:v>
                </c:pt>
                <c:pt idx="87">
                  <c:v>1006.3636363636365</c:v>
                </c:pt>
                <c:pt idx="88">
                  <c:v>987</c:v>
                </c:pt>
                <c:pt idx="89">
                  <c:v>1062.2727272727273</c:v>
                </c:pt>
                <c:pt idx="90">
                  <c:v>1006.3636363636365</c:v>
                </c:pt>
                <c:pt idx="91">
                  <c:v>1174.090909090909</c:v>
                </c:pt>
                <c:pt idx="92">
                  <c:v>1118.1818181818178</c:v>
                </c:pt>
                <c:pt idx="93">
                  <c:v>1021</c:v>
                </c:pt>
                <c:pt idx="94">
                  <c:v>1101</c:v>
                </c:pt>
                <c:pt idx="95">
                  <c:v>1174.090909090909</c:v>
                </c:pt>
                <c:pt idx="96">
                  <c:v>1174.090909090909</c:v>
                </c:pt>
                <c:pt idx="97">
                  <c:v>1062.2727272727273</c:v>
                </c:pt>
                <c:pt idx="98">
                  <c:v>1021</c:v>
                </c:pt>
                <c:pt idx="99">
                  <c:v>1062.2727272727273</c:v>
                </c:pt>
                <c:pt idx="100">
                  <c:v>1118.1818181818178</c:v>
                </c:pt>
                <c:pt idx="101">
                  <c:v>1006.3636363636365</c:v>
                </c:pt>
                <c:pt idx="102">
                  <c:v>1174.090909090909</c:v>
                </c:pt>
                <c:pt idx="103">
                  <c:v>1121</c:v>
                </c:pt>
                <c:pt idx="104">
                  <c:v>1062.2727272727273</c:v>
                </c:pt>
                <c:pt idx="105">
                  <c:v>1021</c:v>
                </c:pt>
                <c:pt idx="106">
                  <c:v>1062.2727272727273</c:v>
                </c:pt>
                <c:pt idx="107">
                  <c:v>1234</c:v>
                </c:pt>
                <c:pt idx="108">
                  <c:v>1174.090909090909</c:v>
                </c:pt>
                <c:pt idx="109">
                  <c:v>1254</c:v>
                </c:pt>
                <c:pt idx="110">
                  <c:v>1397.727272727273</c:v>
                </c:pt>
                <c:pt idx="111">
                  <c:v>1285.909090909091</c:v>
                </c:pt>
                <c:pt idx="112">
                  <c:v>1345</c:v>
                </c:pt>
                <c:pt idx="113">
                  <c:v>1432</c:v>
                </c:pt>
                <c:pt idx="114">
                  <c:v>1565.4545454545453</c:v>
                </c:pt>
                <c:pt idx="115">
                  <c:v>1437</c:v>
                </c:pt>
                <c:pt idx="116">
                  <c:v>1565.4545454545453</c:v>
                </c:pt>
                <c:pt idx="117">
                  <c:v>1476</c:v>
                </c:pt>
                <c:pt idx="118">
                  <c:v>1598</c:v>
                </c:pt>
                <c:pt idx="119">
                  <c:v>1565.4545454545453</c:v>
                </c:pt>
                <c:pt idx="120">
                  <c:v>1587</c:v>
                </c:pt>
                <c:pt idx="121">
                  <c:v>1643</c:v>
                </c:pt>
                <c:pt idx="122">
                  <c:v>1453.6363636363633</c:v>
                </c:pt>
                <c:pt idx="123">
                  <c:v>1453.6363636363633</c:v>
                </c:pt>
                <c:pt idx="124">
                  <c:v>1432</c:v>
                </c:pt>
                <c:pt idx="125">
                  <c:v>1543</c:v>
                </c:pt>
                <c:pt idx="126">
                  <c:v>1587</c:v>
                </c:pt>
                <c:pt idx="127">
                  <c:v>1432</c:v>
                </c:pt>
                <c:pt idx="128">
                  <c:v>1487</c:v>
                </c:pt>
                <c:pt idx="129">
                  <c:v>1432</c:v>
                </c:pt>
                <c:pt idx="130">
                  <c:v>1487</c:v>
                </c:pt>
                <c:pt idx="131">
                  <c:v>1432</c:v>
                </c:pt>
                <c:pt idx="132">
                  <c:v>1387</c:v>
                </c:pt>
                <c:pt idx="133">
                  <c:v>1587</c:v>
                </c:pt>
                <c:pt idx="134">
                  <c:v>1621</c:v>
                </c:pt>
                <c:pt idx="135">
                  <c:v>1432</c:v>
                </c:pt>
                <c:pt idx="136">
                  <c:v>1476</c:v>
                </c:pt>
                <c:pt idx="137">
                  <c:v>1432</c:v>
                </c:pt>
                <c:pt idx="138">
                  <c:v>1476</c:v>
                </c:pt>
                <c:pt idx="139">
                  <c:v>1677.2727272727273</c:v>
                </c:pt>
                <c:pt idx="140">
                  <c:v>1621</c:v>
                </c:pt>
                <c:pt idx="141">
                  <c:v>1565.4545454545453</c:v>
                </c:pt>
                <c:pt idx="142">
                  <c:v>1453.6363636363633</c:v>
                </c:pt>
                <c:pt idx="143">
                  <c:v>1698</c:v>
                </c:pt>
                <c:pt idx="144">
                  <c:v>1632</c:v>
                </c:pt>
                <c:pt idx="145">
                  <c:v>1432</c:v>
                </c:pt>
                <c:pt idx="146">
                  <c:v>1376</c:v>
                </c:pt>
                <c:pt idx="147">
                  <c:v>1354</c:v>
                </c:pt>
                <c:pt idx="148">
                  <c:v>1298</c:v>
                </c:pt>
                <c:pt idx="149">
                  <c:v>1324</c:v>
                </c:pt>
                <c:pt idx="150">
                  <c:v>1354</c:v>
                </c:pt>
                <c:pt idx="151">
                  <c:v>1341.8181818181818</c:v>
                </c:pt>
                <c:pt idx="152">
                  <c:v>1397.727272727273</c:v>
                </c:pt>
                <c:pt idx="153">
                  <c:v>1397.727272727273</c:v>
                </c:pt>
                <c:pt idx="154">
                  <c:v>1276</c:v>
                </c:pt>
                <c:pt idx="155">
                  <c:v>1230</c:v>
                </c:pt>
                <c:pt idx="156">
                  <c:v>1285.909090909091</c:v>
                </c:pt>
                <c:pt idx="157">
                  <c:v>1254</c:v>
                </c:pt>
                <c:pt idx="158">
                  <c:v>1230</c:v>
                </c:pt>
                <c:pt idx="159">
                  <c:v>1397.727272727273</c:v>
                </c:pt>
                <c:pt idx="160">
                  <c:v>1285.909090909091</c:v>
                </c:pt>
                <c:pt idx="161">
                  <c:v>1341.8181818181818</c:v>
                </c:pt>
                <c:pt idx="162">
                  <c:v>1321</c:v>
                </c:pt>
                <c:pt idx="163">
                  <c:v>1230</c:v>
                </c:pt>
                <c:pt idx="164">
                  <c:v>1285.909090909091</c:v>
                </c:pt>
                <c:pt idx="165">
                  <c:v>1397.727272727273</c:v>
                </c:pt>
                <c:pt idx="166">
                  <c:v>1285.909090909091</c:v>
                </c:pt>
                <c:pt idx="167">
                  <c:v>1397.727272727273</c:v>
                </c:pt>
                <c:pt idx="168">
                  <c:v>1212</c:v>
                </c:pt>
                <c:pt idx="169">
                  <c:v>1021</c:v>
                </c:pt>
                <c:pt idx="170">
                  <c:v>1011</c:v>
                </c:pt>
                <c:pt idx="171">
                  <c:v>998</c:v>
                </c:pt>
                <c:pt idx="172">
                  <c:v>1111</c:v>
                </c:pt>
                <c:pt idx="173">
                  <c:v>1174.090909090909</c:v>
                </c:pt>
                <c:pt idx="174">
                  <c:v>1011</c:v>
                </c:pt>
                <c:pt idx="175">
                  <c:v>1006.3636363636365</c:v>
                </c:pt>
                <c:pt idx="176">
                  <c:v>1003</c:v>
                </c:pt>
                <c:pt idx="177">
                  <c:v>1118.1818181818178</c:v>
                </c:pt>
                <c:pt idx="178">
                  <c:v>1006.3636363636365</c:v>
                </c:pt>
                <c:pt idx="179">
                  <c:v>987</c:v>
                </c:pt>
                <c:pt idx="180">
                  <c:v>932</c:v>
                </c:pt>
                <c:pt idx="181">
                  <c:v>965</c:v>
                </c:pt>
                <c:pt idx="182">
                  <c:v>950.45454545454538</c:v>
                </c:pt>
                <c:pt idx="183">
                  <c:v>1006.3636363636365</c:v>
                </c:pt>
                <c:pt idx="184">
                  <c:v>1062.2727272727273</c:v>
                </c:pt>
                <c:pt idx="185">
                  <c:v>1021</c:v>
                </c:pt>
                <c:pt idx="186">
                  <c:v>1062.2727272727273</c:v>
                </c:pt>
                <c:pt idx="187">
                  <c:v>1118.1818181818178</c:v>
                </c:pt>
                <c:pt idx="188">
                  <c:v>1123</c:v>
                </c:pt>
                <c:pt idx="189">
                  <c:v>1230</c:v>
                </c:pt>
                <c:pt idx="190">
                  <c:v>1232</c:v>
                </c:pt>
                <c:pt idx="191">
                  <c:v>1278</c:v>
                </c:pt>
                <c:pt idx="192">
                  <c:v>1276</c:v>
                </c:pt>
                <c:pt idx="193">
                  <c:v>1341.8181818181818</c:v>
                </c:pt>
                <c:pt idx="194">
                  <c:v>1230</c:v>
                </c:pt>
                <c:pt idx="195">
                  <c:v>1285.909090909091</c:v>
                </c:pt>
                <c:pt idx="196">
                  <c:v>1276</c:v>
                </c:pt>
                <c:pt idx="197">
                  <c:v>1121</c:v>
                </c:pt>
                <c:pt idx="198">
                  <c:v>1165</c:v>
                </c:pt>
                <c:pt idx="199">
                  <c:v>1174.090909090909</c:v>
                </c:pt>
                <c:pt idx="200">
                  <c:v>1187</c:v>
                </c:pt>
                <c:pt idx="201">
                  <c:v>1198</c:v>
                </c:pt>
                <c:pt idx="202">
                  <c:v>1143</c:v>
                </c:pt>
                <c:pt idx="203">
                  <c:v>1198</c:v>
                </c:pt>
                <c:pt idx="204">
                  <c:v>1198</c:v>
                </c:pt>
                <c:pt idx="205">
                  <c:v>1230</c:v>
                </c:pt>
                <c:pt idx="206">
                  <c:v>1174.090909090909</c:v>
                </c:pt>
                <c:pt idx="207">
                  <c:v>1118.1818181818178</c:v>
                </c:pt>
                <c:pt idx="208">
                  <c:v>1230</c:v>
                </c:pt>
                <c:pt idx="209">
                  <c:v>1234</c:v>
                </c:pt>
                <c:pt idx="210">
                  <c:v>1118.1818181818178</c:v>
                </c:pt>
                <c:pt idx="211">
                  <c:v>1021</c:v>
                </c:pt>
                <c:pt idx="212">
                  <c:v>950.45454545454538</c:v>
                </c:pt>
                <c:pt idx="213">
                  <c:v>965</c:v>
                </c:pt>
                <c:pt idx="214">
                  <c:v>950.45454545454538</c:v>
                </c:pt>
                <c:pt idx="215">
                  <c:v>921</c:v>
                </c:pt>
                <c:pt idx="216">
                  <c:v>838.63636363636363</c:v>
                </c:pt>
                <c:pt idx="217">
                  <c:v>832</c:v>
                </c:pt>
                <c:pt idx="218">
                  <c:v>721</c:v>
                </c:pt>
                <c:pt idx="219">
                  <c:v>782.72727272727263</c:v>
                </c:pt>
                <c:pt idx="220">
                  <c:v>894.54545454545439</c:v>
                </c:pt>
                <c:pt idx="221">
                  <c:v>832</c:v>
                </c:pt>
                <c:pt idx="222">
                  <c:v>782.72727272727263</c:v>
                </c:pt>
                <c:pt idx="223">
                  <c:v>838.63636363636363</c:v>
                </c:pt>
                <c:pt idx="224">
                  <c:v>894.54545454545439</c:v>
                </c:pt>
                <c:pt idx="225">
                  <c:v>773</c:v>
                </c:pt>
                <c:pt idx="226">
                  <c:v>798</c:v>
                </c:pt>
                <c:pt idx="227">
                  <c:v>654</c:v>
                </c:pt>
                <c:pt idx="228">
                  <c:v>721</c:v>
                </c:pt>
                <c:pt idx="229">
                  <c:v>743</c:v>
                </c:pt>
                <c:pt idx="230">
                  <c:v>894.54545454545439</c:v>
                </c:pt>
                <c:pt idx="231">
                  <c:v>838.63636363636363</c:v>
                </c:pt>
                <c:pt idx="232">
                  <c:v>782.72727272727263</c:v>
                </c:pt>
                <c:pt idx="233">
                  <c:v>782.72727272727263</c:v>
                </c:pt>
                <c:pt idx="234">
                  <c:v>670.90909090909099</c:v>
                </c:pt>
                <c:pt idx="235">
                  <c:v>726.81818181818187</c:v>
                </c:pt>
                <c:pt idx="236">
                  <c:v>614.99999999999989</c:v>
                </c:pt>
                <c:pt idx="237">
                  <c:v>721</c:v>
                </c:pt>
                <c:pt idx="238">
                  <c:v>670.90909090909099</c:v>
                </c:pt>
                <c:pt idx="239">
                  <c:v>632</c:v>
                </c:pt>
                <c:pt idx="240">
                  <c:v>732</c:v>
                </c:pt>
                <c:pt idx="241">
                  <c:v>838.63636363636363</c:v>
                </c:pt>
                <c:pt idx="242">
                  <c:v>798</c:v>
                </c:pt>
                <c:pt idx="243">
                  <c:v>726.81818181818187</c:v>
                </c:pt>
                <c:pt idx="244">
                  <c:v>912</c:v>
                </c:pt>
                <c:pt idx="245">
                  <c:v>854</c:v>
                </c:pt>
                <c:pt idx="246">
                  <c:v>798</c:v>
                </c:pt>
                <c:pt idx="247">
                  <c:v>838.63636363636363</c:v>
                </c:pt>
                <c:pt idx="248">
                  <c:v>854</c:v>
                </c:pt>
                <c:pt idx="249">
                  <c:v>943</c:v>
                </c:pt>
                <c:pt idx="250">
                  <c:v>976</c:v>
                </c:pt>
                <c:pt idx="251">
                  <c:v>1001</c:v>
                </c:pt>
                <c:pt idx="252">
                  <c:v>1021</c:v>
                </c:pt>
                <c:pt idx="253">
                  <c:v>943</c:v>
                </c:pt>
                <c:pt idx="254">
                  <c:v>965</c:v>
                </c:pt>
                <c:pt idx="255">
                  <c:v>954</c:v>
                </c:pt>
                <c:pt idx="256">
                  <c:v>976</c:v>
                </c:pt>
                <c:pt idx="257">
                  <c:v>894.54545454545439</c:v>
                </c:pt>
                <c:pt idx="258">
                  <c:v>1062.2727272727273</c:v>
                </c:pt>
                <c:pt idx="259">
                  <c:v>932</c:v>
                </c:pt>
                <c:pt idx="260">
                  <c:v>894.54545454545439</c:v>
                </c:pt>
                <c:pt idx="261">
                  <c:v>1021</c:v>
                </c:pt>
                <c:pt idx="262">
                  <c:v>1230</c:v>
                </c:pt>
                <c:pt idx="263">
                  <c:v>1174.090909090909</c:v>
                </c:pt>
                <c:pt idx="264">
                  <c:v>1243</c:v>
                </c:pt>
                <c:pt idx="265">
                  <c:v>1132</c:v>
                </c:pt>
                <c:pt idx="266">
                  <c:v>1287</c:v>
                </c:pt>
                <c:pt idx="267">
                  <c:v>1118.1818181818178</c:v>
                </c:pt>
                <c:pt idx="268">
                  <c:v>1276</c:v>
                </c:pt>
                <c:pt idx="269">
                  <c:v>1321</c:v>
                </c:pt>
                <c:pt idx="270">
                  <c:v>1276</c:v>
                </c:pt>
                <c:pt idx="271">
                  <c:v>1323</c:v>
                </c:pt>
                <c:pt idx="272">
                  <c:v>1285.909090909091</c:v>
                </c:pt>
                <c:pt idx="273">
                  <c:v>1397.727272727273</c:v>
                </c:pt>
                <c:pt idx="274">
                  <c:v>1436</c:v>
                </c:pt>
                <c:pt idx="275">
                  <c:v>1432</c:v>
                </c:pt>
                <c:pt idx="276">
                  <c:v>1453.6363636363633</c:v>
                </c:pt>
                <c:pt idx="277">
                  <c:v>1321</c:v>
                </c:pt>
                <c:pt idx="278">
                  <c:v>1397.727272727273</c:v>
                </c:pt>
                <c:pt idx="279">
                  <c:v>1376</c:v>
                </c:pt>
                <c:pt idx="280">
                  <c:v>1453.6363636363633</c:v>
                </c:pt>
                <c:pt idx="281">
                  <c:v>1398</c:v>
                </c:pt>
                <c:pt idx="282">
                  <c:v>1397.727272727273</c:v>
                </c:pt>
                <c:pt idx="283">
                  <c:v>1285.909090909091</c:v>
                </c:pt>
                <c:pt idx="284">
                  <c:v>1174.090909090909</c:v>
                </c:pt>
                <c:pt idx="285">
                  <c:v>1174.090909090909</c:v>
                </c:pt>
                <c:pt idx="286">
                  <c:v>1121</c:v>
                </c:pt>
                <c:pt idx="287">
                  <c:v>1174.090909090909</c:v>
                </c:pt>
                <c:pt idx="288">
                  <c:v>1110</c:v>
                </c:pt>
                <c:pt idx="289">
                  <c:v>1006.3636363636365</c:v>
                </c:pt>
                <c:pt idx="290">
                  <c:v>987</c:v>
                </c:pt>
                <c:pt idx="291">
                  <c:v>894.54545454545439</c:v>
                </c:pt>
                <c:pt idx="292">
                  <c:v>876</c:v>
                </c:pt>
                <c:pt idx="293">
                  <c:v>950.45454545454538</c:v>
                </c:pt>
                <c:pt idx="294">
                  <c:v>865</c:v>
                </c:pt>
                <c:pt idx="295">
                  <c:v>865</c:v>
                </c:pt>
                <c:pt idx="296">
                  <c:v>894.54545454545439</c:v>
                </c:pt>
                <c:pt idx="297">
                  <c:v>782.72727272727263</c:v>
                </c:pt>
                <c:pt idx="298">
                  <c:v>726.81818181818187</c:v>
                </c:pt>
                <c:pt idx="299">
                  <c:v>765</c:v>
                </c:pt>
                <c:pt idx="300">
                  <c:v>754</c:v>
                </c:pt>
                <c:pt idx="301">
                  <c:v>754</c:v>
                </c:pt>
                <c:pt idx="302">
                  <c:v>894.54545454545439</c:v>
                </c:pt>
                <c:pt idx="303">
                  <c:v>950.45454545454538</c:v>
                </c:pt>
                <c:pt idx="304">
                  <c:v>932</c:v>
                </c:pt>
                <c:pt idx="305">
                  <c:v>912</c:v>
                </c:pt>
                <c:pt idx="306">
                  <c:v>838.63636363636363</c:v>
                </c:pt>
                <c:pt idx="307">
                  <c:v>1002</c:v>
                </c:pt>
                <c:pt idx="308">
                  <c:v>1006</c:v>
                </c:pt>
                <c:pt idx="309">
                  <c:v>1062.2727272727273</c:v>
                </c:pt>
                <c:pt idx="310">
                  <c:v>1009</c:v>
                </c:pt>
                <c:pt idx="311">
                  <c:v>1006.3636363636365</c:v>
                </c:pt>
                <c:pt idx="312">
                  <c:v>1043</c:v>
                </c:pt>
                <c:pt idx="313">
                  <c:v>1118.1818181818178</c:v>
                </c:pt>
                <c:pt idx="314">
                  <c:v>1132</c:v>
                </c:pt>
                <c:pt idx="315">
                  <c:v>1143</c:v>
                </c:pt>
                <c:pt idx="316">
                  <c:v>1230</c:v>
                </c:pt>
                <c:pt idx="317">
                  <c:v>1341.8181818181818</c:v>
                </c:pt>
                <c:pt idx="318">
                  <c:v>1230</c:v>
                </c:pt>
                <c:pt idx="319">
                  <c:v>1397.727272727273</c:v>
                </c:pt>
                <c:pt idx="320">
                  <c:v>1287</c:v>
                </c:pt>
                <c:pt idx="321">
                  <c:v>1243</c:v>
                </c:pt>
                <c:pt idx="322">
                  <c:v>1254</c:v>
                </c:pt>
                <c:pt idx="323">
                  <c:v>1298</c:v>
                </c:pt>
                <c:pt idx="324">
                  <c:v>1265</c:v>
                </c:pt>
                <c:pt idx="325">
                  <c:v>1176</c:v>
                </c:pt>
                <c:pt idx="326">
                  <c:v>1265</c:v>
                </c:pt>
                <c:pt idx="327">
                  <c:v>1198</c:v>
                </c:pt>
                <c:pt idx="328">
                  <c:v>1287</c:v>
                </c:pt>
                <c:pt idx="329">
                  <c:v>1254</c:v>
                </c:pt>
                <c:pt idx="330">
                  <c:v>1355</c:v>
                </c:pt>
                <c:pt idx="331">
                  <c:v>1232</c:v>
                </c:pt>
                <c:pt idx="332">
                  <c:v>1265</c:v>
                </c:pt>
                <c:pt idx="333">
                  <c:v>1287</c:v>
                </c:pt>
                <c:pt idx="334">
                  <c:v>1190</c:v>
                </c:pt>
                <c:pt idx="335">
                  <c:v>1298</c:v>
                </c:pt>
                <c:pt idx="336">
                  <c:v>1254</c:v>
                </c:pt>
                <c:pt idx="337">
                  <c:v>1276</c:v>
                </c:pt>
                <c:pt idx="338">
                  <c:v>1354</c:v>
                </c:pt>
                <c:pt idx="339">
                  <c:v>1345</c:v>
                </c:pt>
                <c:pt idx="340">
                  <c:v>1365</c:v>
                </c:pt>
                <c:pt idx="341">
                  <c:v>1387</c:v>
                </c:pt>
                <c:pt idx="342">
                  <c:v>1398</c:v>
                </c:pt>
                <c:pt idx="343">
                  <c:v>1365</c:v>
                </c:pt>
                <c:pt idx="344">
                  <c:v>1398</c:v>
                </c:pt>
                <c:pt idx="345">
                  <c:v>1321</c:v>
                </c:pt>
                <c:pt idx="346">
                  <c:v>1341.8181818181818</c:v>
                </c:pt>
                <c:pt idx="347">
                  <c:v>1376</c:v>
                </c:pt>
                <c:pt idx="348">
                  <c:v>1254</c:v>
                </c:pt>
                <c:pt idx="349">
                  <c:v>1230</c:v>
                </c:pt>
                <c:pt idx="350">
                  <c:v>1230</c:v>
                </c:pt>
                <c:pt idx="351">
                  <c:v>1276</c:v>
                </c:pt>
                <c:pt idx="352">
                  <c:v>1230</c:v>
                </c:pt>
                <c:pt idx="353">
                  <c:v>1298</c:v>
                </c:pt>
                <c:pt idx="354">
                  <c:v>1376</c:v>
                </c:pt>
                <c:pt idx="355">
                  <c:v>1365</c:v>
                </c:pt>
                <c:pt idx="356">
                  <c:v>1287</c:v>
                </c:pt>
                <c:pt idx="357">
                  <c:v>1398</c:v>
                </c:pt>
                <c:pt idx="358">
                  <c:v>1309</c:v>
                </c:pt>
                <c:pt idx="359">
                  <c:v>1397.727272727273</c:v>
                </c:pt>
                <c:pt idx="360">
                  <c:v>1341.8181818181818</c:v>
                </c:pt>
                <c:pt idx="361">
                  <c:v>1397.727272727273</c:v>
                </c:pt>
                <c:pt idx="362">
                  <c:v>1243</c:v>
                </c:pt>
                <c:pt idx="363">
                  <c:v>1287</c:v>
                </c:pt>
                <c:pt idx="364">
                  <c:v>1285.909090909091</c:v>
                </c:pt>
                <c:pt idx="365">
                  <c:v>1390</c:v>
                </c:pt>
                <c:pt idx="366">
                  <c:v>1376</c:v>
                </c:pt>
                <c:pt idx="367">
                  <c:v>1376</c:v>
                </c:pt>
                <c:pt idx="368">
                  <c:v>1309</c:v>
                </c:pt>
                <c:pt idx="369">
                  <c:v>1365</c:v>
                </c:pt>
                <c:pt idx="370">
                  <c:v>1365</c:v>
                </c:pt>
                <c:pt idx="371">
                  <c:v>1354</c:v>
                </c:pt>
                <c:pt idx="372">
                  <c:v>1376</c:v>
                </c:pt>
                <c:pt idx="373">
                  <c:v>1397.727272727273</c:v>
                </c:pt>
                <c:pt idx="374">
                  <c:v>1432</c:v>
                </c:pt>
                <c:pt idx="375">
                  <c:v>1465</c:v>
                </c:pt>
                <c:pt idx="376">
                  <c:v>1354</c:v>
                </c:pt>
                <c:pt idx="377">
                  <c:v>1487</c:v>
                </c:pt>
                <c:pt idx="378">
                  <c:v>1397.727272727273</c:v>
                </c:pt>
                <c:pt idx="379">
                  <c:v>1453.6363636363633</c:v>
                </c:pt>
                <c:pt idx="380">
                  <c:v>1354</c:v>
                </c:pt>
                <c:pt idx="381">
                  <c:v>1321</c:v>
                </c:pt>
                <c:pt idx="382">
                  <c:v>1287</c:v>
                </c:pt>
                <c:pt idx="383">
                  <c:v>1232</c:v>
                </c:pt>
                <c:pt idx="384">
                  <c:v>1243</c:v>
                </c:pt>
                <c:pt idx="385">
                  <c:v>1123</c:v>
                </c:pt>
                <c:pt idx="386">
                  <c:v>1276</c:v>
                </c:pt>
                <c:pt idx="387">
                  <c:v>1285.909090909091</c:v>
                </c:pt>
                <c:pt idx="388">
                  <c:v>1143</c:v>
                </c:pt>
                <c:pt idx="389">
                  <c:v>1243</c:v>
                </c:pt>
                <c:pt idx="390">
                  <c:v>1230</c:v>
                </c:pt>
                <c:pt idx="391">
                  <c:v>1321</c:v>
                </c:pt>
                <c:pt idx="392">
                  <c:v>1265</c:v>
                </c:pt>
                <c:pt idx="393">
                  <c:v>1234</c:v>
                </c:pt>
                <c:pt idx="394">
                  <c:v>1232</c:v>
                </c:pt>
                <c:pt idx="395">
                  <c:v>1341.8181818181818</c:v>
                </c:pt>
                <c:pt idx="396">
                  <c:v>1321</c:v>
                </c:pt>
                <c:pt idx="397">
                  <c:v>1287</c:v>
                </c:pt>
                <c:pt idx="398">
                  <c:v>1285.909090909091</c:v>
                </c:pt>
                <c:pt idx="399">
                  <c:v>1276</c:v>
                </c:pt>
                <c:pt idx="400">
                  <c:v>1285.909090909091</c:v>
                </c:pt>
                <c:pt idx="401">
                  <c:v>1230</c:v>
                </c:pt>
                <c:pt idx="402">
                  <c:v>1341.8181818181818</c:v>
                </c:pt>
                <c:pt idx="403">
                  <c:v>1376</c:v>
                </c:pt>
                <c:pt idx="404">
                  <c:v>1211</c:v>
                </c:pt>
                <c:pt idx="405">
                  <c:v>1143</c:v>
                </c:pt>
                <c:pt idx="406">
                  <c:v>1132</c:v>
                </c:pt>
                <c:pt idx="407">
                  <c:v>1174.090909090909</c:v>
                </c:pt>
                <c:pt idx="408">
                  <c:v>1123</c:v>
                </c:pt>
                <c:pt idx="409">
                  <c:v>1341.8181818181818</c:v>
                </c:pt>
                <c:pt idx="410">
                  <c:v>1285.909090909091</c:v>
                </c:pt>
                <c:pt idx="411">
                  <c:v>1243</c:v>
                </c:pt>
                <c:pt idx="412">
                  <c:v>1121</c:v>
                </c:pt>
                <c:pt idx="413">
                  <c:v>1062.2727272727273</c:v>
                </c:pt>
                <c:pt idx="414">
                  <c:v>1118.1818181818178</c:v>
                </c:pt>
                <c:pt idx="415">
                  <c:v>1174.090909090909</c:v>
                </c:pt>
                <c:pt idx="416">
                  <c:v>1118.1818181818178</c:v>
                </c:pt>
                <c:pt idx="417">
                  <c:v>1021</c:v>
                </c:pt>
                <c:pt idx="418">
                  <c:v>1021</c:v>
                </c:pt>
                <c:pt idx="419">
                  <c:v>1043</c:v>
                </c:pt>
                <c:pt idx="420">
                  <c:v>1032</c:v>
                </c:pt>
                <c:pt idx="421">
                  <c:v>1006.3636363636365</c:v>
                </c:pt>
                <c:pt idx="422">
                  <c:v>1021</c:v>
                </c:pt>
                <c:pt idx="423">
                  <c:v>1006.3636363636365</c:v>
                </c:pt>
                <c:pt idx="424">
                  <c:v>980</c:v>
                </c:pt>
                <c:pt idx="425">
                  <c:v>972</c:v>
                </c:pt>
                <c:pt idx="426">
                  <c:v>876</c:v>
                </c:pt>
                <c:pt idx="427">
                  <c:v>865</c:v>
                </c:pt>
                <c:pt idx="428">
                  <c:v>832</c:v>
                </c:pt>
                <c:pt idx="429">
                  <c:v>745</c:v>
                </c:pt>
                <c:pt idx="430">
                  <c:v>890</c:v>
                </c:pt>
                <c:pt idx="431">
                  <c:v>843</c:v>
                </c:pt>
                <c:pt idx="432">
                  <c:v>987</c:v>
                </c:pt>
                <c:pt idx="433">
                  <c:v>1062.2727272727273</c:v>
                </c:pt>
                <c:pt idx="434">
                  <c:v>1021</c:v>
                </c:pt>
                <c:pt idx="435">
                  <c:v>1076</c:v>
                </c:pt>
                <c:pt idx="436">
                  <c:v>1021</c:v>
                </c:pt>
                <c:pt idx="437">
                  <c:v>1112</c:v>
                </c:pt>
                <c:pt idx="438">
                  <c:v>1123</c:v>
                </c:pt>
                <c:pt idx="439">
                  <c:v>1165</c:v>
                </c:pt>
                <c:pt idx="440">
                  <c:v>1101</c:v>
                </c:pt>
                <c:pt idx="441">
                  <c:v>1091</c:v>
                </c:pt>
                <c:pt idx="442">
                  <c:v>1001</c:v>
                </c:pt>
                <c:pt idx="443">
                  <c:v>950.45454545454538</c:v>
                </c:pt>
                <c:pt idx="444">
                  <c:v>1012</c:v>
                </c:pt>
                <c:pt idx="445">
                  <c:v>989</c:v>
                </c:pt>
                <c:pt idx="446">
                  <c:v>990</c:v>
                </c:pt>
                <c:pt idx="447">
                  <c:v>950.45454545454538</c:v>
                </c:pt>
                <c:pt idx="448">
                  <c:v>950.45454545454538</c:v>
                </c:pt>
                <c:pt idx="449">
                  <c:v>987</c:v>
                </c:pt>
                <c:pt idx="450">
                  <c:v>894.54545454545439</c:v>
                </c:pt>
                <c:pt idx="451">
                  <c:v>765</c:v>
                </c:pt>
                <c:pt idx="452">
                  <c:v>838.63636363636363</c:v>
                </c:pt>
                <c:pt idx="453">
                  <c:v>782.72727272727263</c:v>
                </c:pt>
                <c:pt idx="454">
                  <c:v>876</c:v>
                </c:pt>
                <c:pt idx="455">
                  <c:v>950.45454545454538</c:v>
                </c:pt>
                <c:pt idx="456">
                  <c:v>894.54545454545439</c:v>
                </c:pt>
                <c:pt idx="457">
                  <c:v>894.54545454545439</c:v>
                </c:pt>
                <c:pt idx="458">
                  <c:v>867</c:v>
                </c:pt>
                <c:pt idx="459">
                  <c:v>950.45454545454538</c:v>
                </c:pt>
                <c:pt idx="460">
                  <c:v>989</c:v>
                </c:pt>
                <c:pt idx="461">
                  <c:v>1021</c:v>
                </c:pt>
                <c:pt idx="462">
                  <c:v>1062.2727272727273</c:v>
                </c:pt>
                <c:pt idx="463">
                  <c:v>1062.2727272727273</c:v>
                </c:pt>
                <c:pt idx="464">
                  <c:v>1118.1818181818178</c:v>
                </c:pt>
                <c:pt idx="465">
                  <c:v>950.45454545454538</c:v>
                </c:pt>
                <c:pt idx="466">
                  <c:v>950.45454545454538</c:v>
                </c:pt>
                <c:pt idx="467">
                  <c:v>967</c:v>
                </c:pt>
                <c:pt idx="468">
                  <c:v>1012</c:v>
                </c:pt>
                <c:pt idx="469">
                  <c:v>1043</c:v>
                </c:pt>
                <c:pt idx="470">
                  <c:v>1111</c:v>
                </c:pt>
                <c:pt idx="471">
                  <c:v>1132</c:v>
                </c:pt>
                <c:pt idx="472">
                  <c:v>1174.090909090909</c:v>
                </c:pt>
                <c:pt idx="473">
                  <c:v>1174.090909090909</c:v>
                </c:pt>
                <c:pt idx="474">
                  <c:v>1165</c:v>
                </c:pt>
                <c:pt idx="475">
                  <c:v>1354</c:v>
                </c:pt>
                <c:pt idx="476">
                  <c:v>1365</c:v>
                </c:pt>
                <c:pt idx="477">
                  <c:v>1230</c:v>
                </c:pt>
                <c:pt idx="478">
                  <c:v>1378</c:v>
                </c:pt>
                <c:pt idx="479">
                  <c:v>1397.727272727273</c:v>
                </c:pt>
                <c:pt idx="480">
                  <c:v>1412</c:v>
                </c:pt>
                <c:pt idx="481">
                  <c:v>1285.909090909091</c:v>
                </c:pt>
                <c:pt idx="482">
                  <c:v>1341.8181818181818</c:v>
                </c:pt>
                <c:pt idx="483">
                  <c:v>1311</c:v>
                </c:pt>
                <c:pt idx="484">
                  <c:v>1243</c:v>
                </c:pt>
                <c:pt idx="485">
                  <c:v>1174.090909090909</c:v>
                </c:pt>
                <c:pt idx="486">
                  <c:v>1123</c:v>
                </c:pt>
                <c:pt idx="487">
                  <c:v>1174.090909090909</c:v>
                </c:pt>
                <c:pt idx="488">
                  <c:v>1198</c:v>
                </c:pt>
                <c:pt idx="489">
                  <c:v>1174.090909090909</c:v>
                </c:pt>
                <c:pt idx="490">
                  <c:v>1006.3636363636365</c:v>
                </c:pt>
                <c:pt idx="491">
                  <c:v>1021</c:v>
                </c:pt>
                <c:pt idx="492">
                  <c:v>1062.2727272727273</c:v>
                </c:pt>
                <c:pt idx="493">
                  <c:v>1174.090909090909</c:v>
                </c:pt>
                <c:pt idx="494">
                  <c:v>782.72727272727263</c:v>
                </c:pt>
                <c:pt idx="495">
                  <c:v>782.72727272727263</c:v>
                </c:pt>
                <c:pt idx="496">
                  <c:v>654</c:v>
                </c:pt>
                <c:pt idx="497">
                  <c:v>698</c:v>
                </c:pt>
                <c:pt idx="498">
                  <c:v>651</c:v>
                </c:pt>
                <c:pt idx="499">
                  <c:v>789</c:v>
                </c:pt>
                <c:pt idx="500">
                  <c:v>726.81818181818187</c:v>
                </c:pt>
                <c:pt idx="501">
                  <c:v>726.81818181818187</c:v>
                </c:pt>
                <c:pt idx="502">
                  <c:v>765</c:v>
                </c:pt>
                <c:pt idx="503">
                  <c:v>678</c:v>
                </c:pt>
                <c:pt idx="504">
                  <c:v>687</c:v>
                </c:pt>
                <c:pt idx="505">
                  <c:v>726.81818181818187</c:v>
                </c:pt>
                <c:pt idx="506">
                  <c:v>765</c:v>
                </c:pt>
                <c:pt idx="507">
                  <c:v>782.72727272727263</c:v>
                </c:pt>
                <c:pt idx="508">
                  <c:v>871</c:v>
                </c:pt>
                <c:pt idx="509">
                  <c:v>876</c:v>
                </c:pt>
                <c:pt idx="510">
                  <c:v>838.63636363636363</c:v>
                </c:pt>
                <c:pt idx="511">
                  <c:v>842</c:v>
                </c:pt>
              </c:numCache>
            </c:numRef>
          </c:xVal>
          <c:yVal>
            <c:numRef>
              <c:f>'6+3 C'!$T$3:$T$514</c:f>
              <c:numCache>
                <c:formatCode>0.00</c:formatCode>
                <c:ptCount val="512"/>
                <c:pt idx="0">
                  <c:v>6</c:v>
                </c:pt>
                <c:pt idx="1">
                  <c:v>7.1500843170320385</c:v>
                </c:pt>
                <c:pt idx="2">
                  <c:v>7</c:v>
                </c:pt>
                <c:pt idx="3">
                  <c:v>7.3</c:v>
                </c:pt>
                <c:pt idx="4">
                  <c:v>6.7453625632377756</c:v>
                </c:pt>
                <c:pt idx="5">
                  <c:v>7.5548060708263058</c:v>
                </c:pt>
                <c:pt idx="6">
                  <c:v>7.6</c:v>
                </c:pt>
                <c:pt idx="7">
                  <c:v>7.7</c:v>
                </c:pt>
                <c:pt idx="8">
                  <c:v>6.4755480607082632</c:v>
                </c:pt>
                <c:pt idx="9">
                  <c:v>6.4755480607082632</c:v>
                </c:pt>
                <c:pt idx="10">
                  <c:v>6.4755480607082632</c:v>
                </c:pt>
                <c:pt idx="11">
                  <c:v>6.4</c:v>
                </c:pt>
                <c:pt idx="12">
                  <c:v>6.3406408094435074</c:v>
                </c:pt>
                <c:pt idx="13">
                  <c:v>5.6661045531197285</c:v>
                </c:pt>
                <c:pt idx="14">
                  <c:v>6.6104553119730181</c:v>
                </c:pt>
                <c:pt idx="15">
                  <c:v>6.6104553119730181</c:v>
                </c:pt>
                <c:pt idx="16">
                  <c:v>6.4755480607082632</c:v>
                </c:pt>
                <c:pt idx="17">
                  <c:v>6.4</c:v>
                </c:pt>
                <c:pt idx="18">
                  <c:v>6</c:v>
                </c:pt>
                <c:pt idx="19">
                  <c:v>5.9</c:v>
                </c:pt>
                <c:pt idx="20">
                  <c:v>6.3</c:v>
                </c:pt>
                <c:pt idx="21">
                  <c:v>5.5</c:v>
                </c:pt>
                <c:pt idx="22">
                  <c:v>5.3</c:v>
                </c:pt>
                <c:pt idx="23">
                  <c:v>5.0999999999999996</c:v>
                </c:pt>
                <c:pt idx="24">
                  <c:v>4.8566610455311992</c:v>
                </c:pt>
                <c:pt idx="25">
                  <c:v>4.8566610455311992</c:v>
                </c:pt>
                <c:pt idx="26">
                  <c:v>5.2613827993254638</c:v>
                </c:pt>
                <c:pt idx="27">
                  <c:v>5.801011804384486</c:v>
                </c:pt>
                <c:pt idx="28">
                  <c:v>6</c:v>
                </c:pt>
                <c:pt idx="29">
                  <c:v>5.4</c:v>
                </c:pt>
                <c:pt idx="30">
                  <c:v>5.801011804384486</c:v>
                </c:pt>
                <c:pt idx="31">
                  <c:v>5.801011804384486</c:v>
                </c:pt>
                <c:pt idx="32">
                  <c:v>5.1264755480607063</c:v>
                </c:pt>
                <c:pt idx="33">
                  <c:v>4.8566610455311992</c:v>
                </c:pt>
                <c:pt idx="34">
                  <c:v>4</c:v>
                </c:pt>
                <c:pt idx="35">
                  <c:v>4.5868465430016876</c:v>
                </c:pt>
                <c:pt idx="36">
                  <c:v>3.5</c:v>
                </c:pt>
                <c:pt idx="37">
                  <c:v>3.5075885328836431</c:v>
                </c:pt>
                <c:pt idx="38">
                  <c:v>3.3726812816188869</c:v>
                </c:pt>
                <c:pt idx="39">
                  <c:v>4</c:v>
                </c:pt>
                <c:pt idx="40">
                  <c:v>4.0472175379426654</c:v>
                </c:pt>
                <c:pt idx="41">
                  <c:v>3.7774030354131534</c:v>
                </c:pt>
                <c:pt idx="42">
                  <c:v>3.9123102866779091</c:v>
                </c:pt>
                <c:pt idx="43">
                  <c:v>5.3962900505902196</c:v>
                </c:pt>
                <c:pt idx="44">
                  <c:v>4.5868465430016876</c:v>
                </c:pt>
                <c:pt idx="45">
                  <c:v>5</c:v>
                </c:pt>
                <c:pt idx="46">
                  <c:v>5.6661045531197285</c:v>
                </c:pt>
                <c:pt idx="47">
                  <c:v>5</c:v>
                </c:pt>
                <c:pt idx="48">
                  <c:v>5.9359190556492409</c:v>
                </c:pt>
                <c:pt idx="49">
                  <c:v>5.2</c:v>
                </c:pt>
                <c:pt idx="50">
                  <c:v>5.6</c:v>
                </c:pt>
                <c:pt idx="51">
                  <c:v>4.8566610455311992</c:v>
                </c:pt>
                <c:pt idx="52">
                  <c:v>5</c:v>
                </c:pt>
                <c:pt idx="53">
                  <c:v>4.7</c:v>
                </c:pt>
                <c:pt idx="54">
                  <c:v>4.8566610455311992</c:v>
                </c:pt>
                <c:pt idx="55">
                  <c:v>4.0472175379426654</c:v>
                </c:pt>
                <c:pt idx="56">
                  <c:v>4.7217537942664434</c:v>
                </c:pt>
                <c:pt idx="57">
                  <c:v>4.4000000000000004</c:v>
                </c:pt>
                <c:pt idx="58">
                  <c:v>2.6981450252951094</c:v>
                </c:pt>
                <c:pt idx="59">
                  <c:v>2.9679595278246205</c:v>
                </c:pt>
                <c:pt idx="60">
                  <c:v>3</c:v>
                </c:pt>
                <c:pt idx="61">
                  <c:v>3.3726812816188869</c:v>
                </c:pt>
                <c:pt idx="62">
                  <c:v>2.0236087689713331</c:v>
                </c:pt>
                <c:pt idx="63">
                  <c:v>2.5632377740303549</c:v>
                </c:pt>
                <c:pt idx="64">
                  <c:v>2.2934232715008438</c:v>
                </c:pt>
                <c:pt idx="65">
                  <c:v>2.5632377740303549</c:v>
                </c:pt>
                <c:pt idx="66">
                  <c:v>3</c:v>
                </c:pt>
                <c:pt idx="67">
                  <c:v>3.5</c:v>
                </c:pt>
                <c:pt idx="68">
                  <c:v>3.2</c:v>
                </c:pt>
                <c:pt idx="69">
                  <c:v>3.2377740303541316</c:v>
                </c:pt>
                <c:pt idx="70">
                  <c:v>2.4283305227655996</c:v>
                </c:pt>
                <c:pt idx="71">
                  <c:v>2.4283305227655996</c:v>
                </c:pt>
                <c:pt idx="72">
                  <c:v>2.2934232715008438</c:v>
                </c:pt>
                <c:pt idx="73">
                  <c:v>2.0236087689713331</c:v>
                </c:pt>
                <c:pt idx="74">
                  <c:v>2.1585160202360876</c:v>
                </c:pt>
                <c:pt idx="75">
                  <c:v>1.3490725126475549</c:v>
                </c:pt>
                <c:pt idx="76">
                  <c:v>1.079258010118044</c:v>
                </c:pt>
                <c:pt idx="77">
                  <c:v>1.3490725126475549</c:v>
                </c:pt>
                <c:pt idx="78">
                  <c:v>1.079258010118044</c:v>
                </c:pt>
                <c:pt idx="79">
                  <c:v>0.67453625632377767</c:v>
                </c:pt>
                <c:pt idx="80">
                  <c:v>0.539629005059022</c:v>
                </c:pt>
                <c:pt idx="81">
                  <c:v>1.079258010118044</c:v>
                </c:pt>
                <c:pt idx="82">
                  <c:v>1.7537942664418211</c:v>
                </c:pt>
                <c:pt idx="83">
                  <c:v>1.2141652613827998</c:v>
                </c:pt>
                <c:pt idx="84">
                  <c:v>1.7537942664418211</c:v>
                </c:pt>
                <c:pt idx="85">
                  <c:v>2.2934232715008438</c:v>
                </c:pt>
                <c:pt idx="86">
                  <c:v>3.5075885328836431</c:v>
                </c:pt>
                <c:pt idx="87">
                  <c:v>4.1821247892074194</c:v>
                </c:pt>
                <c:pt idx="88">
                  <c:v>5.3962900505902196</c:v>
                </c:pt>
                <c:pt idx="89">
                  <c:v>5</c:v>
                </c:pt>
                <c:pt idx="90">
                  <c:v>5.6</c:v>
                </c:pt>
                <c:pt idx="91">
                  <c:v>4.9915682967959514</c:v>
                </c:pt>
                <c:pt idx="92">
                  <c:v>4.9915682967959514</c:v>
                </c:pt>
                <c:pt idx="93">
                  <c:v>5.9359190556492409</c:v>
                </c:pt>
                <c:pt idx="94">
                  <c:v>5.801011804384486</c:v>
                </c:pt>
                <c:pt idx="95">
                  <c:v>6.3406408094435074</c:v>
                </c:pt>
                <c:pt idx="96">
                  <c:v>6.02</c:v>
                </c:pt>
                <c:pt idx="97">
                  <c:v>6.0708263069139967</c:v>
                </c:pt>
                <c:pt idx="98">
                  <c:v>6</c:v>
                </c:pt>
                <c:pt idx="99">
                  <c:v>5.9</c:v>
                </c:pt>
                <c:pt idx="100">
                  <c:v>5.76</c:v>
                </c:pt>
                <c:pt idx="101">
                  <c:v>6.1199999999999992</c:v>
                </c:pt>
                <c:pt idx="102">
                  <c:v>6.6104553119730181</c:v>
                </c:pt>
                <c:pt idx="103">
                  <c:v>6</c:v>
                </c:pt>
                <c:pt idx="104">
                  <c:v>6.3406408094435074</c:v>
                </c:pt>
                <c:pt idx="105">
                  <c:v>6.5</c:v>
                </c:pt>
                <c:pt idx="106">
                  <c:v>7</c:v>
                </c:pt>
                <c:pt idx="107">
                  <c:v>7.1500843170320385</c:v>
                </c:pt>
                <c:pt idx="108">
                  <c:v>6.6</c:v>
                </c:pt>
                <c:pt idx="109">
                  <c:v>6.2057335581787507</c:v>
                </c:pt>
                <c:pt idx="110">
                  <c:v>6.8802698145025314</c:v>
                </c:pt>
                <c:pt idx="111">
                  <c:v>7.3</c:v>
                </c:pt>
                <c:pt idx="112">
                  <c:v>7.6</c:v>
                </c:pt>
                <c:pt idx="113">
                  <c:v>7.5</c:v>
                </c:pt>
                <c:pt idx="114">
                  <c:v>7.419898819561551</c:v>
                </c:pt>
                <c:pt idx="115">
                  <c:v>7.2849915682967943</c:v>
                </c:pt>
                <c:pt idx="116">
                  <c:v>7.419898819561551</c:v>
                </c:pt>
                <c:pt idx="117">
                  <c:v>7.0151770657672845</c:v>
                </c:pt>
                <c:pt idx="118">
                  <c:v>7</c:v>
                </c:pt>
                <c:pt idx="119">
                  <c:v>6.7</c:v>
                </c:pt>
                <c:pt idx="120">
                  <c:v>7</c:v>
                </c:pt>
                <c:pt idx="121">
                  <c:v>7.2</c:v>
                </c:pt>
                <c:pt idx="122">
                  <c:v>6.9</c:v>
                </c:pt>
                <c:pt idx="123">
                  <c:v>6.7453625632377756</c:v>
                </c:pt>
                <c:pt idx="124">
                  <c:v>6.8</c:v>
                </c:pt>
                <c:pt idx="125">
                  <c:v>6.4755480607082632</c:v>
                </c:pt>
                <c:pt idx="126">
                  <c:v>6.6104553119730181</c:v>
                </c:pt>
                <c:pt idx="127">
                  <c:v>6</c:v>
                </c:pt>
                <c:pt idx="128">
                  <c:v>6.6104553119730181</c:v>
                </c:pt>
                <c:pt idx="129">
                  <c:v>5.6661045531197285</c:v>
                </c:pt>
                <c:pt idx="130">
                  <c:v>6</c:v>
                </c:pt>
                <c:pt idx="131">
                  <c:v>5.5311973018549763</c:v>
                </c:pt>
                <c:pt idx="132">
                  <c:v>6.0708263069139967</c:v>
                </c:pt>
                <c:pt idx="133">
                  <c:v>6</c:v>
                </c:pt>
                <c:pt idx="134">
                  <c:v>5.9359190556492409</c:v>
                </c:pt>
                <c:pt idx="135">
                  <c:v>5.7</c:v>
                </c:pt>
                <c:pt idx="136">
                  <c:v>6.0708263069139967</c:v>
                </c:pt>
                <c:pt idx="137">
                  <c:v>7.1500843170320385</c:v>
                </c:pt>
                <c:pt idx="138">
                  <c:v>7.0151770657672845</c:v>
                </c:pt>
                <c:pt idx="139">
                  <c:v>6.6104553119730181</c:v>
                </c:pt>
                <c:pt idx="140">
                  <c:v>7.419898819561551</c:v>
                </c:pt>
                <c:pt idx="141">
                  <c:v>7.6897133220910634</c:v>
                </c:pt>
                <c:pt idx="142">
                  <c:v>6.6104553119730181</c:v>
                </c:pt>
                <c:pt idx="143">
                  <c:v>6.7</c:v>
                </c:pt>
                <c:pt idx="144">
                  <c:v>7.8</c:v>
                </c:pt>
                <c:pt idx="145">
                  <c:v>7.2849915682967943</c:v>
                </c:pt>
                <c:pt idx="146">
                  <c:v>7.67</c:v>
                </c:pt>
                <c:pt idx="147">
                  <c:v>7.56</c:v>
                </c:pt>
                <c:pt idx="148">
                  <c:v>7.6897133220910634</c:v>
                </c:pt>
                <c:pt idx="149">
                  <c:v>7.0151770657672845</c:v>
                </c:pt>
                <c:pt idx="150">
                  <c:v>7</c:v>
                </c:pt>
                <c:pt idx="151">
                  <c:v>7.419898819561551</c:v>
                </c:pt>
                <c:pt idx="152">
                  <c:v>7.5</c:v>
                </c:pt>
                <c:pt idx="153">
                  <c:v>7.6897133220910634</c:v>
                </c:pt>
                <c:pt idx="154">
                  <c:v>7</c:v>
                </c:pt>
                <c:pt idx="155">
                  <c:v>7.2849915682967943</c:v>
                </c:pt>
                <c:pt idx="156">
                  <c:v>7.5548060708263058</c:v>
                </c:pt>
                <c:pt idx="157">
                  <c:v>6.5</c:v>
                </c:pt>
                <c:pt idx="158">
                  <c:v>6</c:v>
                </c:pt>
                <c:pt idx="159">
                  <c:v>6.3</c:v>
                </c:pt>
                <c:pt idx="160">
                  <c:v>6.4755480607082632</c:v>
                </c:pt>
                <c:pt idx="161">
                  <c:v>6.3406408094435074</c:v>
                </c:pt>
                <c:pt idx="162">
                  <c:v>5.9359190556492409</c:v>
                </c:pt>
                <c:pt idx="163">
                  <c:v>5.9359190556492409</c:v>
                </c:pt>
                <c:pt idx="164">
                  <c:v>6.3406408094435074</c:v>
                </c:pt>
                <c:pt idx="165">
                  <c:v>6.4755480607082632</c:v>
                </c:pt>
                <c:pt idx="166">
                  <c:v>6</c:v>
                </c:pt>
                <c:pt idx="167">
                  <c:v>4.9915682967959514</c:v>
                </c:pt>
                <c:pt idx="168">
                  <c:v>5.3962900505902196</c:v>
                </c:pt>
                <c:pt idx="169">
                  <c:v>5.3962900505902196</c:v>
                </c:pt>
                <c:pt idx="170">
                  <c:v>5.801011804384486</c:v>
                </c:pt>
                <c:pt idx="171">
                  <c:v>5.5311973018549763</c:v>
                </c:pt>
                <c:pt idx="172">
                  <c:v>5.6661045531197285</c:v>
                </c:pt>
                <c:pt idx="173">
                  <c:v>4.4519392917369309</c:v>
                </c:pt>
                <c:pt idx="174">
                  <c:v>4.5868465430016876</c:v>
                </c:pt>
                <c:pt idx="175">
                  <c:v>4.7217537942664434</c:v>
                </c:pt>
                <c:pt idx="176">
                  <c:v>4.0472175379426654</c:v>
                </c:pt>
                <c:pt idx="177">
                  <c:v>3.9123102866779091</c:v>
                </c:pt>
                <c:pt idx="178">
                  <c:v>3.3726812816188869</c:v>
                </c:pt>
                <c:pt idx="179">
                  <c:v>3.642495784148398</c:v>
                </c:pt>
                <c:pt idx="180">
                  <c:v>3.5</c:v>
                </c:pt>
                <c:pt idx="181">
                  <c:v>3.7774030354131534</c:v>
                </c:pt>
                <c:pt idx="182">
                  <c:v>4.0472175379426654</c:v>
                </c:pt>
                <c:pt idx="183">
                  <c:v>4.3170320404721751</c:v>
                </c:pt>
                <c:pt idx="184">
                  <c:v>3.642495784148398</c:v>
                </c:pt>
                <c:pt idx="185">
                  <c:v>3.642495784148398</c:v>
                </c:pt>
                <c:pt idx="186">
                  <c:v>3.7774030354131534</c:v>
                </c:pt>
                <c:pt idx="187">
                  <c:v>3.3726812816188869</c:v>
                </c:pt>
                <c:pt idx="188">
                  <c:v>3.6</c:v>
                </c:pt>
                <c:pt idx="189">
                  <c:v>4.7217537942664434</c:v>
                </c:pt>
                <c:pt idx="190">
                  <c:v>4.5999999999999996</c:v>
                </c:pt>
                <c:pt idx="191">
                  <c:v>4.8566610455311992</c:v>
                </c:pt>
                <c:pt idx="192">
                  <c:v>4.9000000000000004</c:v>
                </c:pt>
                <c:pt idx="193">
                  <c:v>5</c:v>
                </c:pt>
                <c:pt idx="194">
                  <c:v>5</c:v>
                </c:pt>
                <c:pt idx="195">
                  <c:v>4.7</c:v>
                </c:pt>
                <c:pt idx="196">
                  <c:v>4.5999999999999996</c:v>
                </c:pt>
                <c:pt idx="197">
                  <c:v>4.78</c:v>
                </c:pt>
                <c:pt idx="198">
                  <c:v>4.87</c:v>
                </c:pt>
                <c:pt idx="199">
                  <c:v>4.5</c:v>
                </c:pt>
                <c:pt idx="200">
                  <c:v>4.5868465430016876</c:v>
                </c:pt>
                <c:pt idx="201">
                  <c:v>3.9123102866779091</c:v>
                </c:pt>
                <c:pt idx="202">
                  <c:v>4.3170320404721751</c:v>
                </c:pt>
                <c:pt idx="203">
                  <c:v>4.5</c:v>
                </c:pt>
                <c:pt idx="204">
                  <c:v>4.5</c:v>
                </c:pt>
                <c:pt idx="205">
                  <c:v>4.5868465430016876</c:v>
                </c:pt>
                <c:pt idx="206">
                  <c:v>4.3</c:v>
                </c:pt>
                <c:pt idx="207">
                  <c:v>4.3170320404721751</c:v>
                </c:pt>
                <c:pt idx="208">
                  <c:v>4</c:v>
                </c:pt>
                <c:pt idx="209">
                  <c:v>4.87</c:v>
                </c:pt>
                <c:pt idx="210">
                  <c:v>4.5</c:v>
                </c:pt>
                <c:pt idx="211">
                  <c:v>4.5999999999999996</c:v>
                </c:pt>
                <c:pt idx="212">
                  <c:v>4.87</c:v>
                </c:pt>
                <c:pt idx="213">
                  <c:v>4.8</c:v>
                </c:pt>
                <c:pt idx="214">
                  <c:v>4.5999999999999996</c:v>
                </c:pt>
                <c:pt idx="215">
                  <c:v>4.8566610455311992</c:v>
                </c:pt>
                <c:pt idx="216">
                  <c:v>4.5868465430016876</c:v>
                </c:pt>
                <c:pt idx="217">
                  <c:v>4.5868465430016876</c:v>
                </c:pt>
                <c:pt idx="218">
                  <c:v>4.7</c:v>
                </c:pt>
                <c:pt idx="219">
                  <c:v>4.1821247892074194</c:v>
                </c:pt>
                <c:pt idx="220">
                  <c:v>3.3726812816188869</c:v>
                </c:pt>
                <c:pt idx="221">
                  <c:v>2.8330522765598642</c:v>
                </c:pt>
                <c:pt idx="222">
                  <c:v>2.6</c:v>
                </c:pt>
                <c:pt idx="223">
                  <c:v>2.5</c:v>
                </c:pt>
                <c:pt idx="224">
                  <c:v>2</c:v>
                </c:pt>
                <c:pt idx="225">
                  <c:v>2.0236087689713331</c:v>
                </c:pt>
                <c:pt idx="226">
                  <c:v>1.6</c:v>
                </c:pt>
                <c:pt idx="227">
                  <c:v>1.618887015177066</c:v>
                </c:pt>
                <c:pt idx="228">
                  <c:v>1.7</c:v>
                </c:pt>
                <c:pt idx="229">
                  <c:v>1.618887015177066</c:v>
                </c:pt>
                <c:pt idx="230">
                  <c:v>2.0236087689713331</c:v>
                </c:pt>
                <c:pt idx="231">
                  <c:v>1.8887015177065767</c:v>
                </c:pt>
                <c:pt idx="232">
                  <c:v>1.8</c:v>
                </c:pt>
                <c:pt idx="233">
                  <c:v>2.1585160202360876</c:v>
                </c:pt>
                <c:pt idx="234">
                  <c:v>1.8887015177065767</c:v>
                </c:pt>
                <c:pt idx="235">
                  <c:v>1.76</c:v>
                </c:pt>
                <c:pt idx="236">
                  <c:v>1.618887015177066</c:v>
                </c:pt>
                <c:pt idx="237">
                  <c:v>2.1</c:v>
                </c:pt>
                <c:pt idx="238">
                  <c:v>1.618887015177066</c:v>
                </c:pt>
                <c:pt idx="239">
                  <c:v>2</c:v>
                </c:pt>
                <c:pt idx="240">
                  <c:v>1.7537942664418211</c:v>
                </c:pt>
                <c:pt idx="241">
                  <c:v>1.8</c:v>
                </c:pt>
                <c:pt idx="242">
                  <c:v>2</c:v>
                </c:pt>
                <c:pt idx="243">
                  <c:v>2.1585160202360876</c:v>
                </c:pt>
                <c:pt idx="244">
                  <c:v>2.1</c:v>
                </c:pt>
                <c:pt idx="245">
                  <c:v>2.2999999999999998</c:v>
                </c:pt>
                <c:pt idx="246">
                  <c:v>2.5099999999999998</c:v>
                </c:pt>
                <c:pt idx="247">
                  <c:v>2.6981450252951094</c:v>
                </c:pt>
                <c:pt idx="248">
                  <c:v>2.5</c:v>
                </c:pt>
                <c:pt idx="249">
                  <c:v>2.6981450252951094</c:v>
                </c:pt>
                <c:pt idx="250">
                  <c:v>2.5632377740303549</c:v>
                </c:pt>
                <c:pt idx="251">
                  <c:v>2.8330522765598642</c:v>
                </c:pt>
                <c:pt idx="252">
                  <c:v>4.0472175379426654</c:v>
                </c:pt>
                <c:pt idx="253">
                  <c:v>4</c:v>
                </c:pt>
                <c:pt idx="254">
                  <c:v>4.0999999999999996</c:v>
                </c:pt>
                <c:pt idx="255">
                  <c:v>4.4519392917369309</c:v>
                </c:pt>
                <c:pt idx="256">
                  <c:v>4.0999999999999996</c:v>
                </c:pt>
                <c:pt idx="257">
                  <c:v>4.1821247892074194</c:v>
                </c:pt>
                <c:pt idx="258">
                  <c:v>4.7217537942664434</c:v>
                </c:pt>
                <c:pt idx="259">
                  <c:v>4.2</c:v>
                </c:pt>
                <c:pt idx="260">
                  <c:v>4.3</c:v>
                </c:pt>
                <c:pt idx="261">
                  <c:v>4.3170320404721751</c:v>
                </c:pt>
                <c:pt idx="262">
                  <c:v>5.3962900505902196</c:v>
                </c:pt>
                <c:pt idx="263">
                  <c:v>5</c:v>
                </c:pt>
                <c:pt idx="264">
                  <c:v>5.6661045531197285</c:v>
                </c:pt>
                <c:pt idx="265">
                  <c:v>5.2613827993254638</c:v>
                </c:pt>
                <c:pt idx="266">
                  <c:v>5.2613827993254638</c:v>
                </c:pt>
                <c:pt idx="267">
                  <c:v>4.8566610455311992</c:v>
                </c:pt>
                <c:pt idx="268">
                  <c:v>5.1199999999999992</c:v>
                </c:pt>
                <c:pt idx="269">
                  <c:v>5.23</c:v>
                </c:pt>
                <c:pt idx="270">
                  <c:v>5.1264755480607063</c:v>
                </c:pt>
                <c:pt idx="271">
                  <c:v>5.3962900505902196</c:v>
                </c:pt>
                <c:pt idx="272">
                  <c:v>5.2</c:v>
                </c:pt>
                <c:pt idx="273">
                  <c:v>5.801011804384486</c:v>
                </c:pt>
                <c:pt idx="274">
                  <c:v>5.5311973018549763</c:v>
                </c:pt>
                <c:pt idx="275">
                  <c:v>5.6661045531197285</c:v>
                </c:pt>
                <c:pt idx="276">
                  <c:v>5.54</c:v>
                </c:pt>
                <c:pt idx="277">
                  <c:v>5.9359190556492409</c:v>
                </c:pt>
                <c:pt idx="278">
                  <c:v>6.0708263069139967</c:v>
                </c:pt>
                <c:pt idx="279">
                  <c:v>5.5</c:v>
                </c:pt>
                <c:pt idx="280">
                  <c:v>5.2613827993254638</c:v>
                </c:pt>
                <c:pt idx="281">
                  <c:v>4.9915682967959514</c:v>
                </c:pt>
                <c:pt idx="282">
                  <c:v>5.3962900505902196</c:v>
                </c:pt>
                <c:pt idx="283">
                  <c:v>4.5868465430016876</c:v>
                </c:pt>
                <c:pt idx="284">
                  <c:v>4.3170320404721751</c:v>
                </c:pt>
                <c:pt idx="285">
                  <c:v>4.3</c:v>
                </c:pt>
                <c:pt idx="286">
                  <c:v>4.3</c:v>
                </c:pt>
                <c:pt idx="287">
                  <c:v>4.0999999999999996</c:v>
                </c:pt>
                <c:pt idx="288">
                  <c:v>3.1028667790893758</c:v>
                </c:pt>
                <c:pt idx="289">
                  <c:v>2.9679595278246205</c:v>
                </c:pt>
                <c:pt idx="290">
                  <c:v>2.9679595278246205</c:v>
                </c:pt>
                <c:pt idx="291">
                  <c:v>3</c:v>
                </c:pt>
                <c:pt idx="292">
                  <c:v>2.5632377740303549</c:v>
                </c:pt>
                <c:pt idx="293">
                  <c:v>2.4283305227655996</c:v>
                </c:pt>
                <c:pt idx="294">
                  <c:v>2.6981450252951094</c:v>
                </c:pt>
                <c:pt idx="295">
                  <c:v>2.5</c:v>
                </c:pt>
                <c:pt idx="296">
                  <c:v>2.2999999999999998</c:v>
                </c:pt>
                <c:pt idx="297">
                  <c:v>2.4283305227655996</c:v>
                </c:pt>
                <c:pt idx="298">
                  <c:v>2.65</c:v>
                </c:pt>
                <c:pt idx="299">
                  <c:v>2.4499999999999997</c:v>
                </c:pt>
                <c:pt idx="300">
                  <c:v>2.6981450252951094</c:v>
                </c:pt>
                <c:pt idx="301">
                  <c:v>2.6981450252951094</c:v>
                </c:pt>
                <c:pt idx="302">
                  <c:v>2.4283305227655996</c:v>
                </c:pt>
                <c:pt idx="303">
                  <c:v>2.56</c:v>
                </c:pt>
                <c:pt idx="304">
                  <c:v>2.65</c:v>
                </c:pt>
                <c:pt idx="305">
                  <c:v>2.6981450252951094</c:v>
                </c:pt>
                <c:pt idx="306">
                  <c:v>2.4499999999999997</c:v>
                </c:pt>
                <c:pt idx="307">
                  <c:v>2.4283305227655996</c:v>
                </c:pt>
                <c:pt idx="308">
                  <c:v>2.2934232715008438</c:v>
                </c:pt>
                <c:pt idx="309">
                  <c:v>2.54</c:v>
                </c:pt>
                <c:pt idx="310">
                  <c:v>2.9679595278246205</c:v>
                </c:pt>
                <c:pt idx="311">
                  <c:v>3</c:v>
                </c:pt>
                <c:pt idx="312">
                  <c:v>3.5</c:v>
                </c:pt>
                <c:pt idx="313">
                  <c:v>3.6</c:v>
                </c:pt>
                <c:pt idx="314">
                  <c:v>4.7217537942664434</c:v>
                </c:pt>
                <c:pt idx="315">
                  <c:v>4.5999999999999996</c:v>
                </c:pt>
                <c:pt idx="316">
                  <c:v>4.3170320404721751</c:v>
                </c:pt>
                <c:pt idx="317">
                  <c:v>4.8566610455311992</c:v>
                </c:pt>
                <c:pt idx="318">
                  <c:v>5.3962900505902196</c:v>
                </c:pt>
                <c:pt idx="319">
                  <c:v>5.2613827993254638</c:v>
                </c:pt>
                <c:pt idx="320">
                  <c:v>4.8566610455311992</c:v>
                </c:pt>
                <c:pt idx="321">
                  <c:v>5</c:v>
                </c:pt>
                <c:pt idx="322">
                  <c:v>4.8566610455311992</c:v>
                </c:pt>
                <c:pt idx="323">
                  <c:v>5.9359190556492409</c:v>
                </c:pt>
                <c:pt idx="324">
                  <c:v>6.3406408094435074</c:v>
                </c:pt>
                <c:pt idx="325">
                  <c:v>6.2057335581787507</c:v>
                </c:pt>
                <c:pt idx="326">
                  <c:v>6</c:v>
                </c:pt>
                <c:pt idx="327">
                  <c:v>6</c:v>
                </c:pt>
                <c:pt idx="328">
                  <c:v>6.34</c:v>
                </c:pt>
                <c:pt idx="329">
                  <c:v>6.2</c:v>
                </c:pt>
                <c:pt idx="330">
                  <c:v>6</c:v>
                </c:pt>
                <c:pt idx="331">
                  <c:v>6.3199999999999994</c:v>
                </c:pt>
                <c:pt idx="332">
                  <c:v>6.4300000000000006</c:v>
                </c:pt>
                <c:pt idx="333">
                  <c:v>6.53</c:v>
                </c:pt>
                <c:pt idx="334">
                  <c:v>6.45</c:v>
                </c:pt>
                <c:pt idx="335">
                  <c:v>6.23</c:v>
                </c:pt>
                <c:pt idx="336">
                  <c:v>6.4755480607082632</c:v>
                </c:pt>
                <c:pt idx="337">
                  <c:v>6.5</c:v>
                </c:pt>
                <c:pt idx="338">
                  <c:v>6.6104553119730181</c:v>
                </c:pt>
                <c:pt idx="339">
                  <c:v>6.8802698145025314</c:v>
                </c:pt>
                <c:pt idx="340">
                  <c:v>7.1500843170320385</c:v>
                </c:pt>
                <c:pt idx="341">
                  <c:v>7</c:v>
                </c:pt>
                <c:pt idx="342">
                  <c:v>6.8802698145025314</c:v>
                </c:pt>
                <c:pt idx="343">
                  <c:v>6</c:v>
                </c:pt>
                <c:pt idx="344">
                  <c:v>6.3406408094435074</c:v>
                </c:pt>
                <c:pt idx="345">
                  <c:v>6.2057335581787507</c:v>
                </c:pt>
                <c:pt idx="346">
                  <c:v>6.7</c:v>
                </c:pt>
                <c:pt idx="347">
                  <c:v>6.8802698145025314</c:v>
                </c:pt>
                <c:pt idx="348">
                  <c:v>6.5</c:v>
                </c:pt>
                <c:pt idx="349">
                  <c:v>7.1500843170320385</c:v>
                </c:pt>
                <c:pt idx="350">
                  <c:v>7</c:v>
                </c:pt>
                <c:pt idx="351">
                  <c:v>7.2</c:v>
                </c:pt>
                <c:pt idx="352">
                  <c:v>6.5</c:v>
                </c:pt>
                <c:pt idx="353">
                  <c:v>6.4300000000000006</c:v>
                </c:pt>
                <c:pt idx="354">
                  <c:v>6.4</c:v>
                </c:pt>
                <c:pt idx="355">
                  <c:v>6.4755480607082632</c:v>
                </c:pt>
                <c:pt idx="356">
                  <c:v>6.76</c:v>
                </c:pt>
                <c:pt idx="357">
                  <c:v>6.5</c:v>
                </c:pt>
                <c:pt idx="358">
                  <c:v>6.3406408094435074</c:v>
                </c:pt>
                <c:pt idx="359">
                  <c:v>7</c:v>
                </c:pt>
                <c:pt idx="360">
                  <c:v>6.54</c:v>
                </c:pt>
                <c:pt idx="361">
                  <c:v>6.87</c:v>
                </c:pt>
                <c:pt idx="362">
                  <c:v>6.9</c:v>
                </c:pt>
                <c:pt idx="363">
                  <c:v>7</c:v>
                </c:pt>
                <c:pt idx="364">
                  <c:v>7.21</c:v>
                </c:pt>
                <c:pt idx="365">
                  <c:v>7.1</c:v>
                </c:pt>
                <c:pt idx="366">
                  <c:v>7.2849915682967943</c:v>
                </c:pt>
                <c:pt idx="367">
                  <c:v>6.98</c:v>
                </c:pt>
                <c:pt idx="368">
                  <c:v>7.2849915682967943</c:v>
                </c:pt>
                <c:pt idx="369">
                  <c:v>7.6</c:v>
                </c:pt>
                <c:pt idx="370">
                  <c:v>6.6499999999999995</c:v>
                </c:pt>
                <c:pt idx="371">
                  <c:v>6.6</c:v>
                </c:pt>
                <c:pt idx="372">
                  <c:v>6.54</c:v>
                </c:pt>
                <c:pt idx="373">
                  <c:v>6.4</c:v>
                </c:pt>
                <c:pt idx="374">
                  <c:v>6.2057335581787507</c:v>
                </c:pt>
                <c:pt idx="375">
                  <c:v>6.4300000000000006</c:v>
                </c:pt>
                <c:pt idx="376">
                  <c:v>6.3406408094435074</c:v>
                </c:pt>
                <c:pt idx="377">
                  <c:v>6.4755480607082632</c:v>
                </c:pt>
                <c:pt idx="378">
                  <c:v>6.7453625632377756</c:v>
                </c:pt>
                <c:pt idx="379">
                  <c:v>6.9</c:v>
                </c:pt>
                <c:pt idx="380">
                  <c:v>6.8802698145025314</c:v>
                </c:pt>
                <c:pt idx="381">
                  <c:v>6.6499999999999995</c:v>
                </c:pt>
                <c:pt idx="382">
                  <c:v>6.4755480607082632</c:v>
                </c:pt>
                <c:pt idx="383">
                  <c:v>6.6</c:v>
                </c:pt>
                <c:pt idx="384">
                  <c:v>6.76</c:v>
                </c:pt>
                <c:pt idx="385">
                  <c:v>6.9</c:v>
                </c:pt>
                <c:pt idx="386">
                  <c:v>7.2849915682967943</c:v>
                </c:pt>
                <c:pt idx="387">
                  <c:v>7</c:v>
                </c:pt>
                <c:pt idx="388">
                  <c:v>6.87</c:v>
                </c:pt>
                <c:pt idx="389">
                  <c:v>7.2849915682967943</c:v>
                </c:pt>
                <c:pt idx="390">
                  <c:v>7.0151770657672845</c:v>
                </c:pt>
                <c:pt idx="391">
                  <c:v>7</c:v>
                </c:pt>
                <c:pt idx="392">
                  <c:v>6.6104553119730181</c:v>
                </c:pt>
                <c:pt idx="393">
                  <c:v>6.89</c:v>
                </c:pt>
                <c:pt idx="394">
                  <c:v>6.6499999999999995</c:v>
                </c:pt>
                <c:pt idx="395">
                  <c:v>7.5548060708263058</c:v>
                </c:pt>
                <c:pt idx="396">
                  <c:v>7.54</c:v>
                </c:pt>
                <c:pt idx="397">
                  <c:v>7.6897133220910634</c:v>
                </c:pt>
                <c:pt idx="398">
                  <c:v>7.46</c:v>
                </c:pt>
                <c:pt idx="399">
                  <c:v>7.6897133220910634</c:v>
                </c:pt>
                <c:pt idx="400">
                  <c:v>7.6499999999999995</c:v>
                </c:pt>
                <c:pt idx="401">
                  <c:v>7.45</c:v>
                </c:pt>
                <c:pt idx="402">
                  <c:v>7.4</c:v>
                </c:pt>
                <c:pt idx="403">
                  <c:v>7.4300000000000006</c:v>
                </c:pt>
                <c:pt idx="404">
                  <c:v>7</c:v>
                </c:pt>
                <c:pt idx="405">
                  <c:v>7.1199999999999992</c:v>
                </c:pt>
                <c:pt idx="406">
                  <c:v>6.9</c:v>
                </c:pt>
                <c:pt idx="407">
                  <c:v>6.6104553119730181</c:v>
                </c:pt>
                <c:pt idx="408">
                  <c:v>6.8802698145025314</c:v>
                </c:pt>
                <c:pt idx="409">
                  <c:v>7.5</c:v>
                </c:pt>
                <c:pt idx="410">
                  <c:v>7.54</c:v>
                </c:pt>
                <c:pt idx="411">
                  <c:v>7.4300000000000006</c:v>
                </c:pt>
                <c:pt idx="412">
                  <c:v>7.6897133220910634</c:v>
                </c:pt>
                <c:pt idx="413">
                  <c:v>7.2849915682967943</c:v>
                </c:pt>
                <c:pt idx="414">
                  <c:v>7.4300000000000006</c:v>
                </c:pt>
                <c:pt idx="415">
                  <c:v>7.0151770657672845</c:v>
                </c:pt>
                <c:pt idx="416">
                  <c:v>6.9</c:v>
                </c:pt>
                <c:pt idx="417">
                  <c:v>6.6104553119730181</c:v>
                </c:pt>
                <c:pt idx="418">
                  <c:v>6.4300000000000006</c:v>
                </c:pt>
                <c:pt idx="419">
                  <c:v>6.3406408094435074</c:v>
                </c:pt>
                <c:pt idx="420">
                  <c:v>5.9359190556492409</c:v>
                </c:pt>
                <c:pt idx="421">
                  <c:v>5.78</c:v>
                </c:pt>
                <c:pt idx="422">
                  <c:v>5.6661045531197285</c:v>
                </c:pt>
                <c:pt idx="423">
                  <c:v>4.6499999999999995</c:v>
                </c:pt>
                <c:pt idx="424">
                  <c:v>5</c:v>
                </c:pt>
                <c:pt idx="425">
                  <c:v>5.2613827993254638</c:v>
                </c:pt>
                <c:pt idx="426">
                  <c:v>4.0472175379426654</c:v>
                </c:pt>
                <c:pt idx="427">
                  <c:v>4.54</c:v>
                </c:pt>
                <c:pt idx="428">
                  <c:v>3.7774030354131534</c:v>
                </c:pt>
                <c:pt idx="429">
                  <c:v>3.3726812816188869</c:v>
                </c:pt>
                <c:pt idx="430">
                  <c:v>3.54</c:v>
                </c:pt>
                <c:pt idx="431">
                  <c:v>3.3726812816188869</c:v>
                </c:pt>
                <c:pt idx="432">
                  <c:v>3.7774030354131534</c:v>
                </c:pt>
                <c:pt idx="433">
                  <c:v>4.1821247892074194</c:v>
                </c:pt>
                <c:pt idx="434">
                  <c:v>4.34</c:v>
                </c:pt>
                <c:pt idx="435">
                  <c:v>4.6499999999999995</c:v>
                </c:pt>
                <c:pt idx="436">
                  <c:v>4.9800000000000004</c:v>
                </c:pt>
                <c:pt idx="437">
                  <c:v>4.8899999999999997</c:v>
                </c:pt>
                <c:pt idx="438">
                  <c:v>4.8566610455311992</c:v>
                </c:pt>
                <c:pt idx="439">
                  <c:v>4.4519392917369309</c:v>
                </c:pt>
                <c:pt idx="440">
                  <c:v>4.9915682967959514</c:v>
                </c:pt>
                <c:pt idx="441">
                  <c:v>4.7217537942664434</c:v>
                </c:pt>
                <c:pt idx="442">
                  <c:v>4.9915682967959514</c:v>
                </c:pt>
                <c:pt idx="443">
                  <c:v>4.5599999999999996</c:v>
                </c:pt>
                <c:pt idx="444">
                  <c:v>4.4519392917369309</c:v>
                </c:pt>
                <c:pt idx="445">
                  <c:v>4.4519392917369309</c:v>
                </c:pt>
                <c:pt idx="446">
                  <c:v>3.642495784148398</c:v>
                </c:pt>
                <c:pt idx="447">
                  <c:v>3.5075885328836431</c:v>
                </c:pt>
                <c:pt idx="448">
                  <c:v>4.0472175379426654</c:v>
                </c:pt>
                <c:pt idx="449">
                  <c:v>4.1821247892074194</c:v>
                </c:pt>
                <c:pt idx="450">
                  <c:v>3.7774030354131534</c:v>
                </c:pt>
                <c:pt idx="451">
                  <c:v>3.4499999999999997</c:v>
                </c:pt>
                <c:pt idx="452">
                  <c:v>3.642495784148398</c:v>
                </c:pt>
                <c:pt idx="453">
                  <c:v>3.54</c:v>
                </c:pt>
                <c:pt idx="454">
                  <c:v>3.4499999999999997</c:v>
                </c:pt>
                <c:pt idx="455">
                  <c:v>3.65</c:v>
                </c:pt>
                <c:pt idx="456">
                  <c:v>3.23</c:v>
                </c:pt>
                <c:pt idx="457">
                  <c:v>3.4299999999999997</c:v>
                </c:pt>
                <c:pt idx="458">
                  <c:v>3.65</c:v>
                </c:pt>
                <c:pt idx="459">
                  <c:v>3.7774030354131534</c:v>
                </c:pt>
                <c:pt idx="460">
                  <c:v>3.8899999999999997</c:v>
                </c:pt>
                <c:pt idx="461">
                  <c:v>3.7774030354131534</c:v>
                </c:pt>
                <c:pt idx="462">
                  <c:v>4</c:v>
                </c:pt>
                <c:pt idx="463">
                  <c:v>3.9123102866779091</c:v>
                </c:pt>
                <c:pt idx="464">
                  <c:v>4.9915682967959514</c:v>
                </c:pt>
                <c:pt idx="465">
                  <c:v>5.2613827993254638</c:v>
                </c:pt>
                <c:pt idx="466">
                  <c:v>5.2613827993254638</c:v>
                </c:pt>
                <c:pt idx="467">
                  <c:v>4.9800000000000004</c:v>
                </c:pt>
                <c:pt idx="468">
                  <c:v>5.2613827993254638</c:v>
                </c:pt>
                <c:pt idx="469">
                  <c:v>4.8566610455311992</c:v>
                </c:pt>
                <c:pt idx="470">
                  <c:v>5.3962900505902196</c:v>
                </c:pt>
                <c:pt idx="471">
                  <c:v>5.2613827993254638</c:v>
                </c:pt>
                <c:pt idx="472">
                  <c:v>5</c:v>
                </c:pt>
                <c:pt idx="473">
                  <c:v>4.9915682967959514</c:v>
                </c:pt>
                <c:pt idx="474">
                  <c:v>5.1264755480607063</c:v>
                </c:pt>
                <c:pt idx="475">
                  <c:v>5.2613827993254638</c:v>
                </c:pt>
                <c:pt idx="476">
                  <c:v>5.34</c:v>
                </c:pt>
                <c:pt idx="477">
                  <c:v>5.3599999999999994</c:v>
                </c:pt>
                <c:pt idx="478">
                  <c:v>5.4300000000000006</c:v>
                </c:pt>
                <c:pt idx="479">
                  <c:v>5.3962900505902196</c:v>
                </c:pt>
                <c:pt idx="480">
                  <c:v>5.2613827993254638</c:v>
                </c:pt>
                <c:pt idx="481">
                  <c:v>5.1264755480607063</c:v>
                </c:pt>
                <c:pt idx="482">
                  <c:v>5.3962900505902196</c:v>
                </c:pt>
                <c:pt idx="483">
                  <c:v>5.2613827993254638</c:v>
                </c:pt>
                <c:pt idx="484">
                  <c:v>5.67</c:v>
                </c:pt>
                <c:pt idx="485">
                  <c:v>5.4300000000000006</c:v>
                </c:pt>
                <c:pt idx="486">
                  <c:v>5.34</c:v>
                </c:pt>
                <c:pt idx="487">
                  <c:v>5.1199999999999992</c:v>
                </c:pt>
                <c:pt idx="488">
                  <c:v>4.8566610455311992</c:v>
                </c:pt>
                <c:pt idx="489">
                  <c:v>4.4519392917369309</c:v>
                </c:pt>
                <c:pt idx="490">
                  <c:v>4.3170320404721751</c:v>
                </c:pt>
                <c:pt idx="491">
                  <c:v>4.1821247892074194</c:v>
                </c:pt>
                <c:pt idx="492">
                  <c:v>4.2300000000000004</c:v>
                </c:pt>
                <c:pt idx="493">
                  <c:v>4.4519392917369309</c:v>
                </c:pt>
                <c:pt idx="494">
                  <c:v>4.3170320404721751</c:v>
                </c:pt>
                <c:pt idx="495">
                  <c:v>4.3170320404721751</c:v>
                </c:pt>
                <c:pt idx="496">
                  <c:v>4</c:v>
                </c:pt>
                <c:pt idx="497">
                  <c:v>3</c:v>
                </c:pt>
                <c:pt idx="498">
                  <c:v>3.1028667790893758</c:v>
                </c:pt>
                <c:pt idx="499">
                  <c:v>2</c:v>
                </c:pt>
                <c:pt idx="500">
                  <c:v>2.4283305227655996</c:v>
                </c:pt>
                <c:pt idx="501">
                  <c:v>2.1</c:v>
                </c:pt>
                <c:pt idx="502">
                  <c:v>2.0236087689713331</c:v>
                </c:pt>
                <c:pt idx="503">
                  <c:v>2</c:v>
                </c:pt>
                <c:pt idx="504">
                  <c:v>1.76</c:v>
                </c:pt>
                <c:pt idx="505">
                  <c:v>1.8887015177065767</c:v>
                </c:pt>
                <c:pt idx="506">
                  <c:v>2.0236087689713331</c:v>
                </c:pt>
                <c:pt idx="507">
                  <c:v>2.7</c:v>
                </c:pt>
                <c:pt idx="508">
                  <c:v>2.4</c:v>
                </c:pt>
                <c:pt idx="509">
                  <c:v>2.4</c:v>
                </c:pt>
                <c:pt idx="510">
                  <c:v>2.5632377740303549</c:v>
                </c:pt>
                <c:pt idx="511">
                  <c:v>2.2934232715008438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47-4408-A7DD-8AB10B160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971776"/>
        <c:axId val="136973696"/>
      </c:scatterChart>
      <c:valAx>
        <c:axId val="136971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Ca, Kevs</a:t>
                </a:r>
              </a:p>
            </c:rich>
          </c:tx>
          <c:layout>
            <c:manualLayout>
              <c:xMode val="edge"/>
              <c:yMode val="edge"/>
              <c:x val="0.46391666666666842"/>
              <c:y val="0.91296296296295787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pt-BR"/>
          </a:p>
        </c:txPr>
        <c:crossAx val="136973696"/>
        <c:crosses val="autoZero"/>
        <c:crossBetween val="midCat"/>
      </c:valAx>
      <c:valAx>
        <c:axId val="1369736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1"/>
                </a:pPr>
                <a:r>
                  <a:rPr lang="en-US" sz="1600" b="1"/>
                  <a:t>C, Kevs</a:t>
                </a:r>
              </a:p>
            </c:rich>
          </c:tx>
          <c:layout>
            <c:manualLayout>
              <c:xMode val="edge"/>
              <c:yMode val="edge"/>
              <c:x val="4.8905036192559793E-2"/>
              <c:y val="0.3342098741165511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136971776"/>
        <c:crosses val="autoZero"/>
        <c:crossBetween val="midCat"/>
        <c:majorUnit val="2"/>
      </c:valAx>
    </c:plotArea>
    <c:plotVisOnly val="1"/>
    <c:dispBlanksAs val="gap"/>
    <c:showDLblsOverMax val="0"/>
  </c:chart>
  <c:txPr>
    <a:bodyPr/>
    <a:lstStyle/>
    <a:p>
      <a:pPr>
        <a:defRPr sz="1400">
          <a:latin typeface="+mn-lt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71917104995998"/>
          <c:y val="0.16893735858331249"/>
          <c:w val="0.77382984744990024"/>
          <c:h val="0.8058188306930760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LRV'!$A$13:$A$19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LRV'!$B$13:$B$19</c:f>
              <c:numCache>
                <c:formatCode>0.00</c:formatCode>
                <c:ptCount val="7"/>
                <c:pt idx="0">
                  <c:v>4.7833333333333332</c:v>
                </c:pt>
                <c:pt idx="1">
                  <c:v>4.2666666666666666</c:v>
                </c:pt>
                <c:pt idx="2">
                  <c:v>3.9166666666666665</c:v>
                </c:pt>
                <c:pt idx="3">
                  <c:v>3.7999999999999994</c:v>
                </c:pt>
                <c:pt idx="4">
                  <c:v>4.0666666666666664</c:v>
                </c:pt>
                <c:pt idx="5">
                  <c:v>4.1166666666666663</c:v>
                </c:pt>
                <c:pt idx="6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15-4ED0-B9A3-1BB065843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280320"/>
        <c:axId val="94294784"/>
      </c:barChart>
      <c:catAx>
        <c:axId val="9428032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7.6996952445896822E-3"/>
              <c:y val="0.315932021535041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94784"/>
        <c:crosses val="autoZero"/>
        <c:auto val="1"/>
        <c:lblAlgn val="ctr"/>
        <c:lblOffset val="100"/>
        <c:noMultiLvlLbl val="0"/>
      </c:catAx>
      <c:valAx>
        <c:axId val="9429478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pH (CaCl</a:t>
                </a:r>
                <a:r>
                  <a:rPr lang="pt-BR" sz="1600" baseline="-25000"/>
                  <a:t>2</a:t>
                </a:r>
                <a:r>
                  <a:rPr lang="pt-BR" sz="1600"/>
                  <a:t>)</a:t>
                </a:r>
              </a:p>
            </c:rich>
          </c:tx>
          <c:layout>
            <c:manualLayout>
              <c:xMode val="edge"/>
              <c:yMode val="edge"/>
              <c:x val="0.45833606222419693"/>
              <c:y val="9.7671614577589574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28032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Mata - PG</a:t>
            </a:r>
          </a:p>
        </c:rich>
      </c:tx>
      <c:layout>
        <c:manualLayout>
          <c:xMode val="edge"/>
          <c:yMode val="edge"/>
          <c:x val="0.85548659682685213"/>
          <c:y val="0.918206401445948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42970071305995"/>
          <c:y val="0.17499295473163717"/>
          <c:w val="0.78866203683626879"/>
          <c:h val="0.799763127440526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 Gráficos LRV'!$B$1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Gráficos LRV'!$A$3:$A$9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' Gráficos LRV'!$D$13:$D$19</c:f>
              <c:numCache>
                <c:formatCode>0.00</c:formatCode>
                <c:ptCount val="7"/>
                <c:pt idx="0">
                  <c:v>0.33333333333333331</c:v>
                </c:pt>
                <c:pt idx="1">
                  <c:v>1.3666666666666665</c:v>
                </c:pt>
                <c:pt idx="2">
                  <c:v>2.2166666666666668</c:v>
                </c:pt>
                <c:pt idx="3">
                  <c:v>2.7000000000000006</c:v>
                </c:pt>
                <c:pt idx="4">
                  <c:v>1.75</c:v>
                </c:pt>
                <c:pt idx="5">
                  <c:v>1.3833333333333335</c:v>
                </c:pt>
                <c:pt idx="6">
                  <c:v>0.81666666666666676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C8-4BC3-BB41-EA9C71505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94742784"/>
        <c:axId val="94749056"/>
      </c:barChart>
      <c:catAx>
        <c:axId val="94742784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0"/>
              <c:y val="0.379422454108127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9056"/>
        <c:crosses val="autoZero"/>
        <c:auto val="1"/>
        <c:lblAlgn val="ctr"/>
        <c:lblOffset val="100"/>
        <c:noMultiLvlLbl val="0"/>
      </c:catAx>
      <c:valAx>
        <c:axId val="94749056"/>
        <c:scaling>
          <c:orientation val="minMax"/>
          <c:max val="3"/>
        </c:scaling>
        <c:delete val="0"/>
        <c:axPos val="t"/>
        <c:title>
          <c:tx>
            <c:rich>
              <a:bodyPr/>
              <a:lstStyle/>
              <a:p>
                <a:pPr>
                  <a:defRPr sz="2000" baseline="0"/>
                </a:pPr>
                <a:r>
                  <a:rPr lang="pt-BR" sz="2000" baseline="0"/>
                  <a:t>Al</a:t>
                </a:r>
                <a:r>
                  <a:rPr lang="pt-BR" sz="2000" baseline="30000"/>
                  <a:t>3+</a:t>
                </a:r>
                <a:r>
                  <a:rPr lang="pt-BR" sz="2000" baseline="0"/>
                  <a:t> (cmol</a:t>
                </a:r>
                <a:r>
                  <a:rPr lang="pt-BR" sz="2000" baseline="-25000"/>
                  <a:t>c</a:t>
                </a:r>
                <a:r>
                  <a:rPr lang="pt-BR" sz="2000" baseline="0"/>
                  <a:t> dm</a:t>
                </a:r>
                <a:r>
                  <a:rPr lang="pt-BR" sz="2000" baseline="30000"/>
                  <a:t>-3</a:t>
                </a:r>
                <a:r>
                  <a:rPr lang="pt-BR" sz="2000" baseline="0"/>
                  <a:t>) </a:t>
                </a:r>
              </a:p>
            </c:rich>
          </c:tx>
          <c:layout>
            <c:manualLayout>
              <c:xMode val="edge"/>
              <c:yMode val="edge"/>
              <c:x val="0.38821499594218706"/>
              <c:y val="4.2155039035303857E-3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pt-BR"/>
          </a:p>
        </c:txPr>
        <c:crossAx val="94742784"/>
        <c:crosses val="autoZero"/>
        <c:crossBetween val="between"/>
        <c:majorUnit val="0.5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7138651260971"/>
          <c:y val="4.015575705411982E-2"/>
          <c:w val="0.84556146060399417"/>
          <c:h val="0.774846978321494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Infiltración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/>
                      <a:t>443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BA-4F3E-9C6C-1448B62775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/>
                      <a:t>88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BA-4F3E-9C6C-1448B62775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/>
                      <a:t>66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BA-4F3E-9C6C-1448B627759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2000"/>
                      <a:t>29 mm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BA-4F3E-9C6C-1448B62775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443</c:v>
                </c:pt>
                <c:pt idx="1">
                  <c:v>88</c:v>
                </c:pt>
                <c:pt idx="2">
                  <c:v>66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BA-4F3E-9C6C-1448B6277597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0FBA-4F3E-9C6C-1448B6277597}"/>
            </c:ext>
          </c:extLst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Forest</c:v>
                </c:pt>
                <c:pt idx="1">
                  <c:v>1 yr</c:v>
                </c:pt>
                <c:pt idx="2">
                  <c:v>2 yrs</c:v>
                </c:pt>
                <c:pt idx="3">
                  <c:v>6 yrs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6-0FBA-4F3E-9C6C-1448B6277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90"/>
        <c:axId val="263867392"/>
        <c:axId val="263873664"/>
      </c:barChart>
      <c:catAx>
        <c:axId val="263867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 err="1"/>
                  <a:t>Years</a:t>
                </a:r>
                <a:r>
                  <a:rPr lang="pt-BR" sz="2000" dirty="0"/>
                  <a:t> </a:t>
                </a:r>
                <a:r>
                  <a:rPr lang="pt-BR" sz="2000" dirty="0" err="1"/>
                  <a:t>after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deforestation</a:t>
                </a:r>
                <a:r>
                  <a:rPr lang="pt-BR" sz="2000" dirty="0"/>
                  <a:t>  </a:t>
                </a:r>
              </a:p>
            </c:rich>
          </c:tx>
          <c:layout>
            <c:manualLayout>
              <c:xMode val="edge"/>
              <c:yMode val="edge"/>
              <c:x val="0.42211306023468659"/>
              <c:y val="0.937379771439738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63873664"/>
        <c:crosses val="autoZero"/>
        <c:auto val="1"/>
        <c:lblAlgn val="ctr"/>
        <c:lblOffset val="100"/>
        <c:noMultiLvlLbl val="0"/>
      </c:catAx>
      <c:valAx>
        <c:axId val="2638736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 err="1"/>
                  <a:t>Infiltration</a:t>
                </a:r>
                <a:r>
                  <a:rPr lang="pt-BR" sz="2000" dirty="0"/>
                  <a:t> rates, mm/h</a:t>
                </a:r>
              </a:p>
            </c:rich>
          </c:tx>
          <c:layout>
            <c:manualLayout>
              <c:xMode val="edge"/>
              <c:yMode val="edge"/>
              <c:x val="0"/>
              <c:y val="0.196521969506503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2225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63867392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071968855312372"/>
          <c:y val="0.1618346835336614"/>
          <c:w val="0.80391912472688221"/>
          <c:h val="0.835424442329230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'[Gráfico no Microsoft PowerPoint]Plan1'!$B$1</c:f>
              <c:strCache>
                <c:ptCount val="1"/>
                <c:pt idx="0">
                  <c:v>CN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PowerPoint]Plan1'!$B$2:$B$7</c:f>
              <c:numCache>
                <c:formatCode>General</c:formatCode>
                <c:ptCount val="6"/>
                <c:pt idx="0">
                  <c:v>93.5</c:v>
                </c:pt>
                <c:pt idx="1">
                  <c:v>5.6</c:v>
                </c:pt>
                <c:pt idx="2">
                  <c:v>0.4</c:v>
                </c:pt>
                <c:pt idx="3">
                  <c:v>0.19</c:v>
                </c:pt>
                <c:pt idx="4">
                  <c:v>0.14000000000000001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75-490D-ACDA-9B70796C5732}"/>
            </c:ext>
          </c:extLst>
        </c:ser>
        <c:ser>
          <c:idx val="2"/>
          <c:order val="1"/>
          <c:tx>
            <c:strRef>
              <c:f>'[Gráfico no Microsoft PowerPoint]Plan1'!$D$1</c:f>
              <c:strCache>
                <c:ptCount val="1"/>
                <c:pt idx="0">
                  <c:v>PC</c:v>
                </c:pt>
              </c:strCache>
            </c:strRef>
          </c:tx>
          <c:spPr>
            <a:noFill/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'[Gráfico no Microsoft PowerPoint]Plan1'!$A$2:$A$7</c:f>
              <c:strCache>
                <c:ptCount val="6"/>
                <c:pt idx="0">
                  <c:v>8-19</c:v>
                </c:pt>
                <c:pt idx="1">
                  <c:v>4-8</c:v>
                </c:pt>
                <c:pt idx="2">
                  <c:v>2-4</c:v>
                </c:pt>
                <c:pt idx="3">
                  <c:v>1-2</c:v>
                </c:pt>
                <c:pt idx="4">
                  <c:v>0.5-1</c:v>
                </c:pt>
                <c:pt idx="5">
                  <c:v>0.25-0.5</c:v>
                </c:pt>
              </c:strCache>
            </c:strRef>
          </c:cat>
          <c:val>
            <c:numRef>
              <c:f>'[Gráfico no Microsoft PowerPoint]Plan1'!$D$2:$D$7</c:f>
              <c:numCache>
                <c:formatCode>General</c:formatCode>
                <c:ptCount val="6"/>
                <c:pt idx="0">
                  <c:v>43.2</c:v>
                </c:pt>
                <c:pt idx="1">
                  <c:v>22.3</c:v>
                </c:pt>
                <c:pt idx="2">
                  <c:v>11.1</c:v>
                </c:pt>
                <c:pt idx="3">
                  <c:v>11</c:v>
                </c:pt>
                <c:pt idx="4">
                  <c:v>8.4</c:v>
                </c:pt>
                <c:pt idx="5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75-490D-ACDA-9B70796C5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233727872"/>
        <c:axId val="233740544"/>
      </c:barChart>
      <c:catAx>
        <c:axId val="23372787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pt-BR" sz="2000" dirty="0" err="1"/>
                  <a:t>Aggregate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size</a:t>
                </a:r>
                <a:r>
                  <a:rPr lang="pt-BR" sz="2000" dirty="0"/>
                  <a:t> classes, mm</a:t>
                </a:r>
              </a:p>
            </c:rich>
          </c:tx>
          <c:layout>
            <c:manualLayout>
              <c:xMode val="edge"/>
              <c:yMode val="edge"/>
              <c:x val="4.7471577232159379E-4"/>
              <c:y val="0.3045027825191140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pt-BR"/>
          </a:p>
        </c:txPr>
        <c:crossAx val="233740544"/>
        <c:crosses val="autoZero"/>
        <c:auto val="1"/>
        <c:lblAlgn val="ctr"/>
        <c:lblOffset val="100"/>
        <c:noMultiLvlLbl val="0"/>
      </c:catAx>
      <c:valAx>
        <c:axId val="233740544"/>
        <c:scaling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% </a:t>
                </a:r>
                <a:r>
                  <a:rPr lang="pt-BR" sz="2000" dirty="0" err="1"/>
                  <a:t>Water</a:t>
                </a:r>
                <a:r>
                  <a:rPr lang="pt-BR" sz="2000" dirty="0"/>
                  <a:t> </a:t>
                </a:r>
                <a:r>
                  <a:rPr lang="pt-BR" sz="2000" dirty="0" err="1"/>
                  <a:t>stable</a:t>
                </a:r>
                <a:r>
                  <a:rPr lang="pt-BR" sz="2000" baseline="0" dirty="0"/>
                  <a:t> </a:t>
                </a:r>
                <a:r>
                  <a:rPr lang="pt-BR" sz="2000" baseline="0" dirty="0" err="1"/>
                  <a:t>aggregates</a:t>
                </a:r>
                <a:endParaRPr lang="pt-BR" sz="2000" dirty="0"/>
              </a:p>
            </c:rich>
          </c:tx>
          <c:layout>
            <c:manualLayout>
              <c:xMode val="edge"/>
              <c:yMode val="edge"/>
              <c:x val="0.39308097711365403"/>
              <c:y val="5.9490386954002106E-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23372787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755425200640532"/>
          <c:y val="0.15159557075567573"/>
          <c:w val="0.78858036655673203"/>
          <c:h val="0.82522212501215131"/>
        </c:manualLayout>
      </c:layout>
      <c:scatterChart>
        <c:scatterStyle val="lineMarker"/>
        <c:varyColors val="0"/>
        <c:ser>
          <c:idx val="0"/>
          <c:order val="0"/>
          <c:tx>
            <c:strRef>
              <c:f>'Chemical properties'!$U$42</c:f>
              <c:strCache>
                <c:ptCount val="1"/>
                <c:pt idx="0">
                  <c:v>NF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circl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properties'!$U$43:$U$47</c:f>
              <c:numCache>
                <c:formatCode>0.00</c:formatCode>
                <c:ptCount val="5"/>
                <c:pt idx="0">
                  <c:v>4.95</c:v>
                </c:pt>
                <c:pt idx="1">
                  <c:v>4.8819999999999997</c:v>
                </c:pt>
                <c:pt idx="2">
                  <c:v>4.88</c:v>
                </c:pt>
                <c:pt idx="3">
                  <c:v>4.91</c:v>
                </c:pt>
                <c:pt idx="4">
                  <c:v>5.0439999999999996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FFF-4E4E-AD46-1A44DC1E553E}"/>
            </c:ext>
          </c:extLst>
        </c:ser>
        <c:ser>
          <c:idx val="1"/>
          <c:order val="1"/>
          <c:tx>
            <c:strRef>
              <c:f>'Chemical properties'!$Y$42</c:f>
              <c:strCache>
                <c:ptCount val="1"/>
                <c:pt idx="0">
                  <c:v>NT-22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squar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properties'!$Y$43:$Y$47</c:f>
              <c:numCache>
                <c:formatCode>0.00</c:formatCode>
                <c:ptCount val="5"/>
                <c:pt idx="0">
                  <c:v>6.1280000000000001</c:v>
                </c:pt>
                <c:pt idx="1">
                  <c:v>6.15</c:v>
                </c:pt>
                <c:pt idx="2">
                  <c:v>6.0359999999999996</c:v>
                </c:pt>
                <c:pt idx="3">
                  <c:v>5.6080000000000005</c:v>
                </c:pt>
                <c:pt idx="4">
                  <c:v>5.1179999999999994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FFF-4E4E-AD46-1A44DC1E553E}"/>
            </c:ext>
          </c:extLst>
        </c:ser>
        <c:ser>
          <c:idx val="2"/>
          <c:order val="2"/>
          <c:tx>
            <c:strRef>
              <c:f>'Chemical properties'!$Z$42</c:f>
              <c:strCache>
                <c:ptCount val="1"/>
                <c:pt idx="0">
                  <c:v>CT-22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1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'Chemical properties'!$Z$43:$Z$47</c:f>
              <c:numCache>
                <c:formatCode>0.00</c:formatCode>
                <c:ptCount val="5"/>
                <c:pt idx="0">
                  <c:v>5.7679999999999998</c:v>
                </c:pt>
                <c:pt idx="1">
                  <c:v>5.854000000000001</c:v>
                </c:pt>
                <c:pt idx="2">
                  <c:v>5.8620000000000001</c:v>
                </c:pt>
                <c:pt idx="3">
                  <c:v>5.6259999999999994</c:v>
                </c:pt>
                <c:pt idx="4">
                  <c:v>5.2039999999999997</c:v>
                </c:pt>
              </c:numCache>
            </c:numRef>
          </c:xVal>
          <c:yVal>
            <c:numRef>
              <c:f>'Chemical properties'!$T$43:$T$47</c:f>
              <c:numCache>
                <c:formatCode>General</c:formatCode>
                <c:ptCount val="5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FFF-4E4E-AD46-1A44DC1E5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977944"/>
        <c:axId val="1"/>
      </c:scatterChart>
      <c:valAx>
        <c:axId val="189977944"/>
        <c:scaling>
          <c:orientation val="minMax"/>
          <c:max val="6.5"/>
          <c:min val="4.5"/>
        </c:scaling>
        <c:delete val="0"/>
        <c:axPos val="t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pH (H</a:t>
                </a:r>
                <a:r>
                  <a:rPr lang="pt-BR" sz="18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2</a:t>
                </a:r>
                <a:r>
                  <a:rPr lang="pt-BR" sz="18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O)</a:t>
                </a:r>
              </a:p>
            </c:rich>
          </c:tx>
          <c:layout>
            <c:manualLayout>
              <c:xMode val="edge"/>
              <c:yMode val="edge"/>
              <c:x val="0.48194128302478934"/>
              <c:y val="2.0709781278618637E-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crossBetween val="midCat"/>
        <c:majorUnit val="0.5"/>
        <c:minorUnit val="0.1"/>
      </c:valAx>
      <c:valAx>
        <c:axId val="1"/>
        <c:scaling>
          <c:orientation val="maxMin"/>
          <c:max val="40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600"/>
                  <a:t>Depth (cm)</a:t>
                </a:r>
              </a:p>
            </c:rich>
          </c:tx>
          <c:layout>
            <c:manualLayout>
              <c:xMode val="edge"/>
              <c:yMode val="edge"/>
              <c:x val="4.5959496520408752E-4"/>
              <c:y val="0.3753608720155085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127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89977944"/>
        <c:crossesAt val="4.5"/>
        <c:crossBetween val="midCat"/>
        <c:majorUnit val="10"/>
        <c:min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6350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6621851768160587"/>
          <c:w val="0.79967703550456681"/>
          <c:h val="0.808537628374286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0-4407-B53C-A20E91D7DD8D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Graficos!$R$3:$R$9</c:f>
              <c:numCache>
                <c:formatCode>0.00</c:formatCode>
                <c:ptCount val="7"/>
                <c:pt idx="0">
                  <c:v>10.26</c:v>
                </c:pt>
                <c:pt idx="1">
                  <c:v>9.9833333333333343</c:v>
                </c:pt>
                <c:pt idx="2">
                  <c:v>8.6933333333333334</c:v>
                </c:pt>
                <c:pt idx="3">
                  <c:v>7.1066666666666665</c:v>
                </c:pt>
                <c:pt idx="4">
                  <c:v>5.5133333333333328</c:v>
                </c:pt>
                <c:pt idx="5">
                  <c:v>4.96</c:v>
                </c:pt>
                <c:pt idx="6">
                  <c:v>4.953333333333334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70-4407-B53C-A20E91D7D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158400"/>
        <c:axId val="109160320"/>
      </c:barChart>
      <c:catAx>
        <c:axId val="109158400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9.2199169392739675E-3"/>
              <c:y val="0.475651867046031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9160320"/>
        <c:crosses val="autoZero"/>
        <c:auto val="1"/>
        <c:lblAlgn val="ctr"/>
        <c:lblOffset val="100"/>
        <c:noMultiLvlLbl val="0"/>
      </c:catAx>
      <c:valAx>
        <c:axId val="109160320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pt-BR" dirty="0"/>
                  <a:t>CTC (</a:t>
                </a:r>
                <a:r>
                  <a:rPr lang="pt-BR" dirty="0" err="1"/>
                  <a:t>cmolc</a:t>
                </a:r>
                <a:r>
                  <a:rPr lang="pt-BR" dirty="0"/>
                  <a:t> dm</a:t>
                </a:r>
                <a:r>
                  <a:rPr lang="pt-BR" baseline="30000" dirty="0"/>
                  <a:t>-3</a:t>
                </a:r>
                <a:r>
                  <a:rPr lang="pt-BR" dirty="0"/>
                  <a:t>) </a:t>
                </a:r>
              </a:p>
            </c:rich>
          </c:tx>
          <c:layout>
            <c:manualLayout>
              <c:xMode val="edge"/>
              <c:yMode val="edge"/>
              <c:x val="0.4665844342016614"/>
              <c:y val="1.2019675041140432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pt-BR"/>
          </a:p>
        </c:txPr>
        <c:crossAx val="109158400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74684419065031105"/>
          <c:y val="0.7590376202974628"/>
          <c:w val="0.19585671843789976"/>
          <c:h val="0.22764634420697413"/>
        </c:manualLayout>
      </c:layout>
      <c:overlay val="0"/>
      <c:txPr>
        <a:bodyPr/>
        <a:lstStyle/>
        <a:p>
          <a:pPr>
            <a:defRPr sz="3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41470150796193"/>
          <c:y val="0.14289115055648596"/>
          <c:w val="0.79967703550456681"/>
          <c:h val="0.8318650871969178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Graficos!$B$1</c:f>
              <c:strCache>
                <c:ptCount val="1"/>
                <c:pt idx="0">
                  <c:v>Mata</c:v>
                </c:pt>
              </c:strCache>
            </c:strRef>
          </c:tx>
          <c:spPr>
            <a:solidFill>
              <a:srgbClr val="0033CC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Graficos!$H$3:$H$9</c:f>
              <c:numCache>
                <c:formatCode>0.00</c:formatCode>
                <c:ptCount val="7"/>
                <c:pt idx="0">
                  <c:v>13.233333333333334</c:v>
                </c:pt>
                <c:pt idx="1">
                  <c:v>11.096666666666669</c:v>
                </c:pt>
                <c:pt idx="2">
                  <c:v>9.2033333333333331</c:v>
                </c:pt>
                <c:pt idx="3">
                  <c:v>7.0100000000000007</c:v>
                </c:pt>
                <c:pt idx="4">
                  <c:v>5.1066666666666665</c:v>
                </c:pt>
                <c:pt idx="5">
                  <c:v>4.4400000000000004</c:v>
                </c:pt>
                <c:pt idx="6">
                  <c:v>4.1833333333333336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B-4D07-9D96-613D303A10A1}"/>
            </c:ext>
          </c:extLst>
        </c:ser>
        <c:ser>
          <c:idx val="1"/>
          <c:order val="1"/>
          <c:tx>
            <c:strRef>
              <c:f>Graficos!$L$1</c:f>
              <c:strCache>
                <c:ptCount val="1"/>
                <c:pt idx="0">
                  <c:v>PC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Graficos!$A$3:$A$9</c:f>
              <c:strCache>
                <c:ptCount val="7"/>
                <c:pt idx="0">
                  <c:v>0-5</c:v>
                </c:pt>
                <c:pt idx="1">
                  <c:v>5-10</c:v>
                </c:pt>
                <c:pt idx="2">
                  <c:v>10-20</c:v>
                </c:pt>
                <c:pt idx="3">
                  <c:v>20-40</c:v>
                </c:pt>
                <c:pt idx="4">
                  <c:v>40-60</c:v>
                </c:pt>
                <c:pt idx="5">
                  <c:v>60-80</c:v>
                </c:pt>
                <c:pt idx="6">
                  <c:v>80-100</c:v>
                </c:pt>
              </c:strCache>
            </c:strRef>
          </c:cat>
          <c:val>
            <c:numRef>
              <c:f>Graficos!$R$3:$R$9</c:f>
              <c:numCache>
                <c:formatCode>0.00</c:formatCode>
                <c:ptCount val="7"/>
                <c:pt idx="0">
                  <c:v>10.26</c:v>
                </c:pt>
                <c:pt idx="1">
                  <c:v>9.9833333333333343</c:v>
                </c:pt>
                <c:pt idx="2">
                  <c:v>8.6933333333333334</c:v>
                </c:pt>
                <c:pt idx="3">
                  <c:v>7.1066666666666665</c:v>
                </c:pt>
                <c:pt idx="4">
                  <c:v>5.5133333333333328</c:v>
                </c:pt>
                <c:pt idx="5">
                  <c:v>4.96</c:v>
                </c:pt>
                <c:pt idx="6">
                  <c:v>4.953333333333334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B-4D07-9D96-613D303A10A1}"/>
            </c:ext>
          </c:extLst>
        </c:ser>
        <c:ser>
          <c:idx val="2"/>
          <c:order val="2"/>
          <c:tx>
            <c:v>PD</c:v>
          </c:tx>
          <c:spPr>
            <a:solidFill>
              <a:srgbClr val="00FF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Graficos!$AB$3:$AB$9</c:f>
              <c:numCache>
                <c:formatCode>0.00</c:formatCode>
                <c:ptCount val="7"/>
                <c:pt idx="0">
                  <c:v>11.413333333333334</c:v>
                </c:pt>
                <c:pt idx="1">
                  <c:v>10.323333333333332</c:v>
                </c:pt>
                <c:pt idx="2">
                  <c:v>9.6866666666666674</c:v>
                </c:pt>
                <c:pt idx="3">
                  <c:v>6.84</c:v>
                </c:pt>
                <c:pt idx="4">
                  <c:v>5.3966666666666674</c:v>
                </c:pt>
                <c:pt idx="5">
                  <c:v>5.083333333333333</c:v>
                </c:pt>
                <c:pt idx="6">
                  <c:v>6.9766666666666666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8B-4D07-9D96-613D303A10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9225088"/>
        <c:axId val="109227008"/>
      </c:barChart>
      <c:catAx>
        <c:axId val="10922508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Profundidade (cm)</a:t>
                </a:r>
              </a:p>
            </c:rich>
          </c:tx>
          <c:layout>
            <c:manualLayout>
              <c:xMode val="edge"/>
              <c:yMode val="edge"/>
              <c:x val="6.0309084055785904E-3"/>
              <c:y val="0.377316742157483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pt-BR"/>
          </a:p>
        </c:txPr>
        <c:crossAx val="109227008"/>
        <c:crosses val="autoZero"/>
        <c:auto val="1"/>
        <c:lblAlgn val="ctr"/>
        <c:lblOffset val="100"/>
        <c:noMultiLvlLbl val="0"/>
      </c:catAx>
      <c:valAx>
        <c:axId val="109227008"/>
        <c:scaling>
          <c:orientation val="minMax"/>
          <c:max val="15"/>
        </c:scaling>
        <c:delete val="0"/>
        <c:axPos val="t"/>
        <c:title>
          <c:tx>
            <c:rich>
              <a:bodyPr/>
              <a:lstStyle/>
              <a:p>
                <a:pPr>
                  <a:defRPr sz="2000"/>
                </a:pPr>
                <a:r>
                  <a:rPr lang="pt-BR" sz="2000" dirty="0"/>
                  <a:t>CTC (</a:t>
                </a:r>
                <a:r>
                  <a:rPr lang="pt-BR" sz="2000" dirty="0" err="1"/>
                  <a:t>cmol</a:t>
                </a:r>
                <a:r>
                  <a:rPr lang="pt-BR" sz="2000" baseline="-25000" dirty="0" err="1"/>
                  <a:t>c</a:t>
                </a:r>
                <a:r>
                  <a:rPr lang="pt-BR" sz="2000" dirty="0"/>
                  <a:t> dm</a:t>
                </a:r>
                <a:r>
                  <a:rPr lang="pt-BR" sz="2000" baseline="30000" dirty="0"/>
                  <a:t>-3</a:t>
                </a:r>
                <a:r>
                  <a:rPr lang="pt-BR" sz="2000" dirty="0"/>
                  <a:t>) </a:t>
                </a:r>
              </a:p>
            </c:rich>
          </c:tx>
          <c:layout>
            <c:manualLayout>
              <c:xMode val="edge"/>
              <c:yMode val="edge"/>
              <c:x val="0.4665844342016614"/>
              <c:y val="8.7702883178237677E-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 w="31750">
            <a:solidFill>
              <a:schemeClr val="tx1"/>
            </a:solidFill>
          </a:ln>
        </c:spPr>
        <c:txPr>
          <a:bodyPr/>
          <a:lstStyle/>
          <a:p>
            <a:pPr>
              <a:defRPr sz="2000" b="1"/>
            </a:pPr>
            <a:endParaRPr lang="pt-BR"/>
          </a:p>
        </c:txPr>
        <c:crossAx val="109225088"/>
        <c:crosses val="autoZero"/>
        <c:crossBetween val="between"/>
        <c:majorUnit val="5"/>
      </c:valAx>
    </c:plotArea>
    <c:legend>
      <c:legendPos val="r"/>
      <c:layout>
        <c:manualLayout>
          <c:xMode val="edge"/>
          <c:yMode val="edge"/>
          <c:x val="0.79659915410909587"/>
          <c:y val="0.7590376202974628"/>
          <c:w val="0.14610172409187638"/>
          <c:h val="0.22764634420697413"/>
        </c:manualLayout>
      </c:layout>
      <c:overlay val="0"/>
      <c:txPr>
        <a:bodyPr/>
        <a:lstStyle/>
        <a:p>
          <a:pPr>
            <a:defRPr sz="28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0.4503</cdr:x>
      <cdr:y>0.21094</cdr:y>
    </cdr:from>
    <cdr:to>
      <cdr:x>0.5</cdr:x>
      <cdr:y>0.21109</cdr:y>
    </cdr:to>
    <cdr:sp macro="" textlink="">
      <cdr:nvSpPr>
        <cdr:cNvPr id="3788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292549" y="1232214"/>
          <a:ext cx="253034" cy="84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0.40735</cdr:x>
      <cdr:y>0.15993</cdr:y>
    </cdr:from>
    <cdr:to>
      <cdr:x>0.55245</cdr:x>
      <cdr:y>0.20333</cdr:y>
    </cdr:to>
    <cdr:sp macro="" textlink="">
      <cdr:nvSpPr>
        <cdr:cNvPr id="3789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90984" y="980723"/>
          <a:ext cx="780438" cy="2661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LSD</a:t>
          </a:r>
          <a:r>
            <a:rPr lang="pt-BR" sz="12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 0.05</a:t>
          </a:r>
        </a:p>
      </cdr:txBody>
    </cdr:sp>
  </cdr:relSizeAnchor>
  <cdr:relSizeAnchor xmlns:cdr="http://schemas.openxmlformats.org/drawingml/2006/chartDrawing">
    <cdr:from>
      <cdr:x>0.56369</cdr:x>
      <cdr:y>0.26796</cdr:y>
    </cdr:from>
    <cdr:to>
      <cdr:x>0.61369</cdr:x>
      <cdr:y>0.26871</cdr:y>
    </cdr:to>
    <cdr:sp macro="" textlink="">
      <cdr:nvSpPr>
        <cdr:cNvPr id="3789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031910" y="1643246"/>
          <a:ext cx="268933" cy="46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0.58945</cdr:x>
      <cdr:y>0.37015</cdr:y>
    </cdr:from>
    <cdr:to>
      <cdr:x>0.63945</cdr:x>
      <cdr:y>0.37015</cdr:y>
    </cdr:to>
    <cdr:sp macro="" textlink="">
      <cdr:nvSpPr>
        <cdr:cNvPr id="3789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000999" y="2162207"/>
          <a:ext cx="254559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0.40121</cdr:x>
      <cdr:y>0.56809</cdr:y>
    </cdr:from>
    <cdr:to>
      <cdr:x>0.49521</cdr:x>
      <cdr:y>0.56809</cdr:y>
    </cdr:to>
    <cdr:sp macro="" textlink="">
      <cdr:nvSpPr>
        <cdr:cNvPr id="3789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157941" y="3483752"/>
          <a:ext cx="505593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 type="oval" w="sm" len="med"/>
          <a:tailEnd type="oval" w="sm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0.25061</cdr:x>
      <cdr:y>0.18429</cdr:y>
    </cdr:from>
    <cdr:to>
      <cdr:x>0.37214</cdr:x>
      <cdr:y>0.2344</cdr:y>
    </cdr:to>
    <cdr:sp macro="" textlink="">
      <cdr:nvSpPr>
        <cdr:cNvPr id="37895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flipV="1">
          <a:off x="1347956" y="1130114"/>
          <a:ext cx="653648" cy="307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NF</a:t>
          </a:r>
        </a:p>
      </cdr:txBody>
    </cdr:sp>
  </cdr:relSizeAnchor>
  <cdr:relSizeAnchor xmlns:cdr="http://schemas.openxmlformats.org/drawingml/2006/chartDrawing">
    <cdr:from>
      <cdr:x>0.53442</cdr:x>
      <cdr:y>0.18715</cdr:y>
    </cdr:from>
    <cdr:to>
      <cdr:x>0.65288</cdr:x>
      <cdr:y>0.23948</cdr:y>
    </cdr:to>
    <cdr:sp macro="" textlink="">
      <cdr:nvSpPr>
        <cdr:cNvPr id="37896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74440" y="1147654"/>
          <a:ext cx="637199" cy="3209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CT-22</a:t>
          </a:r>
        </a:p>
      </cdr:txBody>
    </cdr:sp>
  </cdr:relSizeAnchor>
  <cdr:relSizeAnchor xmlns:cdr="http://schemas.openxmlformats.org/drawingml/2006/chartDrawing">
    <cdr:from>
      <cdr:x>0.84203</cdr:x>
      <cdr:y>0.17392</cdr:y>
    </cdr:from>
    <cdr:to>
      <cdr:x>0.94778</cdr:x>
      <cdr:y>0.20542</cdr:y>
    </cdr:to>
    <cdr:sp macro="" textlink="">
      <cdr:nvSpPr>
        <cdr:cNvPr id="37897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86924" y="1015930"/>
          <a:ext cx="538391" cy="1840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NT-22</a:t>
          </a:r>
        </a:p>
      </cdr:txBody>
    </cdr:sp>
  </cdr:relSizeAnchor>
  <cdr:relSizeAnchor xmlns:cdr="http://schemas.openxmlformats.org/drawingml/2006/chartDrawing">
    <cdr:from>
      <cdr:x>0.46425</cdr:x>
      <cdr:y>0.96086</cdr:y>
    </cdr:from>
    <cdr:to>
      <cdr:x>0.54554</cdr:x>
      <cdr:y>0.98825</cdr:y>
    </cdr:to>
    <cdr:sp macro="" textlink="">
      <cdr:nvSpPr>
        <cdr:cNvPr id="37898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63574" y="5612765"/>
          <a:ext cx="413884" cy="1600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pt-BR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NS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61271-92FF-430B-87D8-7C3B35B16394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C1BB7-8551-4016-87D3-E4AAE8050D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03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2A56F-EBE1-43FD-8478-A5868DF47D9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25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C1BB7-8551-4016-87D3-E4AAE8050D2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2351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4DEBB-6907-4784-B81F-6F51F6018841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02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1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7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5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7D1C-C519-4C75-8064-A6526321A51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418934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6F6C74B-5EE1-447D-AE61-F8F1AAA9D1F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2828727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3E40775-F47D-4EC5-9EBA-BF4BB09C681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8467727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41520B-1EB0-4DEC-B934-82982827A1F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7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8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7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4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81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5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37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84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4FEA-6F3D-4B1C-9439-47A402397333}" type="datetimeFigureOut">
              <a:rPr lang="pt-BR" smtClean="0"/>
              <a:t>20/07/2017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5C51-0429-415F-ADAF-E2234E6E49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44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4.e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3.emf"/><Relationship Id="rId4" Type="http://schemas.openxmlformats.org/officeDocument/2006/relationships/image" Target="../media/image40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emf"/><Relationship Id="rId9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7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m 5" descr="Milho x Braquia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agem 3" descr="Palhada de Braquiaria 18.3 ton h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4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9259" y="44624"/>
            <a:ext cx="1529245" cy="395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CaixaDeTexto 6"/>
          <p:cNvSpPr txBox="1">
            <a:spLocks noChangeArrowheads="1"/>
          </p:cNvSpPr>
          <p:nvPr/>
        </p:nvSpPr>
        <p:spPr bwMode="auto">
          <a:xfrm>
            <a:off x="5796136" y="476672"/>
            <a:ext cx="3305137" cy="40011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Dr.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João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Carlos de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Moraes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Sá</a:t>
            </a:r>
            <a:endParaRPr lang="pt-B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17416" name="CaixaDeTexto 10"/>
          <p:cNvSpPr txBox="1">
            <a:spLocks noChangeArrowheads="1"/>
          </p:cNvSpPr>
          <p:nvPr/>
        </p:nvSpPr>
        <p:spPr bwMode="auto">
          <a:xfrm>
            <a:off x="178246" y="4941168"/>
            <a:ext cx="8858250" cy="175432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/>
              <a:t>Construcción de la materia orgánica y la fertilidad de del suelo apuntando al SSD con calidad y producción sustentable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7176411"/>
              </p:ext>
            </p:extLst>
          </p:nvPr>
        </p:nvGraphicFramePr>
        <p:xfrm>
          <a:off x="323528" y="980728"/>
          <a:ext cx="8496944" cy="549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</a:t>
            </a:r>
            <a:r>
              <a:rPr lang="en-US" sz="2400" b="1" dirty="0" err="1">
                <a:solidFill>
                  <a:schemeClr val="bg1"/>
                </a:solidFill>
              </a:rPr>
              <a:t>carbono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orgânico</a:t>
            </a:r>
            <a:r>
              <a:rPr lang="en-US" sz="2400" b="1" dirty="0">
                <a:solidFill>
                  <a:schemeClr val="bg1"/>
                </a:solidFill>
              </a:rPr>
              <a:t> total (COT)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sob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, 72% de </a:t>
            </a:r>
            <a:r>
              <a:rPr lang="en-US" sz="2400" b="1" dirty="0" err="1">
                <a:solidFill>
                  <a:schemeClr val="bg1"/>
                </a:solidFill>
              </a:rPr>
              <a:t>argila</a:t>
            </a:r>
            <a:r>
              <a:rPr lang="en-US" sz="2400" b="1" dirty="0">
                <a:solidFill>
                  <a:schemeClr val="bg1"/>
                </a:solidFill>
              </a:rPr>
              <a:t>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877121" y="264678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2.15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13025" y="328556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3.0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580977" y="3933636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3.23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093127" y="4581708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3.78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60897" y="5167064"/>
            <a:ext cx="792088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4.64</a:t>
            </a:r>
          </a:p>
        </p:txBody>
      </p:sp>
      <p:cxnSp>
        <p:nvCxnSpPr>
          <p:cNvPr id="10" name="Conector de seta reta 12"/>
          <p:cNvCxnSpPr/>
          <p:nvPr/>
        </p:nvCxnSpPr>
        <p:spPr>
          <a:xfrm>
            <a:off x="6273165" y="3222848"/>
            <a:ext cx="0" cy="272962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669209" y="3781489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59.8 x 1.72</a:t>
            </a:r>
          </a:p>
          <a:p>
            <a:r>
              <a:rPr lang="pt-BR" b="1" dirty="0"/>
              <a:t>MO = 102.9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10.3 %</a:t>
            </a:r>
          </a:p>
        </p:txBody>
      </p:sp>
      <p:cxnSp>
        <p:nvCxnSpPr>
          <p:cNvPr id="12" name="Conector de seta reta 13"/>
          <p:cNvCxnSpPr/>
          <p:nvPr/>
        </p:nvCxnSpPr>
        <p:spPr>
          <a:xfrm>
            <a:off x="7380312" y="2492896"/>
            <a:ext cx="0" cy="11927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6876256" y="2636912"/>
            <a:ext cx="16561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Relação de estratificação</a:t>
            </a:r>
          </a:p>
        </p:txBody>
      </p:sp>
      <p:cxnSp>
        <p:nvCxnSpPr>
          <p:cNvPr id="14" name="Conector de seta reta 15"/>
          <p:cNvCxnSpPr/>
          <p:nvPr/>
        </p:nvCxnSpPr>
        <p:spPr>
          <a:xfrm>
            <a:off x="2996801" y="6015191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6669209" y="5098538"/>
            <a:ext cx="2079255" cy="1292662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MO = 10.8 x 1.72</a:t>
            </a:r>
          </a:p>
          <a:p>
            <a:r>
              <a:rPr lang="pt-BR" b="1" dirty="0"/>
              <a:t>MO = 18.6 g kg</a:t>
            </a:r>
            <a:r>
              <a:rPr lang="pt-BR" b="1" baseline="30000" dirty="0"/>
              <a:t>-1</a:t>
            </a:r>
          </a:p>
          <a:p>
            <a:r>
              <a:rPr lang="pt-BR" b="1" dirty="0"/>
              <a:t>Ou </a:t>
            </a:r>
          </a:p>
          <a:p>
            <a:r>
              <a:rPr lang="pt-BR" sz="2400" b="1" dirty="0"/>
              <a:t>MO = 1,9 %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572865" y="5815136"/>
            <a:ext cx="7920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5.54</a:t>
            </a:r>
          </a:p>
        </p:txBody>
      </p:sp>
      <p:sp>
        <p:nvSpPr>
          <p:cNvPr id="17" name="Elipse 16"/>
          <p:cNvSpPr/>
          <p:nvPr/>
        </p:nvSpPr>
        <p:spPr>
          <a:xfrm>
            <a:off x="7461297" y="4587661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461297" y="5904710"/>
            <a:ext cx="1008112" cy="4864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3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3394" y="2284342"/>
            <a:ext cx="885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Quantidade de C e o equivalente em palhada para manter o sistema plantio direto em equilíbrio e para acumular C em região </a:t>
            </a:r>
            <a:r>
              <a:rPr lang="pt-BR" sz="3200" b="1" dirty="0" err="1">
                <a:solidFill>
                  <a:schemeClr val="bg1"/>
                </a:solidFill>
              </a:rPr>
              <a:t>sub-tropical</a:t>
            </a:r>
            <a:r>
              <a:rPr lang="pt-BR" sz="3200" b="1" dirty="0">
                <a:solidFill>
                  <a:schemeClr val="bg1"/>
                </a:solidFill>
              </a:rPr>
              <a:t>             (Região dos Campos Gerais, PR) </a:t>
            </a:r>
          </a:p>
        </p:txBody>
      </p:sp>
    </p:spTree>
    <p:extLst>
      <p:ext uri="{BB962C8B-B14F-4D97-AF65-F5344CB8AC3E}">
        <p14:creationId xmlns:p14="http://schemas.microsoft.com/office/powerpoint/2010/main" val="261537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8510" r="8542" b="9126"/>
          <a:stretch>
            <a:fillRect/>
          </a:stretch>
        </p:blipFill>
        <p:spPr bwMode="auto">
          <a:xfrm>
            <a:off x="971601" y="620688"/>
            <a:ext cx="7272808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e 2"/>
          <p:cNvSpPr/>
          <p:nvPr/>
        </p:nvSpPr>
        <p:spPr>
          <a:xfrm>
            <a:off x="4685573" y="4758320"/>
            <a:ext cx="64807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713376" y="4196231"/>
            <a:ext cx="2323120" cy="36933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5.3 a 6 </a:t>
            </a:r>
            <a:r>
              <a:rPr lang="pt-BR" b="1" dirty="0" err="1"/>
              <a:t>ton</a:t>
            </a:r>
            <a:r>
              <a:rPr lang="pt-BR" b="1" dirty="0"/>
              <a:t> de C / ha</a:t>
            </a:r>
          </a:p>
        </p:txBody>
      </p:sp>
      <p:cxnSp>
        <p:nvCxnSpPr>
          <p:cNvPr id="6" name="Conector de seta reta 5"/>
          <p:cNvCxnSpPr/>
          <p:nvPr/>
        </p:nvCxnSpPr>
        <p:spPr>
          <a:xfrm>
            <a:off x="7884368" y="4653136"/>
            <a:ext cx="0" cy="72008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6134119" y="5336094"/>
            <a:ext cx="2957797" cy="14773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As regiões LRV, Sinop e Campo Verde, necessitam de 11.7 a 13.3 </a:t>
            </a:r>
            <a:r>
              <a:rPr lang="pt-BR" b="1" dirty="0" err="1"/>
              <a:t>ton</a:t>
            </a:r>
            <a:r>
              <a:rPr lang="pt-BR" b="1" dirty="0"/>
              <a:t>/ha de palhada para manter o </a:t>
            </a:r>
            <a:r>
              <a:rPr lang="pt-BR" b="1" u="sng" dirty="0"/>
              <a:t>equilíbrio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7504" y="6453336"/>
            <a:ext cx="625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Fonte: Sá et al., 2015. Land Degradation </a:t>
            </a:r>
            <a:r>
              <a:rPr lang="pt-BR" sz="1600" b="1" dirty="0" err="1"/>
              <a:t>and</a:t>
            </a:r>
            <a:r>
              <a:rPr lang="pt-BR" sz="1600" b="1" dirty="0"/>
              <a:t> </a:t>
            </a:r>
            <a:r>
              <a:rPr lang="pt-BR" sz="1600" b="1" dirty="0" err="1"/>
              <a:t>Development</a:t>
            </a:r>
            <a:r>
              <a:rPr lang="pt-BR" sz="1600" b="1" dirty="0"/>
              <a:t>, 26:531-643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0"/>
            <a:ext cx="9180512" cy="7647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39552" y="11663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Quantidade mínima de palhada para tornar o balanço de C no solo positivo</a:t>
            </a:r>
          </a:p>
          <a:p>
            <a:pPr algn="ctr"/>
            <a:r>
              <a:rPr lang="pt-BR" b="1" u="sng" dirty="0">
                <a:solidFill>
                  <a:schemeClr val="bg1"/>
                </a:solidFill>
                <a:latin typeface="Arial Black" panose="020B0A04020102020204" pitchFamily="34" charset="0"/>
              </a:rPr>
              <a:t>Lucas do Rio verde, Sinop e Campo Verde - MT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5009517" y="4380898"/>
            <a:ext cx="1722723" cy="7175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>
            <a:off x="5009517" y="2230578"/>
            <a:ext cx="0" cy="2867891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045530" y="1814945"/>
            <a:ext cx="203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Ponto de equilíbrio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9" y="879595"/>
            <a:ext cx="3956736" cy="234851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4" name="Retângulo 13"/>
          <p:cNvSpPr/>
          <p:nvPr/>
        </p:nvSpPr>
        <p:spPr>
          <a:xfrm>
            <a:off x="3560618" y="1510145"/>
            <a:ext cx="360218" cy="1607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462952" y="149642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16,9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490660" y="2396964"/>
            <a:ext cx="141316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18,6 </a:t>
            </a:r>
            <a:r>
              <a:rPr lang="pt-BR" b="1" dirty="0" err="1"/>
              <a:t>ton</a:t>
            </a:r>
            <a:r>
              <a:rPr lang="pt-BR" b="1" dirty="0"/>
              <a:t>/ha</a:t>
            </a: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4045530" y="1676400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4045525" y="2590803"/>
            <a:ext cx="30479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2438400" y="1510145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2438397" y="2410694"/>
            <a:ext cx="540327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68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5" grpId="0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ela 41"/>
          <p:cNvGraphicFramePr>
            <a:graphicFrameLocks noGrp="1"/>
          </p:cNvGraphicFramePr>
          <p:nvPr>
            <p:extLst/>
          </p:nvPr>
        </p:nvGraphicFramePr>
        <p:xfrm>
          <a:off x="320489" y="1340768"/>
          <a:ext cx="8643999" cy="1225518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ano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--------------------- </a:t>
                      </a:r>
                      <a:r>
                        <a:rPr lang="pt-BR" sz="1200" dirty="0" err="1">
                          <a:latin typeface="Times New Roman"/>
                          <a:ea typeface="Calibri"/>
                          <a:cs typeface="Times New Roman"/>
                        </a:rPr>
                        <a:t>Mg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ha</a:t>
                      </a:r>
                      <a:r>
                        <a:rPr lang="pt-BR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pt-BR" sz="1200" dirty="0">
                          <a:latin typeface="Times New Roman"/>
                          <a:ea typeface="Calibri"/>
                          <a:cs typeface="Times New Roman"/>
                        </a:rPr>
                        <a:t> ---------------------</a:t>
                      </a:r>
                      <a:endParaRPr lang="pt-BR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PC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  <a:r>
                        <a:rPr lang="pt-BR" sz="1200" b="1" baseline="300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r>
                        <a:rPr lang="pt-BR" sz="1200" b="1" baseline="30000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‡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3.09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2.047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62.02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9.67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60.75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3.57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2.014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61.02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1.974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59.83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42844" y="44624"/>
            <a:ext cx="878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Balanço de C em sistemas de manejo do solo em um experimento de longa duração (implantação 1988).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5536" y="2636912"/>
            <a:ext cx="8534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Qual a quantidade mínima de palhada para manter o sistema em equilíbrio 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</a:rPr>
              <a:t>e acumular C no solo</a:t>
            </a:r>
          </a:p>
        </p:txBody>
      </p:sp>
      <p:graphicFrame>
        <p:nvGraphicFramePr>
          <p:cNvPr id="23" name="Tabela 22"/>
          <p:cNvGraphicFramePr>
            <a:graphicFrameLocks noGrp="1"/>
          </p:cNvGraphicFramePr>
          <p:nvPr>
            <p:extLst/>
          </p:nvPr>
        </p:nvGraphicFramePr>
        <p:xfrm>
          <a:off x="320489" y="2631962"/>
          <a:ext cx="8643999" cy="122566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PM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0.991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61.97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9.22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2.44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0.992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61.97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1.45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63.42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4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4.35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1.013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63.28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0.14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0.36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320489" y="3917846"/>
          <a:ext cx="8643999" cy="129710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PDe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2.91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63.96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10.34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2.66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0.832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63.99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1.83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3.45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65.82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- 0.05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2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3.95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0.855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65.77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0.50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/>
          </p:nvPr>
        </p:nvGraphicFramePr>
        <p:xfrm>
          <a:off x="320489" y="5286386"/>
          <a:ext cx="8643999" cy="1357324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PDc</a:t>
                      </a:r>
                      <a:endParaRPr lang="pt-BR" sz="14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2002</a:t>
                      </a: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3.21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3.31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0.010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67.40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0.20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2003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br.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Milho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10.49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11.07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2.93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67.60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2.26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2004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Trigo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3.24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3.76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4.19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1.11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0.699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69.86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0.41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 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i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2005</a:t>
                      </a: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Av. preta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Soja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0.00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4.56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3.88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1.03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0.703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70.27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0.33</a:t>
                      </a: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</a:t>
                      </a:r>
                      <a:r>
                        <a:rPr lang="pt-BR" sz="14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0.80</a:t>
                      </a:r>
                      <a:endParaRPr lang="pt-BR" sz="12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4286248" y="1785926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4283968" y="2927224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4286248" y="4214818"/>
            <a:ext cx="500066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286248" y="5572140"/>
            <a:ext cx="500066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7112854" y="2050742"/>
            <a:ext cx="555490" cy="4768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7164288" y="3212976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092280" y="4523016"/>
            <a:ext cx="648072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7092280" y="5939174"/>
            <a:ext cx="648072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7167708" y="1772816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7239716" y="2927224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7239716" y="4223368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7239716" y="5591520"/>
            <a:ext cx="428628" cy="285752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1" name="Tabela 40"/>
          <p:cNvGraphicFramePr>
            <a:graphicFrameLocks noGrp="1"/>
          </p:cNvGraphicFramePr>
          <p:nvPr>
            <p:extLst/>
          </p:nvPr>
        </p:nvGraphicFramePr>
        <p:xfrm>
          <a:off x="320489" y="836712"/>
          <a:ext cx="8643999" cy="489860"/>
        </p:xfrm>
        <a:graphic>
          <a:graphicData uri="http://schemas.openxmlformats.org/drawingml/2006/table">
            <a:tbl>
              <a:tblPr/>
              <a:tblGrid>
                <a:gridCol w="543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9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60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22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621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71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88408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835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Sistema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Periodo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Seq.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culturas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Produção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de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grãos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anual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Taxa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Perda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COT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Balanço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 COT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>
                          <a:latin typeface="Times New Roman"/>
                          <a:ea typeface="Calibri"/>
                          <a:cs typeface="Times New Roman"/>
                        </a:rPr>
                        <a:t>Manejo</a:t>
                      </a:r>
                      <a:endParaRPr lang="pt-BR" sz="105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avaliado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Inverno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Verão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adicão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Humif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Dec.</a:t>
                      </a:r>
                      <a:r>
                        <a:rPr lang="en-US" sz="1050" b="1" baseline="30000" dirty="0">
                          <a:latin typeface="Times New Roman"/>
                          <a:ea typeface="Calibri"/>
                          <a:cs typeface="Times New Roman"/>
                        </a:rPr>
                        <a:t>‡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Estoq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Sequest</a:t>
                      </a: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Times New Roman"/>
                          <a:ea typeface="Calibri"/>
                          <a:cs typeface="Times New Roman"/>
                        </a:rPr>
                        <a:t>Media 4 </a:t>
                      </a:r>
                      <a:r>
                        <a:rPr lang="en-US" sz="1050" b="1" dirty="0" err="1">
                          <a:latin typeface="Times New Roman"/>
                          <a:ea typeface="Calibri"/>
                          <a:cs typeface="Times New Roman"/>
                        </a:rPr>
                        <a:t>anos</a:t>
                      </a:r>
                      <a:endParaRPr lang="pt-BR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93" marR="4349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Retângulo 42"/>
          <p:cNvSpPr/>
          <p:nvPr/>
        </p:nvSpPr>
        <p:spPr>
          <a:xfrm>
            <a:off x="7164288" y="1556792"/>
            <a:ext cx="555490" cy="2981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6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290882"/>
              </p:ext>
            </p:extLst>
          </p:nvPr>
        </p:nvGraphicFramePr>
        <p:xfrm>
          <a:off x="214282" y="1500174"/>
          <a:ext cx="8678198" cy="4170721"/>
        </p:xfrm>
        <a:graphic>
          <a:graphicData uri="http://schemas.openxmlformats.org/drawingml/2006/table">
            <a:tbl>
              <a:tblPr/>
              <a:tblGrid>
                <a:gridCol w="1169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13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38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125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63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Sistema</a:t>
                      </a: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manejo</a:t>
                      </a:r>
                      <a:endParaRPr lang="pt-BR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Balanço</a:t>
                      </a: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de C</a:t>
                      </a:r>
                      <a:endParaRPr lang="pt-BR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Equivalente</a:t>
                      </a: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palhada</a:t>
                      </a:r>
                      <a:endParaRPr lang="pt-BR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Equilíbrio</a:t>
                      </a:r>
                      <a:endParaRPr lang="en-US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dC</a:t>
                      </a: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/</a:t>
                      </a:r>
                      <a:r>
                        <a:rPr lang="en-US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dt</a:t>
                      </a:r>
                      <a:r>
                        <a:rPr lang="en-US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= 0</a:t>
                      </a:r>
                      <a:endParaRPr lang="pt-BR" sz="20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Adição anual (</a:t>
                      </a:r>
                      <a:r>
                        <a:rPr lang="pt-BR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ton</a:t>
                      </a:r>
                      <a:r>
                        <a:rPr lang="pt-BR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/ha)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Excedente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</a:t>
                      </a:r>
                      <a:r>
                        <a:rPr lang="pt-BR" sz="20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ton</a:t>
                      </a:r>
                      <a:r>
                        <a:rPr lang="pt-BR" sz="20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/ha)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PC</a:t>
                      </a:r>
                      <a:endParaRPr lang="pt-BR" sz="28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-0,82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16,03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10,45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-5,59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PM</a:t>
                      </a:r>
                      <a:endParaRPr lang="pt-BR" sz="28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0,36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10,79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12,07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1,28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PDe</a:t>
                      </a:r>
                      <a:endParaRPr lang="pt-BR" sz="28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0,50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7,57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11,82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4,25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PDc</a:t>
                      </a:r>
                      <a:endParaRPr lang="pt-BR" sz="2800" b="1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</a:t>
                      </a: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0,80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6,56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13,07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6,52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42844" y="214290"/>
            <a:ext cx="885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Quantidade de </a:t>
            </a:r>
            <a:r>
              <a:rPr lang="pt-BR" sz="2400" b="1" dirty="0" err="1">
                <a:solidFill>
                  <a:schemeClr val="bg1"/>
                </a:solidFill>
              </a:rPr>
              <a:t>palhada</a:t>
            </a:r>
            <a:r>
              <a:rPr lang="pt-BR" sz="2400" b="1" dirty="0">
                <a:solidFill>
                  <a:schemeClr val="bg1"/>
                </a:solidFill>
              </a:rPr>
              <a:t> para manter o sistema em equilíbrio na região dos Campos Gerais – Equivalente </a:t>
            </a:r>
            <a:r>
              <a:rPr lang="pt-BR" sz="2400" b="1" dirty="0" err="1">
                <a:solidFill>
                  <a:schemeClr val="bg1"/>
                </a:solidFill>
              </a:rPr>
              <a:t>palhada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44" y="6429396"/>
            <a:ext cx="485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Fonte: Sá et al., 2008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B8CE630-68F5-4769-B87C-F92DB4D83DAC}"/>
              </a:ext>
            </a:extLst>
          </p:cNvPr>
          <p:cNvSpPr/>
          <p:nvPr/>
        </p:nvSpPr>
        <p:spPr>
          <a:xfrm>
            <a:off x="1259632" y="3297502"/>
            <a:ext cx="122413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1039EC7-DC44-47F8-83E4-9533D104F9F7}"/>
              </a:ext>
            </a:extLst>
          </p:cNvPr>
          <p:cNvSpPr/>
          <p:nvPr/>
        </p:nvSpPr>
        <p:spPr>
          <a:xfrm>
            <a:off x="6772201" y="3303046"/>
            <a:ext cx="122413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22C79BF-AF35-41B6-9DDE-6F1DF932837F}"/>
              </a:ext>
            </a:extLst>
          </p:cNvPr>
          <p:cNvCxnSpPr>
            <a:cxnSpLocks/>
          </p:cNvCxnSpPr>
          <p:nvPr/>
        </p:nvCxnSpPr>
        <p:spPr>
          <a:xfrm>
            <a:off x="2699792" y="3501008"/>
            <a:ext cx="0" cy="194421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3C34E272-9540-4391-8181-FD0ADCBCEDE4}"/>
              </a:ext>
            </a:extLst>
          </p:cNvPr>
          <p:cNvCxnSpPr>
            <a:cxnSpLocks/>
          </p:cNvCxnSpPr>
          <p:nvPr/>
        </p:nvCxnSpPr>
        <p:spPr>
          <a:xfrm>
            <a:off x="8244408" y="3501008"/>
            <a:ext cx="0" cy="194421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A2AA2A4C-7E3D-4FCF-A8D9-6D7F42A46482}"/>
              </a:ext>
            </a:extLst>
          </p:cNvPr>
          <p:cNvSpPr/>
          <p:nvPr/>
        </p:nvSpPr>
        <p:spPr>
          <a:xfrm>
            <a:off x="1219671" y="5013176"/>
            <a:ext cx="122413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D727952-7410-46A1-AD5E-9EE86B9CB46C}"/>
              </a:ext>
            </a:extLst>
          </p:cNvPr>
          <p:cNvSpPr/>
          <p:nvPr/>
        </p:nvSpPr>
        <p:spPr>
          <a:xfrm>
            <a:off x="6732240" y="5018720"/>
            <a:ext cx="122413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0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volution CT &amp; NT vs Cerrad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64704"/>
            <a:ext cx="8964488" cy="5319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216024" y="6444044"/>
            <a:ext cx="781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Fuente: Sá, JCM; Tivet, F; Lal, R., </a:t>
            </a:r>
            <a:r>
              <a:rPr lang="pt-BR" sz="1600" b="1" dirty="0"/>
              <a:t>2015</a:t>
            </a:r>
            <a:r>
              <a:rPr lang="pt-BR" sz="1600" dirty="0"/>
              <a:t>. Land Degradation and Development </a:t>
            </a:r>
          </a:p>
        </p:txBody>
      </p:sp>
      <p:sp>
        <p:nvSpPr>
          <p:cNvPr id="4" name="Elipse 3"/>
          <p:cNvSpPr/>
          <p:nvPr/>
        </p:nvSpPr>
        <p:spPr>
          <a:xfrm>
            <a:off x="5652120" y="1844824"/>
            <a:ext cx="360040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8028384" y="1124744"/>
            <a:ext cx="360040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6012160" y="1268760"/>
            <a:ext cx="1872208" cy="4320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395536" y="44624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err="1"/>
              <a:t>Resiliencia</a:t>
            </a:r>
            <a:r>
              <a:rPr lang="pt-BR" sz="3200" dirty="0"/>
              <a:t> x entrada de C pela </a:t>
            </a:r>
            <a:r>
              <a:rPr lang="pt-BR" sz="3200" dirty="0" err="1"/>
              <a:t>biomasa</a:t>
            </a:r>
            <a:r>
              <a:rPr lang="pt-BR" sz="3200" dirty="0"/>
              <a:t> </a:t>
            </a:r>
          </a:p>
          <a:p>
            <a:pPr algn="ctr"/>
            <a:r>
              <a:rPr lang="pt-BR" sz="3200" dirty="0"/>
              <a:t>vegetal </a:t>
            </a:r>
            <a:r>
              <a:rPr lang="pt-BR" sz="3200" dirty="0" err="1"/>
              <a:t>en</a:t>
            </a:r>
            <a:r>
              <a:rPr lang="pt-BR" sz="3200" dirty="0"/>
              <a:t> SD </a:t>
            </a:r>
          </a:p>
        </p:txBody>
      </p:sp>
      <p:cxnSp>
        <p:nvCxnSpPr>
          <p:cNvPr id="8" name="Conector de seta reta 7"/>
          <p:cNvCxnSpPr/>
          <p:nvPr/>
        </p:nvCxnSpPr>
        <p:spPr>
          <a:xfrm>
            <a:off x="5652120" y="6165304"/>
            <a:ext cx="324036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3347864" y="5661248"/>
            <a:ext cx="936104" cy="4229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15616" y="5661248"/>
            <a:ext cx="936104" cy="4229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75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aixaDeTexto 2"/>
          <p:cNvSpPr txBox="1">
            <a:spLocks noChangeArrowheads="1"/>
          </p:cNvSpPr>
          <p:nvPr/>
        </p:nvSpPr>
        <p:spPr bwMode="auto">
          <a:xfrm>
            <a:off x="179512" y="77723"/>
            <a:ext cx="87849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Relação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linear entre a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adição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anual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C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sistemas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produção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e o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sequestro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Arial" charset="0"/>
              </a:rPr>
              <a:t>anual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Arial" charset="0"/>
              </a:rPr>
              <a:t> de C </a:t>
            </a:r>
            <a:endParaRPr lang="pt-BR" sz="24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234064"/>
              </p:ext>
            </p:extLst>
          </p:nvPr>
        </p:nvGraphicFramePr>
        <p:xfrm>
          <a:off x="467544" y="1052736"/>
          <a:ext cx="8208912" cy="538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60040" y="6550223"/>
            <a:ext cx="651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Fonte: Sá, et al., Land Degradation and Development, 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427984" y="4622219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16.5%</a:t>
            </a:r>
          </a:p>
        </p:txBody>
      </p:sp>
    </p:spTree>
    <p:extLst>
      <p:ext uri="{BB962C8B-B14F-4D97-AF65-F5344CB8AC3E}">
        <p14:creationId xmlns:p14="http://schemas.microsoft.com/office/powerpoint/2010/main" val="2061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/>
          <p:nvPr>
            <p:extLst>
              <p:ext uri="{D42A27DB-BD31-4B8C-83A1-F6EECF244321}">
                <p14:modId xmlns:p14="http://schemas.microsoft.com/office/powerpoint/2010/main" val="4163415691"/>
              </p:ext>
            </p:extLst>
          </p:nvPr>
        </p:nvGraphicFramePr>
        <p:xfrm>
          <a:off x="683568" y="1196752"/>
          <a:ext cx="7488832" cy="482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23528" y="64440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Hok, Sá et al., Agric. Ecos. </a:t>
            </a:r>
            <a:r>
              <a:rPr lang="pt-BR" dirty="0" err="1"/>
              <a:t>Envir</a:t>
            </a:r>
            <a:r>
              <a:rPr lang="pt-BR" dirty="0"/>
              <a:t>., 2015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-27384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31540" y="-99392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 </a:t>
            </a:r>
            <a:r>
              <a:rPr lang="en-US" sz="2400" b="1" dirty="0" err="1">
                <a:solidFill>
                  <a:schemeClr val="bg1"/>
                </a:solidFill>
              </a:rPr>
              <a:t>sequestrado</a:t>
            </a:r>
            <a:r>
              <a:rPr lang="en-US" sz="2400" b="1" dirty="0">
                <a:solidFill>
                  <a:schemeClr val="bg1"/>
                </a:solidFill>
              </a:rPr>
              <a:t>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de 0-100 cm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resposta</a:t>
            </a:r>
            <a:r>
              <a:rPr lang="en-US" sz="2400" b="1" dirty="0">
                <a:solidFill>
                  <a:schemeClr val="bg1"/>
                </a:solidFill>
              </a:rPr>
              <a:t> a </a:t>
            </a:r>
            <a:r>
              <a:rPr lang="en-US" sz="2400" b="1" dirty="0" err="1">
                <a:solidFill>
                  <a:schemeClr val="bg1"/>
                </a:solidFill>
              </a:rPr>
              <a:t>adição</a:t>
            </a:r>
            <a:r>
              <a:rPr lang="en-US" sz="2400" b="1" dirty="0">
                <a:solidFill>
                  <a:schemeClr val="bg1"/>
                </a:solidFill>
              </a:rPr>
              <a:t> de C pela </a:t>
            </a:r>
            <a:r>
              <a:rPr lang="en-US" sz="2400" b="1" dirty="0" err="1">
                <a:solidFill>
                  <a:schemeClr val="bg1"/>
                </a:solidFill>
              </a:rPr>
              <a:t>palhada</a:t>
            </a:r>
            <a:r>
              <a:rPr lang="en-US" sz="2400" b="1" dirty="0">
                <a:solidFill>
                  <a:schemeClr val="bg1"/>
                </a:solidFill>
              </a:rPr>
              <a:t> (2009 a 2013)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um </a:t>
            </a:r>
            <a:r>
              <a:rPr lang="en-US" sz="2400" b="1" dirty="0" err="1">
                <a:solidFill>
                  <a:schemeClr val="bg1"/>
                </a:solidFill>
              </a:rPr>
              <a:t>Latossolo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região</a:t>
            </a:r>
            <a:r>
              <a:rPr lang="en-US" sz="2400" b="1" dirty="0">
                <a:solidFill>
                  <a:schemeClr val="bg1"/>
                </a:solidFill>
              </a:rPr>
              <a:t> tropical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716016" y="3914333"/>
            <a:ext cx="3456384" cy="707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Taxa de conversão de C da palhada em C no solo = 19%</a:t>
            </a:r>
          </a:p>
        </p:txBody>
      </p:sp>
    </p:spTree>
    <p:extLst>
      <p:ext uri="{BB962C8B-B14F-4D97-AF65-F5344CB8AC3E}">
        <p14:creationId xmlns:p14="http://schemas.microsoft.com/office/powerpoint/2010/main" val="3885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5303535"/>
              </p:ext>
            </p:extLst>
          </p:nvPr>
        </p:nvGraphicFramePr>
        <p:xfrm>
          <a:off x="323528" y="1124744"/>
          <a:ext cx="828092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95536" y="14973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 </a:t>
            </a:r>
            <a:r>
              <a:rPr lang="en-US" sz="2400" b="1" dirty="0" err="1"/>
              <a:t>sequestrado</a:t>
            </a:r>
            <a:r>
              <a:rPr lang="en-US" sz="2400" b="1" dirty="0"/>
              <a:t> no </a:t>
            </a:r>
            <a:r>
              <a:rPr lang="en-US" sz="2400" b="1" dirty="0" err="1"/>
              <a:t>perfil</a:t>
            </a:r>
            <a:r>
              <a:rPr lang="en-US" sz="2400" b="1" dirty="0"/>
              <a:t> de 0-40 cm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resposta</a:t>
            </a:r>
            <a:r>
              <a:rPr lang="en-US" sz="2400" b="1" dirty="0"/>
              <a:t> a </a:t>
            </a:r>
            <a:r>
              <a:rPr lang="en-US" sz="2400" b="1" dirty="0" err="1"/>
              <a:t>adição</a:t>
            </a:r>
            <a:r>
              <a:rPr lang="en-US" sz="2400" b="1" dirty="0"/>
              <a:t> de C pela </a:t>
            </a:r>
            <a:r>
              <a:rPr lang="en-US" sz="2400" b="1" dirty="0" err="1"/>
              <a:t>palhada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um </a:t>
            </a:r>
            <a:r>
              <a:rPr lang="en-US" sz="2400" b="1" dirty="0" err="1"/>
              <a:t>Latossolo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região</a:t>
            </a:r>
            <a:r>
              <a:rPr lang="en-US" sz="2400" b="1" dirty="0"/>
              <a:t> de Ponta </a:t>
            </a:r>
            <a:r>
              <a:rPr lang="en-US" sz="2400" b="1" dirty="0" err="1"/>
              <a:t>Grossa</a:t>
            </a:r>
            <a:endParaRPr lang="pt-BR" sz="2400" b="1" dirty="0"/>
          </a:p>
        </p:txBody>
      </p:sp>
      <p:sp>
        <p:nvSpPr>
          <p:cNvPr id="4" name="Retângulo 3"/>
          <p:cNvSpPr/>
          <p:nvPr/>
        </p:nvSpPr>
        <p:spPr>
          <a:xfrm>
            <a:off x="179512" y="644404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Fonte: Sá et al., 2014 (</a:t>
            </a:r>
            <a:r>
              <a:rPr lang="pt-BR" dirty="0" err="1"/>
              <a:t>Soil</a:t>
            </a:r>
            <a:r>
              <a:rPr lang="pt-BR" dirty="0"/>
              <a:t> &amp; </a:t>
            </a:r>
            <a:r>
              <a:rPr lang="pt-BR" dirty="0" err="1"/>
              <a:t>Tillage</a:t>
            </a:r>
            <a:r>
              <a:rPr lang="pt-BR" dirty="0"/>
              <a:t> </a:t>
            </a:r>
            <a:r>
              <a:rPr lang="pt-BR" dirty="0" err="1"/>
              <a:t>Research</a:t>
            </a:r>
            <a:r>
              <a:rPr lang="pt-BR" dirty="0"/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7246169" y="3259724"/>
            <a:ext cx="3024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ym typeface="Symbol"/>
              </a:rPr>
              <a:t>SOC (CNT – CT) = 25.8 Mg C ha</a:t>
            </a:r>
            <a:r>
              <a:rPr lang="pt-BR" sz="1600" b="1" baseline="30000" dirty="0">
                <a:sym typeface="Symbol"/>
              </a:rPr>
              <a:t>-1</a:t>
            </a:r>
            <a:endParaRPr lang="pt-BR" sz="1600" b="1" baseline="30000" dirty="0"/>
          </a:p>
        </p:txBody>
      </p:sp>
      <p:sp>
        <p:nvSpPr>
          <p:cNvPr id="6" name="Colchete direito 6"/>
          <p:cNvSpPr/>
          <p:nvPr/>
        </p:nvSpPr>
        <p:spPr>
          <a:xfrm>
            <a:off x="8475820" y="3068961"/>
            <a:ext cx="70207" cy="136815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283968" y="2060848"/>
            <a:ext cx="2232248" cy="40011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1,61 Mg ha</a:t>
            </a:r>
            <a:r>
              <a:rPr lang="pt-BR" sz="2000" b="1" baseline="30000" dirty="0"/>
              <a:t>-1</a:t>
            </a:r>
            <a:r>
              <a:rPr lang="pt-BR" sz="2000" b="1" dirty="0"/>
              <a:t> ano</a:t>
            </a:r>
            <a:r>
              <a:rPr lang="pt-BR" sz="2000" b="1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31947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Milho PD - Av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Line 6"/>
          <p:cNvSpPr>
            <a:spLocks noChangeShapeType="1"/>
          </p:cNvSpPr>
          <p:nvPr/>
        </p:nvSpPr>
        <p:spPr bwMode="auto">
          <a:xfrm>
            <a:off x="7391400" y="838200"/>
            <a:ext cx="0" cy="58674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0180" name="Text Box 7"/>
          <p:cNvSpPr txBox="1">
            <a:spLocks noChangeArrowheads="1"/>
          </p:cNvSpPr>
          <p:nvPr/>
        </p:nvSpPr>
        <p:spPr bwMode="auto">
          <a:xfrm>
            <a:off x="7391400" y="61722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100 cm</a:t>
            </a:r>
            <a:endParaRPr lang="en-US" sz="2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066800" y="20637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É absorvido por fluxo de  massa e por raízes jovens e não suberizadas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066800" y="32067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Está associado ao tecido meristemático (ponto de crescimento)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1066800" y="42735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Estimula a formação de novas raízes aumentando a capacidade de exploração do solo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1066800" y="5340350"/>
            <a:ext cx="7696200" cy="831850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4488" indent="-344488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pt-BR" sz="2400" b="1">
                <a:solidFill>
                  <a:schemeClr val="bg1"/>
                </a:solidFill>
                <a:latin typeface="AvantGarde Md BT" pitchFamily="34" charset="0"/>
                <a:cs typeface="+mn-cs"/>
              </a:rPr>
              <a:t>É móvel no solo e com baixa mobilidade na planta</a:t>
            </a:r>
            <a:endParaRPr lang="en-US" sz="2400" b="1">
              <a:solidFill>
                <a:schemeClr val="bg1"/>
              </a:solidFill>
              <a:latin typeface="AvantGarde Md BT" pitchFamily="34" charset="0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685800"/>
            <a:ext cx="1905000" cy="1143000"/>
            <a:chOff x="672" y="384"/>
            <a:chExt cx="1200" cy="720"/>
          </a:xfrm>
        </p:grpSpPr>
        <p:sp>
          <p:nvSpPr>
            <p:cNvPr id="3" name="Oval 13"/>
            <p:cNvSpPr>
              <a:spLocks noChangeArrowheads="1"/>
            </p:cNvSpPr>
            <p:nvPr/>
          </p:nvSpPr>
          <p:spPr bwMode="auto">
            <a:xfrm>
              <a:off x="672" y="384"/>
              <a:ext cx="1200" cy="720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720" y="432"/>
              <a:ext cx="115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>
                  <a:solidFill>
                    <a:srgbClr val="FFFF00"/>
                  </a:solidFill>
                  <a:latin typeface="Arial Rounded MT Bold"/>
                </a:rPr>
                <a:t>Ca</a:t>
              </a:r>
              <a:r>
                <a:rPr lang="pt-BR" sz="5400" baseline="30000">
                  <a:solidFill>
                    <a:srgbClr val="FFFF00"/>
                  </a:solidFill>
                  <a:latin typeface="Arial Rounded MT Bold"/>
                </a:rPr>
                <a:t>2+</a:t>
              </a:r>
              <a:endParaRPr lang="en-US" sz="5400" baseline="30000">
                <a:solidFill>
                  <a:srgbClr val="FFFF00"/>
                </a:solidFill>
                <a:latin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0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 animBg="1"/>
      <p:bldP spid="50186" grpId="0" animBg="1"/>
      <p:bldP spid="50187" grpId="0" animBg="1"/>
      <p:bldP spid="5018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istribuição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00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504903"/>
              </p:ext>
            </p:extLst>
          </p:nvPr>
        </p:nvGraphicFramePr>
        <p:xfrm>
          <a:off x="395536" y="875447"/>
          <a:ext cx="8352927" cy="5793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31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179513" y="908720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</a:t>
            </a:r>
            <a:r>
              <a:rPr lang="en-US" sz="2000" b="1" dirty="0" err="1">
                <a:solidFill>
                  <a:schemeClr val="bg1"/>
                </a:solidFill>
              </a:rPr>
              <a:t>cálcio</a:t>
            </a:r>
            <a:r>
              <a:rPr lang="en-US" sz="2000" b="1" dirty="0">
                <a:solidFill>
                  <a:schemeClr val="bg1"/>
                </a:solidFill>
              </a:rPr>
              <a:t> (Ca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740352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2818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9872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859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7824" y="55172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9388" y="6553201"/>
            <a:ext cx="530701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/>
              <a:t>Tivet</a:t>
            </a:r>
            <a:r>
              <a:rPr lang="pt-BR" sz="1400" dirty="0"/>
              <a:t>, Sá, </a:t>
            </a:r>
            <a:r>
              <a:rPr lang="pt-BR" sz="1400" dirty="0" err="1"/>
              <a:t>Lal</a:t>
            </a:r>
            <a:r>
              <a:rPr lang="pt-BR" sz="1400" dirty="0"/>
              <a:t>, et al., 2013. </a:t>
            </a:r>
            <a:r>
              <a:rPr lang="pt-BR" sz="1400" dirty="0" err="1"/>
              <a:t>Soil</a:t>
            </a:r>
            <a:r>
              <a:rPr lang="pt-BR" sz="1400" dirty="0"/>
              <a:t> </a:t>
            </a:r>
            <a:r>
              <a:rPr lang="pt-BR" sz="1400" dirty="0" err="1"/>
              <a:t>and</a:t>
            </a:r>
            <a:r>
              <a:rPr lang="pt-BR" sz="1400" dirty="0"/>
              <a:t> </a:t>
            </a:r>
            <a:r>
              <a:rPr lang="pt-BR" sz="1400" dirty="0" err="1"/>
              <a:t>Tillage</a:t>
            </a:r>
            <a:r>
              <a:rPr lang="pt-BR" sz="1400" dirty="0"/>
              <a:t> </a:t>
            </a:r>
            <a:r>
              <a:rPr lang="pt-BR" sz="1400" dirty="0" err="1"/>
              <a:t>Research</a:t>
            </a:r>
            <a:r>
              <a:rPr lang="pt-BR" sz="1400" dirty="0"/>
              <a:t>, v. 126, 203-218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/>
          </p:nvPr>
        </p:nvGraphicFramePr>
        <p:xfrm>
          <a:off x="4917750" y="3911539"/>
          <a:ext cx="3809009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41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Gráfico 6"/>
          <p:cNvGraphicFramePr/>
          <p:nvPr>
            <p:extLst/>
          </p:nvPr>
        </p:nvGraphicFramePr>
        <p:xfrm>
          <a:off x="23390" y="1628800"/>
          <a:ext cx="4716524" cy="4335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23528" y="118373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Ca acting as </a:t>
            </a:r>
            <a:r>
              <a:rPr lang="en-US" sz="2400" b="1" dirty="0" err="1">
                <a:solidFill>
                  <a:schemeClr val="bg1"/>
                </a:solidFill>
              </a:rPr>
              <a:t>cation</a:t>
            </a:r>
            <a:r>
              <a:rPr lang="en-US" sz="2400" b="1" dirty="0">
                <a:solidFill>
                  <a:schemeClr val="bg1"/>
                </a:solidFill>
              </a:rPr>
              <a:t> bridge in an </a:t>
            </a:r>
            <a:r>
              <a:rPr lang="en-US" sz="2400" b="1" dirty="0" err="1">
                <a:solidFill>
                  <a:schemeClr val="bg1"/>
                </a:solidFill>
              </a:rPr>
              <a:t>Oxisol</a:t>
            </a:r>
            <a:r>
              <a:rPr lang="en-US" sz="2400" b="1" dirty="0">
                <a:solidFill>
                  <a:schemeClr val="bg1"/>
                </a:solidFill>
              </a:rPr>
              <a:t> with surface liming application in a long-term no-till lime experiment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078940" y="6398159"/>
            <a:ext cx="4968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Caires,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  <p:graphicFrame>
        <p:nvGraphicFramePr>
          <p:cNvPr id="9" name="Gráfico 8"/>
          <p:cNvGraphicFramePr/>
          <p:nvPr>
            <p:extLst/>
          </p:nvPr>
        </p:nvGraphicFramePr>
        <p:xfrm>
          <a:off x="4078940" y="1484784"/>
          <a:ext cx="468052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3203848" y="3910999"/>
            <a:ext cx="3709569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Calcário em superfície em plantio direto com rotação aumenta o acúmulo de C em </a:t>
            </a:r>
            <a:r>
              <a:rPr lang="pt-BR" sz="2000" b="1" u="sng" dirty="0">
                <a:solidFill>
                  <a:schemeClr val="bg1"/>
                </a:solidFill>
              </a:rPr>
              <a:t>6 vezes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411760" y="112474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0+0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00192" y="1124743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6+3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1475656" y="1844824"/>
            <a:ext cx="72008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508104" y="1700808"/>
            <a:ext cx="720080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1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0" grpId="0" animBg="1"/>
      <p:bldP spid="6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Área de Trabalho - JCMS\JCMS\Artigos Gerais\Artigos Prof. Juca\Artigo AEE, Inagaki, Sá et al., 2016\Resubmission April-May 2016\Fig. 5 SOC stock gain (May 20, 2016)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7" y="841374"/>
            <a:ext cx="7015881" cy="56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3527" y="6444044"/>
            <a:ext cx="768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Inagaki, Sá, Caires, et al., 2016. Agric. Ecos. </a:t>
            </a:r>
            <a:r>
              <a:rPr lang="pt-BR" dirty="0" err="1"/>
              <a:t>Environment</a:t>
            </a:r>
            <a:r>
              <a:rPr lang="pt-BR" dirty="0"/>
              <a:t>, 231:156-165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7504" y="156533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Ganho de C devido ao uso do calcário Incorporado (IL) e em superfície (SL) em resposta a doses de gesso em plantio direto de longa duração (15 anos).</a:t>
            </a:r>
          </a:p>
        </p:txBody>
      </p:sp>
      <p:sp>
        <p:nvSpPr>
          <p:cNvPr id="4" name="Elipse 3"/>
          <p:cNvSpPr/>
          <p:nvPr/>
        </p:nvSpPr>
        <p:spPr>
          <a:xfrm>
            <a:off x="3906975" y="1593275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4841593" y="115385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739663" y="1015304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5797551" y="1735743"/>
            <a:ext cx="498764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3740727" y="1953491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4617877" y="1537857"/>
            <a:ext cx="166248" cy="568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6566492" y="1354282"/>
            <a:ext cx="173171" cy="3671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5646283" y="1930750"/>
            <a:ext cx="73477" cy="262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1094506" y="3214255"/>
            <a:ext cx="2576945" cy="1122218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868487" y="5437220"/>
            <a:ext cx="2719840" cy="1016116"/>
          </a:xfrm>
          <a:prstGeom prst="ellipse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9" grpId="0" animBg="1"/>
      <p:bldP spid="21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75163" y="6477567"/>
            <a:ext cx="540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 err="1">
                <a:solidFill>
                  <a:schemeClr val="bg1"/>
                </a:solidFill>
              </a:rPr>
              <a:t>Eleusine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i="1" dirty="0" err="1">
                <a:solidFill>
                  <a:schemeClr val="bg1"/>
                </a:solidFill>
              </a:rPr>
              <a:t>coracana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– Foto cedida por: </a:t>
            </a:r>
            <a:r>
              <a:rPr lang="pt-BR" dirty="0" err="1">
                <a:solidFill>
                  <a:schemeClr val="bg1"/>
                </a:solidFill>
              </a:rPr>
              <a:t>Lucien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Séguy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108019" y="5684530"/>
            <a:ext cx="9035981" cy="107721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err="1">
                <a:solidFill>
                  <a:schemeClr val="bg1"/>
                </a:solidFill>
              </a:rPr>
              <a:t>Qual</a:t>
            </a:r>
            <a:r>
              <a:rPr lang="es-ES" sz="3200" b="1" dirty="0">
                <a:solidFill>
                  <a:schemeClr val="bg1"/>
                </a:solidFill>
              </a:rPr>
              <a:t> é o impacto do uso da grade niveladora para </a:t>
            </a:r>
            <a:r>
              <a:rPr lang="es-ES" sz="3200" b="1" dirty="0" err="1">
                <a:solidFill>
                  <a:schemeClr val="bg1"/>
                </a:solidFill>
              </a:rPr>
              <a:t>cobrir</a:t>
            </a:r>
            <a:r>
              <a:rPr lang="es-ES" sz="3200" b="1" dirty="0">
                <a:solidFill>
                  <a:schemeClr val="bg1"/>
                </a:solidFill>
              </a:rPr>
              <a:t> as </a:t>
            </a:r>
            <a:r>
              <a:rPr lang="es-ES" sz="3200" b="1" dirty="0" err="1">
                <a:solidFill>
                  <a:schemeClr val="bg1"/>
                </a:solidFill>
              </a:rPr>
              <a:t>sementes</a:t>
            </a:r>
            <a:r>
              <a:rPr lang="es-ES" sz="3200" b="1" dirty="0">
                <a:solidFill>
                  <a:schemeClr val="bg1"/>
                </a:solidFill>
              </a:rPr>
              <a:t> de cobertura em </a:t>
            </a:r>
            <a:r>
              <a:rPr lang="es-ES" sz="3200" b="1" dirty="0" err="1">
                <a:solidFill>
                  <a:schemeClr val="bg1"/>
                </a:solidFill>
              </a:rPr>
              <a:t>plantio</a:t>
            </a:r>
            <a:r>
              <a:rPr lang="es-ES" sz="3200" b="1" dirty="0">
                <a:solidFill>
                  <a:schemeClr val="bg1"/>
                </a:solidFill>
              </a:rPr>
              <a:t> </a:t>
            </a:r>
            <a:r>
              <a:rPr lang="es-ES" sz="3200" b="1" dirty="0" err="1">
                <a:solidFill>
                  <a:schemeClr val="bg1"/>
                </a:solidFill>
              </a:rPr>
              <a:t>direto</a:t>
            </a:r>
            <a:r>
              <a:rPr lang="es-ES" sz="3200" b="1" dirty="0">
                <a:solidFill>
                  <a:schemeClr val="bg1"/>
                </a:solidFill>
              </a:rPr>
              <a:t>?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8997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13" name="Text Box 54"/>
          <p:cNvSpPr txBox="1">
            <a:spLocks noChangeArrowheads="1"/>
          </p:cNvSpPr>
          <p:nvPr/>
        </p:nvSpPr>
        <p:spPr bwMode="auto">
          <a:xfrm>
            <a:off x="107950" y="115888"/>
            <a:ext cx="896461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altLang="pt-BR" sz="2600" b="1" dirty="0">
                <a:solidFill>
                  <a:schemeClr val="bg1"/>
                </a:solidFill>
              </a:rPr>
              <a:t>Perda de C nas frações lábeis da MOS (&gt; 53 </a:t>
            </a:r>
            <a:r>
              <a:rPr lang="pt-PT" altLang="pt-BR" sz="2600" b="1" dirty="0">
                <a:solidFill>
                  <a:schemeClr val="bg1"/>
                </a:solidFill>
                <a:sym typeface="Symbol" pitchFamily="18" charset="2"/>
              </a:rPr>
              <a:t></a:t>
            </a:r>
            <a:r>
              <a:rPr lang="pt-PT" altLang="pt-BR" sz="2600" b="1" dirty="0">
                <a:solidFill>
                  <a:schemeClr val="bg1"/>
                </a:solidFill>
              </a:rPr>
              <a:t>m) em 7 a 14 dias após a operação de </a:t>
            </a:r>
            <a:r>
              <a:rPr lang="pt-PT" altLang="pt-BR" sz="2600" b="1" dirty="0">
                <a:solidFill>
                  <a:srgbClr val="FFFF00"/>
                </a:solidFill>
                <a:latin typeface="Arial Black" panose="020B0A04020102020204" pitchFamily="34" charset="0"/>
              </a:rPr>
              <a:t>grade niveladora </a:t>
            </a:r>
            <a:r>
              <a:rPr lang="pt-PT" altLang="pt-BR" sz="2600" b="1" dirty="0">
                <a:solidFill>
                  <a:schemeClr val="bg1"/>
                </a:solidFill>
              </a:rPr>
              <a:t>para cobrir as sementes de aveia preta e milheto em áreas sob SPD contínuo há 20 anos (PG) e 5 anos (Pv. Lst)</a:t>
            </a:r>
            <a:r>
              <a:rPr lang="en-US" altLang="pt-BR" sz="26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122831" y="2006596"/>
          <a:ext cx="8902746" cy="2175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val="99479874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3184993916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364824483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25607664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500535947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272888527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87538248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2374182242"/>
                    </a:ext>
                  </a:extLst>
                </a:gridCol>
              </a:tblGrid>
              <a:tr h="613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Prof.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+mn-lt"/>
                        </a:rPr>
                        <a:t>Estoque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Perda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556102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baseline="0" dirty="0">
                          <a:latin typeface="+mn-lt"/>
                        </a:rPr>
                        <a:t>Antes 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Após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(Após - Antes)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70578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cm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latin typeface="+mn-lt"/>
                        </a:rPr>
                        <a:t>PvL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+mn-lt"/>
                        </a:rPr>
                        <a:t>PG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PvL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9760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8"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--------------------------- </a:t>
                      </a:r>
                      <a:r>
                        <a:rPr lang="pt-BR" sz="2800" b="1" dirty="0" err="1">
                          <a:latin typeface="+mn-lt"/>
                        </a:rPr>
                        <a:t>ton</a:t>
                      </a:r>
                      <a:r>
                        <a:rPr lang="pt-BR" sz="2800" b="1" dirty="0">
                          <a:latin typeface="+mn-lt"/>
                        </a:rPr>
                        <a:t>/ha</a:t>
                      </a:r>
                      <a:r>
                        <a:rPr lang="pt-BR" sz="2800" b="1" baseline="0" dirty="0">
                          <a:latin typeface="+mn-lt"/>
                        </a:rPr>
                        <a:t> -----------------------------</a:t>
                      </a:r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763339"/>
                  </a:ext>
                </a:extLst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23684" y="4254933"/>
          <a:ext cx="3538334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832">
                  <a:extLst>
                    <a:ext uri="{9D8B030D-6E8A-4147-A177-3AD203B41FA5}">
                      <a16:colId xmlns:a16="http://schemas.microsoft.com/office/drawing/2014/main" val="1200177409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1751798484"/>
                    </a:ext>
                  </a:extLst>
                </a:gridCol>
                <a:gridCol w="1003111">
                  <a:extLst>
                    <a:ext uri="{9D8B030D-6E8A-4147-A177-3AD203B41FA5}">
                      <a16:colId xmlns:a16="http://schemas.microsoft.com/office/drawing/2014/main" val="71746244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119376643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0-2,5</a:t>
                      </a:r>
                      <a:r>
                        <a:rPr lang="pt-BR" sz="2800" b="1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4,64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135119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2,5-5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3,14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2,13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85027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latin typeface="+mn-lt"/>
                        </a:rPr>
                        <a:t>0-5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7,78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5,74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335881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3644813" y="4254933"/>
          <a:ext cx="2166432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076">
                  <a:extLst>
                    <a:ext uri="{9D8B030D-6E8A-4147-A177-3AD203B41FA5}">
                      <a16:colId xmlns:a16="http://schemas.microsoft.com/office/drawing/2014/main" val="873232036"/>
                    </a:ext>
                  </a:extLst>
                </a:gridCol>
                <a:gridCol w="979076">
                  <a:extLst>
                    <a:ext uri="{9D8B030D-6E8A-4147-A177-3AD203B41FA5}">
                      <a16:colId xmlns:a16="http://schemas.microsoft.com/office/drawing/2014/main" val="7604980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82657014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3,99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2,91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07886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2,89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latin typeface="+mn-lt"/>
                        </a:rPr>
                        <a:t>1,82</a:t>
                      </a:r>
                    </a:p>
                  </a:txBody>
                  <a:tcPr>
                    <a:lnR w="12700" cmpd="sng">
                      <a:noFill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27275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6,88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6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4,73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00376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5816231" y="4247108"/>
          <a:ext cx="3197980" cy="156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8990">
                  <a:extLst>
                    <a:ext uri="{9D8B030D-6E8A-4147-A177-3AD203B41FA5}">
                      <a16:colId xmlns:a16="http://schemas.microsoft.com/office/drawing/2014/main" val="418172972"/>
                    </a:ext>
                  </a:extLst>
                </a:gridCol>
                <a:gridCol w="1598990">
                  <a:extLst>
                    <a:ext uri="{9D8B030D-6E8A-4147-A177-3AD203B41FA5}">
                      <a16:colId xmlns:a16="http://schemas.microsoft.com/office/drawing/2014/main" val="2374182242"/>
                    </a:ext>
                  </a:extLst>
                </a:gridCol>
              </a:tblGrid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- 0,65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 0,70</a:t>
                      </a:r>
                      <a:endParaRPr lang="pt-BR" sz="2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96837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- 0,25</a:t>
                      </a:r>
                    </a:p>
                  </a:txBody>
                  <a:tcPr>
                    <a:lnL w="12700" cmpd="sng">
                      <a:noFill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- 0,31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184751"/>
                  </a:ext>
                </a:extLst>
              </a:tr>
              <a:tr h="520572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- 0,90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</a:rPr>
                        <a:t>- 1,01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290809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5811245" y="5186148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7396661" y="5174772"/>
            <a:ext cx="1517603" cy="687697"/>
          </a:xfrm>
          <a:prstGeom prst="ellipse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22831" y="6151418"/>
            <a:ext cx="539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Fonte: Sá et al., 2017. </a:t>
            </a:r>
            <a:r>
              <a:rPr lang="pt-BR" sz="1600" dirty="0" err="1">
                <a:solidFill>
                  <a:schemeClr val="bg1"/>
                </a:solidFill>
              </a:rPr>
              <a:t>Soil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and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Tillage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Research</a:t>
            </a:r>
            <a:r>
              <a:rPr lang="pt-BR" sz="1600" dirty="0">
                <a:solidFill>
                  <a:schemeClr val="bg1"/>
                </a:solidFill>
              </a:rPr>
              <a:t> (em revisão)</a:t>
            </a:r>
          </a:p>
        </p:txBody>
      </p:sp>
    </p:spTree>
    <p:extLst>
      <p:ext uri="{BB962C8B-B14F-4D97-AF65-F5344CB8AC3E}">
        <p14:creationId xmlns:p14="http://schemas.microsoft.com/office/powerpoint/2010/main" val="7133764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88" y="1989138"/>
            <a:ext cx="8785225" cy="3671887"/>
            <a:chOff x="113" y="1253"/>
            <a:chExt cx="5534" cy="2313"/>
          </a:xfrm>
        </p:grpSpPr>
        <p:sp>
          <p:nvSpPr>
            <p:cNvPr id="110597" name="Rectangle 4"/>
            <p:cNvSpPr>
              <a:spLocks noChangeArrowheads="1"/>
            </p:cNvSpPr>
            <p:nvPr/>
          </p:nvSpPr>
          <p:spPr bwMode="auto">
            <a:xfrm>
              <a:off x="113" y="1253"/>
              <a:ext cx="5534" cy="2313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0598" name="Text Box 5"/>
            <p:cNvSpPr txBox="1">
              <a:spLocks noChangeArrowheads="1"/>
            </p:cNvSpPr>
            <p:nvPr/>
          </p:nvSpPr>
          <p:spPr bwMode="auto">
            <a:xfrm>
              <a:off x="2778" y="1389"/>
              <a:ext cx="5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pt-BR" sz="2800" b="1">
                  <a:solidFill>
                    <a:srgbClr val="00FF00"/>
                  </a:solidFill>
                  <a:latin typeface="Comic Sans MS" pitchFamily="66" charset="0"/>
                </a:rPr>
                <a:t>O</a:t>
              </a:r>
              <a:r>
                <a:rPr lang="en-US" altLang="pt-BR" sz="2800" b="1" baseline="-25000">
                  <a:solidFill>
                    <a:srgbClr val="00FF00"/>
                  </a:solidFill>
                  <a:latin typeface="Comic Sans MS" pitchFamily="66" charset="0"/>
                </a:rPr>
                <a:t>2</a:t>
              </a:r>
              <a:endParaRPr lang="es-AR" altLang="pt-BR" sz="2800" b="1" baseline="-25000">
                <a:solidFill>
                  <a:srgbClr val="00FF00"/>
                </a:solidFill>
                <a:latin typeface="Comic Sans MS" pitchFamily="66" charset="0"/>
              </a:endParaRPr>
            </a:p>
          </p:txBody>
        </p:sp>
        <p:sp>
          <p:nvSpPr>
            <p:cNvPr id="110599" name="Line 6"/>
            <p:cNvSpPr>
              <a:spLocks noChangeShapeType="1"/>
            </p:cNvSpPr>
            <p:nvPr/>
          </p:nvSpPr>
          <p:spPr bwMode="auto">
            <a:xfrm>
              <a:off x="2975" y="1796"/>
              <a:ext cx="1" cy="21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00" name="Text Box 7"/>
            <p:cNvSpPr txBox="1">
              <a:spLocks noChangeArrowheads="1"/>
            </p:cNvSpPr>
            <p:nvPr/>
          </p:nvSpPr>
          <p:spPr bwMode="auto">
            <a:xfrm>
              <a:off x="3517" y="1389"/>
              <a:ext cx="5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pt-BR" sz="2400" b="1">
                  <a:solidFill>
                    <a:srgbClr val="33CCFF"/>
                  </a:solidFill>
                  <a:latin typeface="Comic Sans MS" pitchFamily="66" charset="0"/>
                </a:rPr>
                <a:t>CO</a:t>
              </a:r>
              <a:r>
                <a:rPr lang="en-US" altLang="pt-BR" sz="2400" b="1" baseline="-25000">
                  <a:solidFill>
                    <a:srgbClr val="33CCFF"/>
                  </a:solidFill>
                  <a:latin typeface="Comic Sans MS" pitchFamily="66" charset="0"/>
                </a:rPr>
                <a:t>2</a:t>
              </a:r>
              <a:endParaRPr lang="es-AR" altLang="pt-BR" sz="2400" b="1" baseline="-25000">
                <a:solidFill>
                  <a:srgbClr val="33CCFF"/>
                </a:solidFill>
                <a:latin typeface="Comic Sans MS" pitchFamily="66" charset="0"/>
              </a:endParaRPr>
            </a:p>
          </p:txBody>
        </p:sp>
        <p:sp>
          <p:nvSpPr>
            <p:cNvPr id="110601" name="Line 8"/>
            <p:cNvSpPr>
              <a:spLocks noChangeShapeType="1"/>
            </p:cNvSpPr>
            <p:nvPr/>
          </p:nvSpPr>
          <p:spPr bwMode="auto">
            <a:xfrm flipV="1">
              <a:off x="3606" y="1714"/>
              <a:ext cx="136" cy="16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0602" name="Group 9"/>
            <p:cNvGrpSpPr>
              <a:grpSpLocks/>
            </p:cNvGrpSpPr>
            <p:nvPr/>
          </p:nvGrpSpPr>
          <p:grpSpPr bwMode="auto">
            <a:xfrm>
              <a:off x="2674" y="1890"/>
              <a:ext cx="1166" cy="1155"/>
              <a:chOff x="4368" y="202"/>
              <a:chExt cx="1920" cy="1506"/>
            </a:xfrm>
          </p:grpSpPr>
          <p:sp>
            <p:nvSpPr>
              <p:cNvPr id="110639" name="Freeform 10"/>
              <p:cNvSpPr>
                <a:spLocks noEditPoints="1"/>
              </p:cNvSpPr>
              <p:nvPr/>
            </p:nvSpPr>
            <p:spPr bwMode="auto">
              <a:xfrm>
                <a:off x="5533" y="1335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3 w 144"/>
                  <a:gd name="T21" fmla="*/ 2 h 128"/>
                  <a:gd name="T22" fmla="*/ 14 w 144"/>
                  <a:gd name="T23" fmla="*/ 2 h 128"/>
                  <a:gd name="T24" fmla="*/ 16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6 w 144"/>
                  <a:gd name="T41" fmla="*/ 8 h 128"/>
                  <a:gd name="T42" fmla="*/ 14 w 144"/>
                  <a:gd name="T43" fmla="*/ 9 h 128"/>
                  <a:gd name="T44" fmla="*/ 13 w 144"/>
                  <a:gd name="T45" fmla="*/ 9 h 128"/>
                  <a:gd name="T46" fmla="*/ 11 w 144"/>
                  <a:gd name="T47" fmla="*/ 10 h 128"/>
                  <a:gd name="T48" fmla="*/ 9 w 144"/>
                  <a:gd name="T49" fmla="*/ 10 h 128"/>
                  <a:gd name="T50" fmla="*/ 6 w 144"/>
                  <a:gd name="T51" fmla="*/ 9 h 128"/>
                  <a:gd name="T52" fmla="*/ 4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5 w 144"/>
                  <a:gd name="T69" fmla="*/ 6 h 128"/>
                  <a:gd name="T70" fmla="*/ 6 w 144"/>
                  <a:gd name="T71" fmla="*/ 6 h 128"/>
                  <a:gd name="T72" fmla="*/ 8 w 144"/>
                  <a:gd name="T73" fmla="*/ 6 h 128"/>
                  <a:gd name="T74" fmla="*/ 9 w 144"/>
                  <a:gd name="T75" fmla="*/ 7 h 128"/>
                  <a:gd name="T76" fmla="*/ 11 w 144"/>
                  <a:gd name="T77" fmla="*/ 6 h 128"/>
                  <a:gd name="T78" fmla="*/ 12 w 144"/>
                  <a:gd name="T79" fmla="*/ 6 h 128"/>
                  <a:gd name="T80" fmla="*/ 13 w 144"/>
                  <a:gd name="T81" fmla="*/ 6 h 128"/>
                  <a:gd name="T82" fmla="*/ 13 w 144"/>
                  <a:gd name="T83" fmla="*/ 5 h 128"/>
                  <a:gd name="T84" fmla="*/ 13 w 144"/>
                  <a:gd name="T85" fmla="*/ 4 h 128"/>
                  <a:gd name="T86" fmla="*/ 12 w 144"/>
                  <a:gd name="T87" fmla="*/ 3 h 128"/>
                  <a:gd name="T88" fmla="*/ 11 w 144"/>
                  <a:gd name="T89" fmla="*/ 2 h 128"/>
                  <a:gd name="T90" fmla="*/ 10 w 144"/>
                  <a:gd name="T91" fmla="*/ 2 h 128"/>
                  <a:gd name="T92" fmla="*/ 9 w 144"/>
                  <a:gd name="T93" fmla="*/ 2 h 128"/>
                  <a:gd name="T94" fmla="*/ 8 w 144"/>
                  <a:gd name="T95" fmla="*/ 2 h 128"/>
                  <a:gd name="T96" fmla="*/ 8 w 144"/>
                  <a:gd name="T97" fmla="*/ 2 h 128"/>
                  <a:gd name="T98" fmla="*/ 6 w 144"/>
                  <a:gd name="T99" fmla="*/ 3 h 128"/>
                  <a:gd name="T100" fmla="*/ 5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0" name="Freeform 11"/>
              <p:cNvSpPr>
                <a:spLocks/>
              </p:cNvSpPr>
              <p:nvPr/>
            </p:nvSpPr>
            <p:spPr bwMode="auto">
              <a:xfrm>
                <a:off x="4788" y="384"/>
                <a:ext cx="1477" cy="988"/>
              </a:xfrm>
              <a:custGeom>
                <a:avLst/>
                <a:gdLst>
                  <a:gd name="T0" fmla="*/ 8 w 1748"/>
                  <a:gd name="T1" fmla="*/ 16 h 1230"/>
                  <a:gd name="T2" fmla="*/ 13 w 1748"/>
                  <a:gd name="T3" fmla="*/ 18 h 1230"/>
                  <a:gd name="T4" fmla="*/ 11 w 1748"/>
                  <a:gd name="T5" fmla="*/ 17 h 1230"/>
                  <a:gd name="T6" fmla="*/ 11 w 1748"/>
                  <a:gd name="T7" fmla="*/ 18 h 1230"/>
                  <a:gd name="T8" fmla="*/ 20 w 1748"/>
                  <a:gd name="T9" fmla="*/ 22 h 1230"/>
                  <a:gd name="T10" fmla="*/ 45 w 1748"/>
                  <a:gd name="T11" fmla="*/ 31 h 1230"/>
                  <a:gd name="T12" fmla="*/ 63 w 1748"/>
                  <a:gd name="T13" fmla="*/ 37 h 1230"/>
                  <a:gd name="T14" fmla="*/ 80 w 1748"/>
                  <a:gd name="T15" fmla="*/ 44 h 1230"/>
                  <a:gd name="T16" fmla="*/ 93 w 1748"/>
                  <a:gd name="T17" fmla="*/ 47 h 1230"/>
                  <a:gd name="T18" fmla="*/ 103 w 1748"/>
                  <a:gd name="T19" fmla="*/ 49 h 1230"/>
                  <a:gd name="T20" fmla="*/ 111 w 1748"/>
                  <a:gd name="T21" fmla="*/ 54 h 1230"/>
                  <a:gd name="T22" fmla="*/ 113 w 1748"/>
                  <a:gd name="T23" fmla="*/ 57 h 1230"/>
                  <a:gd name="T24" fmla="*/ 113 w 1748"/>
                  <a:gd name="T25" fmla="*/ 57 h 1230"/>
                  <a:gd name="T26" fmla="*/ 121 w 1748"/>
                  <a:gd name="T27" fmla="*/ 59 h 1230"/>
                  <a:gd name="T28" fmla="*/ 127 w 1748"/>
                  <a:gd name="T29" fmla="*/ 61 h 1230"/>
                  <a:gd name="T30" fmla="*/ 138 w 1748"/>
                  <a:gd name="T31" fmla="*/ 64 h 1230"/>
                  <a:gd name="T32" fmla="*/ 145 w 1748"/>
                  <a:gd name="T33" fmla="*/ 65 h 1230"/>
                  <a:gd name="T34" fmla="*/ 159 w 1748"/>
                  <a:gd name="T35" fmla="*/ 73 h 1230"/>
                  <a:gd name="T36" fmla="*/ 175 w 1748"/>
                  <a:gd name="T37" fmla="*/ 80 h 1230"/>
                  <a:gd name="T38" fmla="*/ 187 w 1748"/>
                  <a:gd name="T39" fmla="*/ 84 h 1230"/>
                  <a:gd name="T40" fmla="*/ 199 w 1748"/>
                  <a:gd name="T41" fmla="*/ 88 h 1230"/>
                  <a:gd name="T42" fmla="*/ 209 w 1748"/>
                  <a:gd name="T43" fmla="*/ 88 h 1230"/>
                  <a:gd name="T44" fmla="*/ 214 w 1748"/>
                  <a:gd name="T45" fmla="*/ 86 h 1230"/>
                  <a:gd name="T46" fmla="*/ 219 w 1748"/>
                  <a:gd name="T47" fmla="*/ 80 h 1230"/>
                  <a:gd name="T48" fmla="*/ 225 w 1748"/>
                  <a:gd name="T49" fmla="*/ 77 h 1230"/>
                  <a:gd name="T50" fmla="*/ 228 w 1748"/>
                  <a:gd name="T51" fmla="*/ 72 h 1230"/>
                  <a:gd name="T52" fmla="*/ 232 w 1748"/>
                  <a:gd name="T53" fmla="*/ 68 h 1230"/>
                  <a:gd name="T54" fmla="*/ 225 w 1748"/>
                  <a:gd name="T55" fmla="*/ 64 h 1230"/>
                  <a:gd name="T56" fmla="*/ 223 w 1748"/>
                  <a:gd name="T57" fmla="*/ 63 h 1230"/>
                  <a:gd name="T58" fmla="*/ 221 w 1748"/>
                  <a:gd name="T59" fmla="*/ 60 h 1230"/>
                  <a:gd name="T60" fmla="*/ 212 w 1748"/>
                  <a:gd name="T61" fmla="*/ 59 h 1230"/>
                  <a:gd name="T62" fmla="*/ 200 w 1748"/>
                  <a:gd name="T63" fmla="*/ 55 h 1230"/>
                  <a:gd name="T64" fmla="*/ 188 w 1748"/>
                  <a:gd name="T65" fmla="*/ 50 h 1230"/>
                  <a:gd name="T66" fmla="*/ 181 w 1748"/>
                  <a:gd name="T67" fmla="*/ 48 h 1230"/>
                  <a:gd name="T68" fmla="*/ 163 w 1748"/>
                  <a:gd name="T69" fmla="*/ 46 h 1230"/>
                  <a:gd name="T70" fmla="*/ 156 w 1748"/>
                  <a:gd name="T71" fmla="*/ 43 h 1230"/>
                  <a:gd name="T72" fmla="*/ 154 w 1748"/>
                  <a:gd name="T73" fmla="*/ 39 h 1230"/>
                  <a:gd name="T74" fmla="*/ 159 w 1748"/>
                  <a:gd name="T75" fmla="*/ 33 h 1230"/>
                  <a:gd name="T76" fmla="*/ 163 w 1748"/>
                  <a:gd name="T77" fmla="*/ 25 h 1230"/>
                  <a:gd name="T78" fmla="*/ 166 w 1748"/>
                  <a:gd name="T79" fmla="*/ 18 h 1230"/>
                  <a:gd name="T80" fmla="*/ 166 w 1748"/>
                  <a:gd name="T81" fmla="*/ 15 h 1230"/>
                  <a:gd name="T82" fmla="*/ 163 w 1748"/>
                  <a:gd name="T83" fmla="*/ 6 h 1230"/>
                  <a:gd name="T84" fmla="*/ 159 w 1748"/>
                  <a:gd name="T85" fmla="*/ 2 h 1230"/>
                  <a:gd name="T86" fmla="*/ 150 w 1748"/>
                  <a:gd name="T87" fmla="*/ 0 h 1230"/>
                  <a:gd name="T88" fmla="*/ 130 w 1748"/>
                  <a:gd name="T89" fmla="*/ 2 h 1230"/>
                  <a:gd name="T90" fmla="*/ 118 w 1748"/>
                  <a:gd name="T91" fmla="*/ 2 h 1230"/>
                  <a:gd name="T92" fmla="*/ 123 w 1748"/>
                  <a:gd name="T93" fmla="*/ 6 h 1230"/>
                  <a:gd name="T94" fmla="*/ 128 w 1748"/>
                  <a:gd name="T95" fmla="*/ 11 h 1230"/>
                  <a:gd name="T96" fmla="*/ 131 w 1748"/>
                  <a:gd name="T97" fmla="*/ 17 h 1230"/>
                  <a:gd name="T98" fmla="*/ 130 w 1748"/>
                  <a:gd name="T99" fmla="*/ 28 h 1230"/>
                  <a:gd name="T100" fmla="*/ 127 w 1748"/>
                  <a:gd name="T101" fmla="*/ 31 h 1230"/>
                  <a:gd name="T102" fmla="*/ 118 w 1748"/>
                  <a:gd name="T103" fmla="*/ 31 h 1230"/>
                  <a:gd name="T104" fmla="*/ 101 w 1748"/>
                  <a:gd name="T105" fmla="*/ 25 h 1230"/>
                  <a:gd name="T106" fmla="*/ 95 w 1748"/>
                  <a:gd name="T107" fmla="*/ 22 h 1230"/>
                  <a:gd name="T108" fmla="*/ 87 w 1748"/>
                  <a:gd name="T109" fmla="*/ 18 h 1230"/>
                  <a:gd name="T110" fmla="*/ 70 w 1748"/>
                  <a:gd name="T111" fmla="*/ 14 h 1230"/>
                  <a:gd name="T112" fmla="*/ 52 w 1748"/>
                  <a:gd name="T113" fmla="*/ 8 h 1230"/>
                  <a:gd name="T114" fmla="*/ 35 w 1748"/>
                  <a:gd name="T115" fmla="*/ 7 h 1230"/>
                  <a:gd name="T116" fmla="*/ 15 w 1748"/>
                  <a:gd name="T117" fmla="*/ 9 h 1230"/>
                  <a:gd name="T118" fmla="*/ 6 w 1748"/>
                  <a:gd name="T119" fmla="*/ 11 h 1230"/>
                  <a:gd name="T120" fmla="*/ 3 w 1748"/>
                  <a:gd name="T121" fmla="*/ 11 h 1230"/>
                  <a:gd name="T122" fmla="*/ 3 w 1748"/>
                  <a:gd name="T123" fmla="*/ 13 h 123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48"/>
                  <a:gd name="T187" fmla="*/ 0 h 1230"/>
                  <a:gd name="T188" fmla="*/ 1748 w 1748"/>
                  <a:gd name="T189" fmla="*/ 1230 h 123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48" h="1230">
                    <a:moveTo>
                      <a:pt x="22" y="182"/>
                    </a:moveTo>
                    <a:lnTo>
                      <a:pt x="38" y="196"/>
                    </a:lnTo>
                    <a:lnTo>
                      <a:pt x="52" y="208"/>
                    </a:lnTo>
                    <a:lnTo>
                      <a:pt x="64" y="218"/>
                    </a:lnTo>
                    <a:lnTo>
                      <a:pt x="74" y="228"/>
                    </a:lnTo>
                    <a:lnTo>
                      <a:pt x="88" y="240"/>
                    </a:lnTo>
                    <a:lnTo>
                      <a:pt x="96" y="246"/>
                    </a:lnTo>
                    <a:lnTo>
                      <a:pt x="98" y="248"/>
                    </a:lnTo>
                    <a:lnTo>
                      <a:pt x="94" y="244"/>
                    </a:lnTo>
                    <a:lnTo>
                      <a:pt x="88" y="240"/>
                    </a:lnTo>
                    <a:lnTo>
                      <a:pt x="78" y="232"/>
                    </a:lnTo>
                    <a:lnTo>
                      <a:pt x="74" y="232"/>
                    </a:lnTo>
                    <a:lnTo>
                      <a:pt x="72" y="232"/>
                    </a:lnTo>
                    <a:lnTo>
                      <a:pt x="76" y="238"/>
                    </a:lnTo>
                    <a:lnTo>
                      <a:pt x="84" y="250"/>
                    </a:lnTo>
                    <a:lnTo>
                      <a:pt x="98" y="266"/>
                    </a:lnTo>
                    <a:lnTo>
                      <a:pt x="106" y="278"/>
                    </a:lnTo>
                    <a:lnTo>
                      <a:pt x="118" y="290"/>
                    </a:lnTo>
                    <a:lnTo>
                      <a:pt x="152" y="318"/>
                    </a:lnTo>
                    <a:lnTo>
                      <a:pt x="186" y="344"/>
                    </a:lnTo>
                    <a:lnTo>
                      <a:pt x="260" y="393"/>
                    </a:lnTo>
                    <a:lnTo>
                      <a:pt x="300" y="415"/>
                    </a:lnTo>
                    <a:lnTo>
                      <a:pt x="341" y="433"/>
                    </a:lnTo>
                    <a:lnTo>
                      <a:pt x="381" y="449"/>
                    </a:lnTo>
                    <a:lnTo>
                      <a:pt x="421" y="463"/>
                    </a:lnTo>
                    <a:lnTo>
                      <a:pt x="445" y="485"/>
                    </a:lnTo>
                    <a:lnTo>
                      <a:pt x="473" y="509"/>
                    </a:lnTo>
                    <a:lnTo>
                      <a:pt x="501" y="535"/>
                    </a:lnTo>
                    <a:lnTo>
                      <a:pt x="533" y="563"/>
                    </a:lnTo>
                    <a:lnTo>
                      <a:pt x="565" y="587"/>
                    </a:lnTo>
                    <a:lnTo>
                      <a:pt x="599" y="611"/>
                    </a:lnTo>
                    <a:lnTo>
                      <a:pt x="631" y="631"/>
                    </a:lnTo>
                    <a:lnTo>
                      <a:pt x="663" y="645"/>
                    </a:lnTo>
                    <a:lnTo>
                      <a:pt x="679" y="649"/>
                    </a:lnTo>
                    <a:lnTo>
                      <a:pt x="697" y="655"/>
                    </a:lnTo>
                    <a:lnTo>
                      <a:pt x="737" y="665"/>
                    </a:lnTo>
                    <a:lnTo>
                      <a:pt x="755" y="671"/>
                    </a:lnTo>
                    <a:lnTo>
                      <a:pt x="769" y="673"/>
                    </a:lnTo>
                    <a:lnTo>
                      <a:pt x="779" y="677"/>
                    </a:lnTo>
                    <a:lnTo>
                      <a:pt x="783" y="677"/>
                    </a:lnTo>
                    <a:lnTo>
                      <a:pt x="805" y="709"/>
                    </a:lnTo>
                    <a:lnTo>
                      <a:pt x="821" y="733"/>
                    </a:lnTo>
                    <a:lnTo>
                      <a:pt x="833" y="751"/>
                    </a:lnTo>
                    <a:lnTo>
                      <a:pt x="843" y="765"/>
                    </a:lnTo>
                    <a:lnTo>
                      <a:pt x="847" y="773"/>
                    </a:lnTo>
                    <a:lnTo>
                      <a:pt x="851" y="779"/>
                    </a:lnTo>
                    <a:lnTo>
                      <a:pt x="853" y="783"/>
                    </a:lnTo>
                    <a:lnTo>
                      <a:pt x="855" y="783"/>
                    </a:lnTo>
                    <a:lnTo>
                      <a:pt x="857" y="783"/>
                    </a:lnTo>
                    <a:lnTo>
                      <a:pt x="863" y="785"/>
                    </a:lnTo>
                    <a:lnTo>
                      <a:pt x="869" y="787"/>
                    </a:lnTo>
                    <a:lnTo>
                      <a:pt x="881" y="793"/>
                    </a:lnTo>
                    <a:lnTo>
                      <a:pt x="895" y="803"/>
                    </a:lnTo>
                    <a:lnTo>
                      <a:pt x="915" y="817"/>
                    </a:lnTo>
                    <a:lnTo>
                      <a:pt x="925" y="827"/>
                    </a:lnTo>
                    <a:lnTo>
                      <a:pt x="933" y="837"/>
                    </a:lnTo>
                    <a:lnTo>
                      <a:pt x="943" y="845"/>
                    </a:lnTo>
                    <a:lnTo>
                      <a:pt x="951" y="849"/>
                    </a:lnTo>
                    <a:lnTo>
                      <a:pt x="967" y="857"/>
                    </a:lnTo>
                    <a:lnTo>
                      <a:pt x="987" y="865"/>
                    </a:lnTo>
                    <a:lnTo>
                      <a:pt x="1027" y="879"/>
                    </a:lnTo>
                    <a:lnTo>
                      <a:pt x="1046" y="885"/>
                    </a:lnTo>
                    <a:lnTo>
                      <a:pt x="1060" y="889"/>
                    </a:lnTo>
                    <a:lnTo>
                      <a:pt x="1070" y="893"/>
                    </a:lnTo>
                    <a:lnTo>
                      <a:pt x="1074" y="893"/>
                    </a:lnTo>
                    <a:lnTo>
                      <a:pt x="1096" y="909"/>
                    </a:lnTo>
                    <a:lnTo>
                      <a:pt x="1116" y="927"/>
                    </a:lnTo>
                    <a:lnTo>
                      <a:pt x="1152" y="963"/>
                    </a:lnTo>
                    <a:lnTo>
                      <a:pt x="1188" y="999"/>
                    </a:lnTo>
                    <a:lnTo>
                      <a:pt x="1208" y="1017"/>
                    </a:lnTo>
                    <a:lnTo>
                      <a:pt x="1230" y="1033"/>
                    </a:lnTo>
                    <a:lnTo>
                      <a:pt x="1264" y="1071"/>
                    </a:lnTo>
                    <a:lnTo>
                      <a:pt x="1300" y="1106"/>
                    </a:lnTo>
                    <a:lnTo>
                      <a:pt x="1318" y="1120"/>
                    </a:lnTo>
                    <a:lnTo>
                      <a:pt x="1338" y="1132"/>
                    </a:lnTo>
                    <a:lnTo>
                      <a:pt x="1362" y="1142"/>
                    </a:lnTo>
                    <a:lnTo>
                      <a:pt x="1388" y="1152"/>
                    </a:lnTo>
                    <a:lnTo>
                      <a:pt x="1406" y="1168"/>
                    </a:lnTo>
                    <a:lnTo>
                      <a:pt x="1426" y="1182"/>
                    </a:lnTo>
                    <a:lnTo>
                      <a:pt x="1448" y="1196"/>
                    </a:lnTo>
                    <a:lnTo>
                      <a:pt x="1472" y="1206"/>
                    </a:lnTo>
                    <a:lnTo>
                      <a:pt x="1502" y="1216"/>
                    </a:lnTo>
                    <a:lnTo>
                      <a:pt x="1526" y="1224"/>
                    </a:lnTo>
                    <a:lnTo>
                      <a:pt x="1546" y="1228"/>
                    </a:lnTo>
                    <a:lnTo>
                      <a:pt x="1562" y="1230"/>
                    </a:lnTo>
                    <a:lnTo>
                      <a:pt x="1576" y="1230"/>
                    </a:lnTo>
                    <a:lnTo>
                      <a:pt x="1588" y="1226"/>
                    </a:lnTo>
                    <a:lnTo>
                      <a:pt x="1596" y="1222"/>
                    </a:lnTo>
                    <a:lnTo>
                      <a:pt x="1602" y="1214"/>
                    </a:lnTo>
                    <a:lnTo>
                      <a:pt x="1614" y="1196"/>
                    </a:lnTo>
                    <a:lnTo>
                      <a:pt x="1622" y="1174"/>
                    </a:lnTo>
                    <a:lnTo>
                      <a:pt x="1634" y="1148"/>
                    </a:lnTo>
                    <a:lnTo>
                      <a:pt x="1642" y="1134"/>
                    </a:lnTo>
                    <a:lnTo>
                      <a:pt x="1652" y="1120"/>
                    </a:lnTo>
                    <a:lnTo>
                      <a:pt x="1662" y="1106"/>
                    </a:lnTo>
                    <a:lnTo>
                      <a:pt x="1676" y="1094"/>
                    </a:lnTo>
                    <a:lnTo>
                      <a:pt x="1690" y="1079"/>
                    </a:lnTo>
                    <a:lnTo>
                      <a:pt x="1700" y="1065"/>
                    </a:lnTo>
                    <a:lnTo>
                      <a:pt x="1706" y="1055"/>
                    </a:lnTo>
                    <a:lnTo>
                      <a:pt x="1712" y="1039"/>
                    </a:lnTo>
                    <a:lnTo>
                      <a:pt x="1720" y="1021"/>
                    </a:lnTo>
                    <a:lnTo>
                      <a:pt x="1728" y="1001"/>
                    </a:lnTo>
                    <a:lnTo>
                      <a:pt x="1736" y="983"/>
                    </a:lnTo>
                    <a:lnTo>
                      <a:pt x="1742" y="967"/>
                    </a:lnTo>
                    <a:lnTo>
                      <a:pt x="1746" y="955"/>
                    </a:lnTo>
                    <a:lnTo>
                      <a:pt x="1748" y="947"/>
                    </a:lnTo>
                    <a:lnTo>
                      <a:pt x="1742" y="935"/>
                    </a:lnTo>
                    <a:lnTo>
                      <a:pt x="1736" y="927"/>
                    </a:lnTo>
                    <a:lnTo>
                      <a:pt x="1718" y="911"/>
                    </a:lnTo>
                    <a:lnTo>
                      <a:pt x="1700" y="901"/>
                    </a:lnTo>
                    <a:lnTo>
                      <a:pt x="1694" y="897"/>
                    </a:lnTo>
                    <a:lnTo>
                      <a:pt x="1688" y="893"/>
                    </a:lnTo>
                    <a:lnTo>
                      <a:pt x="1684" y="885"/>
                    </a:lnTo>
                    <a:lnTo>
                      <a:pt x="1682" y="877"/>
                    </a:lnTo>
                    <a:lnTo>
                      <a:pt x="1680" y="861"/>
                    </a:lnTo>
                    <a:lnTo>
                      <a:pt x="1676" y="849"/>
                    </a:lnTo>
                    <a:lnTo>
                      <a:pt x="1672" y="843"/>
                    </a:lnTo>
                    <a:lnTo>
                      <a:pt x="1664" y="839"/>
                    </a:lnTo>
                    <a:lnTo>
                      <a:pt x="1650" y="829"/>
                    </a:lnTo>
                    <a:lnTo>
                      <a:pt x="1634" y="821"/>
                    </a:lnTo>
                    <a:lnTo>
                      <a:pt x="1616" y="817"/>
                    </a:lnTo>
                    <a:lnTo>
                      <a:pt x="1598" y="813"/>
                    </a:lnTo>
                    <a:lnTo>
                      <a:pt x="1562" y="807"/>
                    </a:lnTo>
                    <a:lnTo>
                      <a:pt x="1546" y="801"/>
                    </a:lnTo>
                    <a:lnTo>
                      <a:pt x="1532" y="795"/>
                    </a:lnTo>
                    <a:lnTo>
                      <a:pt x="1512" y="769"/>
                    </a:lnTo>
                    <a:lnTo>
                      <a:pt x="1488" y="743"/>
                    </a:lnTo>
                    <a:lnTo>
                      <a:pt x="1458" y="719"/>
                    </a:lnTo>
                    <a:lnTo>
                      <a:pt x="1424" y="699"/>
                    </a:lnTo>
                    <a:lnTo>
                      <a:pt x="1420" y="697"/>
                    </a:lnTo>
                    <a:lnTo>
                      <a:pt x="1410" y="693"/>
                    </a:lnTo>
                    <a:lnTo>
                      <a:pt x="1398" y="687"/>
                    </a:lnTo>
                    <a:lnTo>
                      <a:pt x="1382" y="681"/>
                    </a:lnTo>
                    <a:lnTo>
                      <a:pt x="1364" y="675"/>
                    </a:lnTo>
                    <a:lnTo>
                      <a:pt x="1344" y="667"/>
                    </a:lnTo>
                    <a:lnTo>
                      <a:pt x="1302" y="651"/>
                    </a:lnTo>
                    <a:lnTo>
                      <a:pt x="1258" y="635"/>
                    </a:lnTo>
                    <a:lnTo>
                      <a:pt x="1238" y="627"/>
                    </a:lnTo>
                    <a:lnTo>
                      <a:pt x="1218" y="621"/>
                    </a:lnTo>
                    <a:lnTo>
                      <a:pt x="1202" y="615"/>
                    </a:lnTo>
                    <a:lnTo>
                      <a:pt x="1188" y="609"/>
                    </a:lnTo>
                    <a:lnTo>
                      <a:pt x="1176" y="605"/>
                    </a:lnTo>
                    <a:lnTo>
                      <a:pt x="1170" y="603"/>
                    </a:lnTo>
                    <a:lnTo>
                      <a:pt x="1164" y="587"/>
                    </a:lnTo>
                    <a:lnTo>
                      <a:pt x="1160" y="573"/>
                    </a:lnTo>
                    <a:lnTo>
                      <a:pt x="1160" y="547"/>
                    </a:lnTo>
                    <a:lnTo>
                      <a:pt x="1164" y="523"/>
                    </a:lnTo>
                    <a:lnTo>
                      <a:pt x="1172" y="501"/>
                    </a:lnTo>
                    <a:lnTo>
                      <a:pt x="1182" y="479"/>
                    </a:lnTo>
                    <a:lnTo>
                      <a:pt x="1196" y="455"/>
                    </a:lnTo>
                    <a:lnTo>
                      <a:pt x="1208" y="429"/>
                    </a:lnTo>
                    <a:lnTo>
                      <a:pt x="1218" y="399"/>
                    </a:lnTo>
                    <a:lnTo>
                      <a:pt x="1224" y="373"/>
                    </a:lnTo>
                    <a:lnTo>
                      <a:pt x="1228" y="342"/>
                    </a:lnTo>
                    <a:lnTo>
                      <a:pt x="1234" y="310"/>
                    </a:lnTo>
                    <a:lnTo>
                      <a:pt x="1240" y="282"/>
                    </a:lnTo>
                    <a:lnTo>
                      <a:pt x="1246" y="254"/>
                    </a:lnTo>
                    <a:lnTo>
                      <a:pt x="1250" y="234"/>
                    </a:lnTo>
                    <a:lnTo>
                      <a:pt x="1252" y="226"/>
                    </a:lnTo>
                    <a:lnTo>
                      <a:pt x="1254" y="220"/>
                    </a:lnTo>
                    <a:lnTo>
                      <a:pt x="1254" y="216"/>
                    </a:lnTo>
                    <a:lnTo>
                      <a:pt x="1254" y="214"/>
                    </a:lnTo>
                    <a:lnTo>
                      <a:pt x="1250" y="188"/>
                    </a:lnTo>
                    <a:lnTo>
                      <a:pt x="1248" y="166"/>
                    </a:lnTo>
                    <a:lnTo>
                      <a:pt x="1244" y="126"/>
                    </a:lnTo>
                    <a:lnTo>
                      <a:pt x="1238" y="92"/>
                    </a:lnTo>
                    <a:lnTo>
                      <a:pt x="1234" y="64"/>
                    </a:lnTo>
                    <a:lnTo>
                      <a:pt x="1228" y="42"/>
                    </a:lnTo>
                    <a:lnTo>
                      <a:pt x="1220" y="26"/>
                    </a:lnTo>
                    <a:lnTo>
                      <a:pt x="1208" y="14"/>
                    </a:lnTo>
                    <a:lnTo>
                      <a:pt x="1196" y="6"/>
                    </a:lnTo>
                    <a:lnTo>
                      <a:pt x="1178" y="0"/>
                    </a:lnTo>
                    <a:lnTo>
                      <a:pt x="1156" y="0"/>
                    </a:lnTo>
                    <a:lnTo>
                      <a:pt x="1130" y="0"/>
                    </a:lnTo>
                    <a:lnTo>
                      <a:pt x="1096" y="2"/>
                    </a:lnTo>
                    <a:lnTo>
                      <a:pt x="1056" y="6"/>
                    </a:lnTo>
                    <a:lnTo>
                      <a:pt x="1009" y="12"/>
                    </a:lnTo>
                    <a:lnTo>
                      <a:pt x="983" y="14"/>
                    </a:lnTo>
                    <a:lnTo>
                      <a:pt x="955" y="16"/>
                    </a:lnTo>
                    <a:lnTo>
                      <a:pt x="923" y="18"/>
                    </a:lnTo>
                    <a:lnTo>
                      <a:pt x="891" y="20"/>
                    </a:lnTo>
                    <a:lnTo>
                      <a:pt x="899" y="36"/>
                    </a:lnTo>
                    <a:lnTo>
                      <a:pt x="903" y="52"/>
                    </a:lnTo>
                    <a:lnTo>
                      <a:pt x="907" y="64"/>
                    </a:lnTo>
                    <a:lnTo>
                      <a:pt x="915" y="74"/>
                    </a:lnTo>
                    <a:lnTo>
                      <a:pt x="925" y="92"/>
                    </a:lnTo>
                    <a:lnTo>
                      <a:pt x="937" y="110"/>
                    </a:lnTo>
                    <a:lnTo>
                      <a:pt x="949" y="128"/>
                    </a:lnTo>
                    <a:lnTo>
                      <a:pt x="961" y="144"/>
                    </a:lnTo>
                    <a:lnTo>
                      <a:pt x="971" y="160"/>
                    </a:lnTo>
                    <a:lnTo>
                      <a:pt x="981" y="172"/>
                    </a:lnTo>
                    <a:lnTo>
                      <a:pt x="987" y="180"/>
                    </a:lnTo>
                    <a:lnTo>
                      <a:pt x="989" y="182"/>
                    </a:lnTo>
                    <a:lnTo>
                      <a:pt x="989" y="230"/>
                    </a:lnTo>
                    <a:lnTo>
                      <a:pt x="987" y="280"/>
                    </a:lnTo>
                    <a:lnTo>
                      <a:pt x="985" y="328"/>
                    </a:lnTo>
                    <a:lnTo>
                      <a:pt x="977" y="377"/>
                    </a:lnTo>
                    <a:lnTo>
                      <a:pt x="977" y="393"/>
                    </a:lnTo>
                    <a:lnTo>
                      <a:pt x="973" y="407"/>
                    </a:lnTo>
                    <a:lnTo>
                      <a:pt x="967" y="421"/>
                    </a:lnTo>
                    <a:lnTo>
                      <a:pt x="959" y="427"/>
                    </a:lnTo>
                    <a:lnTo>
                      <a:pt x="951" y="431"/>
                    </a:lnTo>
                    <a:lnTo>
                      <a:pt x="943" y="433"/>
                    </a:lnTo>
                    <a:lnTo>
                      <a:pt x="933" y="433"/>
                    </a:lnTo>
                    <a:lnTo>
                      <a:pt x="915" y="427"/>
                    </a:lnTo>
                    <a:lnTo>
                      <a:pt x="897" y="419"/>
                    </a:lnTo>
                    <a:lnTo>
                      <a:pt x="879" y="409"/>
                    </a:lnTo>
                    <a:lnTo>
                      <a:pt x="841" y="391"/>
                    </a:lnTo>
                    <a:lnTo>
                      <a:pt x="803" y="369"/>
                    </a:lnTo>
                    <a:lnTo>
                      <a:pt x="767" y="346"/>
                    </a:lnTo>
                    <a:lnTo>
                      <a:pt x="749" y="334"/>
                    </a:lnTo>
                    <a:lnTo>
                      <a:pt x="735" y="322"/>
                    </a:lnTo>
                    <a:lnTo>
                      <a:pt x="723" y="312"/>
                    </a:lnTo>
                    <a:lnTo>
                      <a:pt x="711" y="300"/>
                    </a:lnTo>
                    <a:lnTo>
                      <a:pt x="691" y="274"/>
                    </a:lnTo>
                    <a:lnTo>
                      <a:pt x="681" y="262"/>
                    </a:lnTo>
                    <a:lnTo>
                      <a:pt x="669" y="250"/>
                    </a:lnTo>
                    <a:lnTo>
                      <a:pt x="655" y="242"/>
                    </a:lnTo>
                    <a:lnTo>
                      <a:pt x="639" y="236"/>
                    </a:lnTo>
                    <a:lnTo>
                      <a:pt x="599" y="222"/>
                    </a:lnTo>
                    <a:lnTo>
                      <a:pt x="563" y="206"/>
                    </a:lnTo>
                    <a:lnTo>
                      <a:pt x="527" y="186"/>
                    </a:lnTo>
                    <a:lnTo>
                      <a:pt x="493" y="166"/>
                    </a:lnTo>
                    <a:lnTo>
                      <a:pt x="459" y="146"/>
                    </a:lnTo>
                    <a:lnTo>
                      <a:pt x="425" y="126"/>
                    </a:lnTo>
                    <a:lnTo>
                      <a:pt x="389" y="110"/>
                    </a:lnTo>
                    <a:lnTo>
                      <a:pt x="349" y="96"/>
                    </a:lnTo>
                    <a:lnTo>
                      <a:pt x="314" y="100"/>
                    </a:lnTo>
                    <a:lnTo>
                      <a:pt x="284" y="102"/>
                    </a:lnTo>
                    <a:lnTo>
                      <a:pt x="256" y="104"/>
                    </a:lnTo>
                    <a:lnTo>
                      <a:pt x="230" y="108"/>
                    </a:lnTo>
                    <a:lnTo>
                      <a:pt x="176" y="116"/>
                    </a:lnTo>
                    <a:lnTo>
                      <a:pt x="148" y="120"/>
                    </a:lnTo>
                    <a:lnTo>
                      <a:pt x="118" y="128"/>
                    </a:lnTo>
                    <a:lnTo>
                      <a:pt x="96" y="136"/>
                    </a:lnTo>
                    <a:lnTo>
                      <a:pt x="78" y="142"/>
                    </a:lnTo>
                    <a:lnTo>
                      <a:pt x="60" y="146"/>
                    </a:lnTo>
                    <a:lnTo>
                      <a:pt x="46" y="150"/>
                    </a:lnTo>
                    <a:lnTo>
                      <a:pt x="32" y="152"/>
                    </a:lnTo>
                    <a:lnTo>
                      <a:pt x="22" y="154"/>
                    </a:lnTo>
                    <a:lnTo>
                      <a:pt x="14" y="154"/>
                    </a:lnTo>
                    <a:lnTo>
                      <a:pt x="8" y="156"/>
                    </a:lnTo>
                    <a:lnTo>
                      <a:pt x="0" y="158"/>
                    </a:lnTo>
                    <a:lnTo>
                      <a:pt x="0" y="162"/>
                    </a:lnTo>
                    <a:lnTo>
                      <a:pt x="8" y="170"/>
                    </a:lnTo>
                    <a:lnTo>
                      <a:pt x="22" y="182"/>
                    </a:lnTo>
                    <a:close/>
                  </a:path>
                </a:pathLst>
              </a:custGeom>
              <a:solidFill>
                <a:srgbClr val="996633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10641" name="Group 12"/>
              <p:cNvGrpSpPr>
                <a:grpSpLocks/>
              </p:cNvGrpSpPr>
              <p:nvPr/>
            </p:nvGrpSpPr>
            <p:grpSpPr bwMode="auto">
              <a:xfrm>
                <a:off x="5227" y="348"/>
                <a:ext cx="368" cy="314"/>
                <a:chOff x="4883" y="2115"/>
                <a:chExt cx="436" cy="390"/>
              </a:xfrm>
            </p:grpSpPr>
            <p:sp>
              <p:nvSpPr>
                <p:cNvPr id="110737" name="Oval 13"/>
                <p:cNvSpPr>
                  <a:spLocks noChangeArrowheads="1"/>
                </p:cNvSpPr>
                <p:nvPr/>
              </p:nvSpPr>
              <p:spPr bwMode="auto">
                <a:xfrm>
                  <a:off x="4883" y="2181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8" name="Freeform 14"/>
                <p:cNvSpPr>
                  <a:spLocks noEditPoints="1"/>
                </p:cNvSpPr>
                <p:nvPr/>
              </p:nvSpPr>
              <p:spPr bwMode="auto">
                <a:xfrm>
                  <a:off x="5027" y="2115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0 h 128"/>
                    <a:gd name="T88" fmla="*/ 100 w 144"/>
                    <a:gd name="T89" fmla="*/ 40 h 128"/>
                    <a:gd name="T90" fmla="*/ 88 w 144"/>
                    <a:gd name="T91" fmla="*/ 34 h 128"/>
                    <a:gd name="T92" fmla="*/ 72 w 144"/>
                    <a:gd name="T93" fmla="*/ 32 h 128"/>
                    <a:gd name="T94" fmla="*/ 62 w 144"/>
                    <a:gd name="T95" fmla="*/ 34 h 128"/>
                    <a:gd name="T96" fmla="*/ 50 w 144"/>
                    <a:gd name="T97" fmla="*/ 40 h 128"/>
                    <a:gd name="T98" fmla="*/ 40 w 144"/>
                    <a:gd name="T99" fmla="*/ 50 h 128"/>
                    <a:gd name="T100" fmla="*/ 38 w 144"/>
                    <a:gd name="T101" fmla="*/ 56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9" name="Freeform 15"/>
                <p:cNvSpPr>
                  <a:spLocks noEditPoints="1"/>
                </p:cNvSpPr>
                <p:nvPr/>
              </p:nvSpPr>
              <p:spPr bwMode="auto">
                <a:xfrm>
                  <a:off x="5173" y="218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0 h 128"/>
                    <a:gd name="T88" fmla="*/ 100 w 144"/>
                    <a:gd name="T89" fmla="*/ 40 h 128"/>
                    <a:gd name="T90" fmla="*/ 88 w 144"/>
                    <a:gd name="T91" fmla="*/ 34 h 128"/>
                    <a:gd name="T92" fmla="*/ 72 w 144"/>
                    <a:gd name="T93" fmla="*/ 32 h 128"/>
                    <a:gd name="T94" fmla="*/ 62 w 144"/>
                    <a:gd name="T95" fmla="*/ 34 h 128"/>
                    <a:gd name="T96" fmla="*/ 50 w 144"/>
                    <a:gd name="T97" fmla="*/ 40 h 128"/>
                    <a:gd name="T98" fmla="*/ 40 w 144"/>
                    <a:gd name="T99" fmla="*/ 50 h 128"/>
                    <a:gd name="T100" fmla="*/ 38 w 144"/>
                    <a:gd name="T101" fmla="*/ 56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0" name="Freeform 16"/>
                <p:cNvSpPr>
                  <a:spLocks noEditPoints="1"/>
                </p:cNvSpPr>
                <p:nvPr/>
              </p:nvSpPr>
              <p:spPr bwMode="auto">
                <a:xfrm>
                  <a:off x="4883" y="2309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80 w 144"/>
                    <a:gd name="T93" fmla="*/ 34 h 128"/>
                    <a:gd name="T94" fmla="*/ 72 w 144"/>
                    <a:gd name="T95" fmla="*/ 32 h 128"/>
                    <a:gd name="T96" fmla="*/ 68 w 144"/>
                    <a:gd name="T97" fmla="*/ 34 h 128"/>
                    <a:gd name="T98" fmla="*/ 62 w 144"/>
                    <a:gd name="T99" fmla="*/ 36 h 128"/>
                    <a:gd name="T100" fmla="*/ 50 w 144"/>
                    <a:gd name="T101" fmla="*/ 44 h 128"/>
                    <a:gd name="T102" fmla="*/ 40 w 144"/>
                    <a:gd name="T103" fmla="*/ 54 h 128"/>
                    <a:gd name="T104" fmla="*/ 38 w 144"/>
                    <a:gd name="T105" fmla="*/ 60 h 128"/>
                    <a:gd name="T106" fmla="*/ 36 w 144"/>
                    <a:gd name="T107" fmla="*/ 64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28"/>
                    <a:gd name="T164" fmla="*/ 144 w 144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1" name="Oval 17"/>
                <p:cNvSpPr>
                  <a:spLocks noChangeArrowheads="1"/>
                </p:cNvSpPr>
                <p:nvPr/>
              </p:nvSpPr>
              <p:spPr bwMode="auto">
                <a:xfrm>
                  <a:off x="5173" y="2309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2" name="Freeform 18"/>
                <p:cNvSpPr>
                  <a:spLocks noEditPoints="1"/>
                </p:cNvSpPr>
                <p:nvPr/>
              </p:nvSpPr>
              <p:spPr bwMode="auto">
                <a:xfrm>
                  <a:off x="5027" y="237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6 h 128"/>
                    <a:gd name="T36" fmla="*/ 140 w 144"/>
                    <a:gd name="T37" fmla="*/ 88 h 128"/>
                    <a:gd name="T38" fmla="*/ 134 w 144"/>
                    <a:gd name="T39" fmla="*/ 98 h 128"/>
                    <a:gd name="T40" fmla="*/ 126 w 144"/>
                    <a:gd name="T41" fmla="*/ 108 h 128"/>
                    <a:gd name="T42" fmla="*/ 116 w 144"/>
                    <a:gd name="T43" fmla="*/ 116 h 128"/>
                    <a:gd name="T44" fmla="*/ 104 w 144"/>
                    <a:gd name="T45" fmla="*/ 122 h 128"/>
                    <a:gd name="T46" fmla="*/ 88 w 144"/>
                    <a:gd name="T47" fmla="*/ 126 h 128"/>
                    <a:gd name="T48" fmla="*/ 72 w 144"/>
                    <a:gd name="T49" fmla="*/ 128 h 128"/>
                    <a:gd name="T50" fmla="*/ 58 w 144"/>
                    <a:gd name="T51" fmla="*/ 126 h 128"/>
                    <a:gd name="T52" fmla="*/ 46 w 144"/>
                    <a:gd name="T53" fmla="*/ 122 h 128"/>
                    <a:gd name="T54" fmla="*/ 34 w 144"/>
                    <a:gd name="T55" fmla="*/ 116 h 128"/>
                    <a:gd name="T56" fmla="*/ 22 w 144"/>
                    <a:gd name="T57" fmla="*/ 108 h 128"/>
                    <a:gd name="T58" fmla="*/ 14 w 144"/>
                    <a:gd name="T59" fmla="*/ 98 h 128"/>
                    <a:gd name="T60" fmla="*/ 6 w 144"/>
                    <a:gd name="T61" fmla="*/ 88 h 128"/>
                    <a:gd name="T62" fmla="*/ 2 w 144"/>
                    <a:gd name="T63" fmla="*/ 76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80 w 144"/>
                    <a:gd name="T93" fmla="*/ 34 h 128"/>
                    <a:gd name="T94" fmla="*/ 72 w 144"/>
                    <a:gd name="T95" fmla="*/ 32 h 128"/>
                    <a:gd name="T96" fmla="*/ 68 w 144"/>
                    <a:gd name="T97" fmla="*/ 34 h 128"/>
                    <a:gd name="T98" fmla="*/ 62 w 144"/>
                    <a:gd name="T99" fmla="*/ 36 h 128"/>
                    <a:gd name="T100" fmla="*/ 50 w 144"/>
                    <a:gd name="T101" fmla="*/ 44 h 128"/>
                    <a:gd name="T102" fmla="*/ 40 w 144"/>
                    <a:gd name="T103" fmla="*/ 54 h 128"/>
                    <a:gd name="T104" fmla="*/ 38 w 144"/>
                    <a:gd name="T105" fmla="*/ 60 h 128"/>
                    <a:gd name="T106" fmla="*/ 36 w 144"/>
                    <a:gd name="T107" fmla="*/ 64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4"/>
                    <a:gd name="T163" fmla="*/ 0 h 128"/>
                    <a:gd name="T164" fmla="*/ 144 w 144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3" name="Oval 19"/>
                <p:cNvSpPr>
                  <a:spLocks noChangeArrowheads="1"/>
                </p:cNvSpPr>
                <p:nvPr/>
              </p:nvSpPr>
              <p:spPr bwMode="auto">
                <a:xfrm>
                  <a:off x="5027" y="2245"/>
                  <a:ext cx="14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44" name="Oval 20"/>
                <p:cNvSpPr>
                  <a:spLocks noChangeArrowheads="1"/>
                </p:cNvSpPr>
                <p:nvPr/>
              </p:nvSpPr>
              <p:spPr bwMode="auto">
                <a:xfrm>
                  <a:off x="4883" y="2115"/>
                  <a:ext cx="436" cy="39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0642" name="Freeform 21"/>
              <p:cNvSpPr>
                <a:spLocks noEditPoints="1"/>
              </p:cNvSpPr>
              <p:nvPr/>
            </p:nvSpPr>
            <p:spPr bwMode="auto">
              <a:xfrm>
                <a:off x="5472" y="609"/>
                <a:ext cx="121" cy="103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4 w 144"/>
                  <a:gd name="T11" fmla="*/ 2 h 129"/>
                  <a:gd name="T12" fmla="*/ 6 w 144"/>
                  <a:gd name="T13" fmla="*/ 2 h 129"/>
                  <a:gd name="T14" fmla="*/ 7 w 144"/>
                  <a:gd name="T15" fmla="*/ 2 h 129"/>
                  <a:gd name="T16" fmla="*/ 9 w 144"/>
                  <a:gd name="T17" fmla="*/ 0 h 129"/>
                  <a:gd name="T18" fmla="*/ 11 w 144"/>
                  <a:gd name="T19" fmla="*/ 2 h 129"/>
                  <a:gd name="T20" fmla="*/ 13 w 144"/>
                  <a:gd name="T21" fmla="*/ 2 h 129"/>
                  <a:gd name="T22" fmla="*/ 14 w 144"/>
                  <a:gd name="T23" fmla="*/ 2 h 129"/>
                  <a:gd name="T24" fmla="*/ 16 w 144"/>
                  <a:gd name="T25" fmla="*/ 2 h 129"/>
                  <a:gd name="T26" fmla="*/ 17 w 144"/>
                  <a:gd name="T27" fmla="*/ 2 h 129"/>
                  <a:gd name="T28" fmla="*/ 17 w 144"/>
                  <a:gd name="T29" fmla="*/ 3 h 129"/>
                  <a:gd name="T30" fmla="*/ 17 w 144"/>
                  <a:gd name="T31" fmla="*/ 4 h 129"/>
                  <a:gd name="T32" fmla="*/ 18 w 144"/>
                  <a:gd name="T33" fmla="*/ 5 h 129"/>
                  <a:gd name="T34" fmla="*/ 17 w 144"/>
                  <a:gd name="T35" fmla="*/ 5 h 129"/>
                  <a:gd name="T36" fmla="*/ 17 w 144"/>
                  <a:gd name="T37" fmla="*/ 6 h 129"/>
                  <a:gd name="T38" fmla="*/ 17 w 144"/>
                  <a:gd name="T39" fmla="*/ 7 h 129"/>
                  <a:gd name="T40" fmla="*/ 16 w 144"/>
                  <a:gd name="T41" fmla="*/ 7 h 129"/>
                  <a:gd name="T42" fmla="*/ 14 w 144"/>
                  <a:gd name="T43" fmla="*/ 8 h 129"/>
                  <a:gd name="T44" fmla="*/ 13 w 144"/>
                  <a:gd name="T45" fmla="*/ 9 h 129"/>
                  <a:gd name="T46" fmla="*/ 11 w 144"/>
                  <a:gd name="T47" fmla="*/ 9 h 129"/>
                  <a:gd name="T48" fmla="*/ 9 w 144"/>
                  <a:gd name="T49" fmla="*/ 9 h 129"/>
                  <a:gd name="T50" fmla="*/ 7 w 144"/>
                  <a:gd name="T51" fmla="*/ 9 h 129"/>
                  <a:gd name="T52" fmla="*/ 6 w 144"/>
                  <a:gd name="T53" fmla="*/ 9 h 129"/>
                  <a:gd name="T54" fmla="*/ 4 w 144"/>
                  <a:gd name="T55" fmla="*/ 8 h 129"/>
                  <a:gd name="T56" fmla="*/ 3 w 144"/>
                  <a:gd name="T57" fmla="*/ 7 h 129"/>
                  <a:gd name="T58" fmla="*/ 3 w 144"/>
                  <a:gd name="T59" fmla="*/ 7 h 129"/>
                  <a:gd name="T60" fmla="*/ 3 w 144"/>
                  <a:gd name="T61" fmla="*/ 6 h 129"/>
                  <a:gd name="T62" fmla="*/ 2 w 144"/>
                  <a:gd name="T63" fmla="*/ 5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5 h 129"/>
                  <a:gd name="T70" fmla="*/ 5 w 144"/>
                  <a:gd name="T71" fmla="*/ 6 h 129"/>
                  <a:gd name="T72" fmla="*/ 6 w 144"/>
                  <a:gd name="T73" fmla="*/ 6 h 129"/>
                  <a:gd name="T74" fmla="*/ 8 w 144"/>
                  <a:gd name="T75" fmla="*/ 6 h 129"/>
                  <a:gd name="T76" fmla="*/ 9 w 144"/>
                  <a:gd name="T77" fmla="*/ 6 h 129"/>
                  <a:gd name="T78" fmla="*/ 11 w 144"/>
                  <a:gd name="T79" fmla="*/ 6 h 129"/>
                  <a:gd name="T80" fmla="*/ 12 w 144"/>
                  <a:gd name="T81" fmla="*/ 6 h 129"/>
                  <a:gd name="T82" fmla="*/ 13 w 144"/>
                  <a:gd name="T83" fmla="*/ 6 h 129"/>
                  <a:gd name="T84" fmla="*/ 13 w 144"/>
                  <a:gd name="T85" fmla="*/ 5 h 129"/>
                  <a:gd name="T86" fmla="*/ 13 w 144"/>
                  <a:gd name="T87" fmla="*/ 4 h 129"/>
                  <a:gd name="T88" fmla="*/ 12 w 144"/>
                  <a:gd name="T89" fmla="*/ 3 h 129"/>
                  <a:gd name="T90" fmla="*/ 11 w 144"/>
                  <a:gd name="T91" fmla="*/ 2 h 129"/>
                  <a:gd name="T92" fmla="*/ 9 w 144"/>
                  <a:gd name="T93" fmla="*/ 2 h 129"/>
                  <a:gd name="T94" fmla="*/ 8 w 144"/>
                  <a:gd name="T95" fmla="*/ 2 h 129"/>
                  <a:gd name="T96" fmla="*/ 6 w 144"/>
                  <a:gd name="T97" fmla="*/ 3 h 129"/>
                  <a:gd name="T98" fmla="*/ 5 w 144"/>
                  <a:gd name="T99" fmla="*/ 4 h 129"/>
                  <a:gd name="T100" fmla="*/ 5 w 144"/>
                  <a:gd name="T101" fmla="*/ 4 h 129"/>
                  <a:gd name="T102" fmla="*/ 5 w 144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9"/>
                  <a:gd name="T158" fmla="*/ 144 w 144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9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9"/>
                    </a:lnTo>
                    <a:lnTo>
                      <a:pt x="134" y="99"/>
                    </a:lnTo>
                    <a:lnTo>
                      <a:pt x="126" y="109"/>
                    </a:lnTo>
                    <a:lnTo>
                      <a:pt x="116" y="117"/>
                    </a:lnTo>
                    <a:lnTo>
                      <a:pt x="104" y="123"/>
                    </a:lnTo>
                    <a:lnTo>
                      <a:pt x="88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3" name="Freeform 22"/>
              <p:cNvSpPr>
                <a:spLocks noEditPoints="1"/>
              </p:cNvSpPr>
              <p:nvPr/>
            </p:nvSpPr>
            <p:spPr bwMode="auto">
              <a:xfrm>
                <a:off x="4981" y="556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5 h 128"/>
                  <a:gd name="T36" fmla="*/ 17 w 145"/>
                  <a:gd name="T37" fmla="*/ 6 h 128"/>
                  <a:gd name="T38" fmla="*/ 17 w 145"/>
                  <a:gd name="T39" fmla="*/ 7 h 128"/>
                  <a:gd name="T40" fmla="*/ 16 w 145"/>
                  <a:gd name="T41" fmla="*/ 8 h 128"/>
                  <a:gd name="T42" fmla="*/ 14 w 145"/>
                  <a:gd name="T43" fmla="*/ 8 h 128"/>
                  <a:gd name="T44" fmla="*/ 13 w 145"/>
                  <a:gd name="T45" fmla="*/ 9 h 128"/>
                  <a:gd name="T46" fmla="*/ 11 w 145"/>
                  <a:gd name="T47" fmla="*/ 9 h 128"/>
                  <a:gd name="T48" fmla="*/ 9 w 145"/>
                  <a:gd name="T49" fmla="*/ 10 h 128"/>
                  <a:gd name="T50" fmla="*/ 7 w 145"/>
                  <a:gd name="T51" fmla="*/ 9 h 128"/>
                  <a:gd name="T52" fmla="*/ 6 w 145"/>
                  <a:gd name="T53" fmla="*/ 9 h 128"/>
                  <a:gd name="T54" fmla="*/ 4 w 145"/>
                  <a:gd name="T55" fmla="*/ 8 h 128"/>
                  <a:gd name="T56" fmla="*/ 3 w 145"/>
                  <a:gd name="T57" fmla="*/ 8 h 128"/>
                  <a:gd name="T58" fmla="*/ 3 w 145"/>
                  <a:gd name="T59" fmla="*/ 7 h 128"/>
                  <a:gd name="T60" fmla="*/ 3 w 145"/>
                  <a:gd name="T61" fmla="*/ 6 h 128"/>
                  <a:gd name="T62" fmla="*/ 2 w 145"/>
                  <a:gd name="T63" fmla="*/ 5 h 128"/>
                  <a:gd name="T64" fmla="*/ 0 w 145"/>
                  <a:gd name="T65" fmla="*/ 5 h 128"/>
                  <a:gd name="T66" fmla="*/ 5 w 145"/>
                  <a:gd name="T67" fmla="*/ 5 h 128"/>
                  <a:gd name="T68" fmla="*/ 5 w 145"/>
                  <a:gd name="T69" fmla="*/ 5 h 128"/>
                  <a:gd name="T70" fmla="*/ 5 w 145"/>
                  <a:gd name="T71" fmla="*/ 6 h 128"/>
                  <a:gd name="T72" fmla="*/ 6 w 145"/>
                  <a:gd name="T73" fmla="*/ 6 h 128"/>
                  <a:gd name="T74" fmla="*/ 8 w 145"/>
                  <a:gd name="T75" fmla="*/ 6 h 128"/>
                  <a:gd name="T76" fmla="*/ 9 w 145"/>
                  <a:gd name="T77" fmla="*/ 7 h 128"/>
                  <a:gd name="T78" fmla="*/ 11 w 145"/>
                  <a:gd name="T79" fmla="*/ 6 h 128"/>
                  <a:gd name="T80" fmla="*/ 13 w 145"/>
                  <a:gd name="T81" fmla="*/ 6 h 128"/>
                  <a:gd name="T82" fmla="*/ 13 w 145"/>
                  <a:gd name="T83" fmla="*/ 6 h 128"/>
                  <a:gd name="T84" fmla="*/ 14 w 145"/>
                  <a:gd name="T85" fmla="*/ 5 h 128"/>
                  <a:gd name="T86" fmla="*/ 13 w 145"/>
                  <a:gd name="T87" fmla="*/ 4 h 128"/>
                  <a:gd name="T88" fmla="*/ 13 w 145"/>
                  <a:gd name="T89" fmla="*/ 3 h 128"/>
                  <a:gd name="T90" fmla="*/ 11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6 w 145"/>
                  <a:gd name="T97" fmla="*/ 3 h 128"/>
                  <a:gd name="T98" fmla="*/ 5 w 145"/>
                  <a:gd name="T99" fmla="*/ 4 h 128"/>
                  <a:gd name="T100" fmla="*/ 5 w 145"/>
                  <a:gd name="T101" fmla="*/ 4 h 128"/>
                  <a:gd name="T102" fmla="*/ 5 w 145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5"/>
                  <a:gd name="T157" fmla="*/ 0 h 128"/>
                  <a:gd name="T158" fmla="*/ 145 w 145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6"/>
                    </a:lnTo>
                    <a:lnTo>
                      <a:pt x="141" y="88"/>
                    </a:lnTo>
                    <a:lnTo>
                      <a:pt x="135" y="98"/>
                    </a:lnTo>
                    <a:lnTo>
                      <a:pt x="127" y="108"/>
                    </a:lnTo>
                    <a:lnTo>
                      <a:pt x="117" y="116"/>
                    </a:lnTo>
                    <a:lnTo>
                      <a:pt x="105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0"/>
                    </a:lnTo>
                    <a:lnTo>
                      <a:pt x="101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4" name="Oval 23"/>
              <p:cNvSpPr>
                <a:spLocks noChangeArrowheads="1"/>
              </p:cNvSpPr>
              <p:nvPr/>
            </p:nvSpPr>
            <p:spPr bwMode="auto">
              <a:xfrm>
                <a:off x="5227" y="712"/>
                <a:ext cx="123" cy="107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5" name="Oval 24"/>
              <p:cNvSpPr>
                <a:spLocks noChangeArrowheads="1"/>
              </p:cNvSpPr>
              <p:nvPr/>
            </p:nvSpPr>
            <p:spPr bwMode="auto">
              <a:xfrm>
                <a:off x="5654" y="660"/>
                <a:ext cx="126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6" name="Freeform 25"/>
              <p:cNvSpPr>
                <a:spLocks noEditPoints="1"/>
              </p:cNvSpPr>
              <p:nvPr/>
            </p:nvSpPr>
            <p:spPr bwMode="auto">
              <a:xfrm>
                <a:off x="5716" y="920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9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6 w 144"/>
                  <a:gd name="T51" fmla="*/ 9 h 128"/>
                  <a:gd name="T52" fmla="*/ 5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6 w 144"/>
                  <a:gd name="T69" fmla="*/ 6 h 128"/>
                  <a:gd name="T70" fmla="*/ 7 w 144"/>
                  <a:gd name="T71" fmla="*/ 6 h 128"/>
                  <a:gd name="T72" fmla="*/ 8 w 144"/>
                  <a:gd name="T73" fmla="*/ 6 h 128"/>
                  <a:gd name="T74" fmla="*/ 10 w 144"/>
                  <a:gd name="T75" fmla="*/ 7 h 128"/>
                  <a:gd name="T76" fmla="*/ 12 w 144"/>
                  <a:gd name="T77" fmla="*/ 6 h 128"/>
                  <a:gd name="T78" fmla="*/ 14 w 144"/>
                  <a:gd name="T79" fmla="*/ 6 h 128"/>
                  <a:gd name="T80" fmla="*/ 14 w 144"/>
                  <a:gd name="T81" fmla="*/ 6 h 128"/>
                  <a:gd name="T82" fmla="*/ 15 w 144"/>
                  <a:gd name="T83" fmla="*/ 5 h 128"/>
                  <a:gd name="T84" fmla="*/ 14 w 144"/>
                  <a:gd name="T85" fmla="*/ 4 h 128"/>
                  <a:gd name="T86" fmla="*/ 14 w 144"/>
                  <a:gd name="T87" fmla="*/ 3 h 128"/>
                  <a:gd name="T88" fmla="*/ 12 w 144"/>
                  <a:gd name="T89" fmla="*/ 2 h 128"/>
                  <a:gd name="T90" fmla="*/ 12 w 144"/>
                  <a:gd name="T91" fmla="*/ 2 h 128"/>
                  <a:gd name="T92" fmla="*/ 10 w 144"/>
                  <a:gd name="T93" fmla="*/ 2 h 128"/>
                  <a:gd name="T94" fmla="*/ 10 w 144"/>
                  <a:gd name="T95" fmla="*/ 2 h 128"/>
                  <a:gd name="T96" fmla="*/ 8 w 144"/>
                  <a:gd name="T97" fmla="*/ 2 h 128"/>
                  <a:gd name="T98" fmla="*/ 7 w 144"/>
                  <a:gd name="T99" fmla="*/ 3 h 128"/>
                  <a:gd name="T100" fmla="*/ 6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7" name="Freeform 26"/>
              <p:cNvSpPr>
                <a:spLocks noEditPoints="1"/>
              </p:cNvSpPr>
              <p:nvPr/>
            </p:nvSpPr>
            <p:spPr bwMode="auto">
              <a:xfrm>
                <a:off x="5593" y="920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9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6 w 145"/>
                  <a:gd name="T51" fmla="*/ 9 h 128"/>
                  <a:gd name="T52" fmla="*/ 5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6 w 145"/>
                  <a:gd name="T69" fmla="*/ 6 h 128"/>
                  <a:gd name="T70" fmla="*/ 7 w 145"/>
                  <a:gd name="T71" fmla="*/ 6 h 128"/>
                  <a:gd name="T72" fmla="*/ 8 w 145"/>
                  <a:gd name="T73" fmla="*/ 6 h 128"/>
                  <a:gd name="T74" fmla="*/ 10 w 145"/>
                  <a:gd name="T75" fmla="*/ 7 h 128"/>
                  <a:gd name="T76" fmla="*/ 12 w 145"/>
                  <a:gd name="T77" fmla="*/ 6 h 128"/>
                  <a:gd name="T78" fmla="*/ 14 w 145"/>
                  <a:gd name="T79" fmla="*/ 6 h 128"/>
                  <a:gd name="T80" fmla="*/ 15 w 145"/>
                  <a:gd name="T81" fmla="*/ 6 h 128"/>
                  <a:gd name="T82" fmla="*/ 15 w 145"/>
                  <a:gd name="T83" fmla="*/ 5 h 128"/>
                  <a:gd name="T84" fmla="*/ 15 w 145"/>
                  <a:gd name="T85" fmla="*/ 4 h 128"/>
                  <a:gd name="T86" fmla="*/ 14 w 145"/>
                  <a:gd name="T87" fmla="*/ 3 h 128"/>
                  <a:gd name="T88" fmla="*/ 12 w 145"/>
                  <a:gd name="T89" fmla="*/ 2 h 128"/>
                  <a:gd name="T90" fmla="*/ 12 w 145"/>
                  <a:gd name="T91" fmla="*/ 2 h 128"/>
                  <a:gd name="T92" fmla="*/ 10 w 145"/>
                  <a:gd name="T93" fmla="*/ 2 h 128"/>
                  <a:gd name="T94" fmla="*/ 10 w 145"/>
                  <a:gd name="T95" fmla="*/ 2 h 128"/>
                  <a:gd name="T96" fmla="*/ 8 w 145"/>
                  <a:gd name="T97" fmla="*/ 2 h 128"/>
                  <a:gd name="T98" fmla="*/ 7 w 145"/>
                  <a:gd name="T99" fmla="*/ 3 h 128"/>
                  <a:gd name="T100" fmla="*/ 6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8" name="Freeform 27"/>
              <p:cNvSpPr>
                <a:spLocks noEditPoints="1"/>
              </p:cNvSpPr>
              <p:nvPr/>
            </p:nvSpPr>
            <p:spPr bwMode="auto">
              <a:xfrm>
                <a:off x="5409" y="817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49" name="Freeform 28"/>
              <p:cNvSpPr>
                <a:spLocks noEditPoints="1"/>
              </p:cNvSpPr>
              <p:nvPr/>
            </p:nvSpPr>
            <p:spPr bwMode="auto">
              <a:xfrm>
                <a:off x="5961" y="1076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0" name="Oval 29"/>
              <p:cNvSpPr>
                <a:spLocks noChangeArrowheads="1"/>
              </p:cNvSpPr>
              <p:nvPr/>
            </p:nvSpPr>
            <p:spPr bwMode="auto">
              <a:xfrm>
                <a:off x="5778" y="1076"/>
                <a:ext cx="134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1" name="Oval 30"/>
              <p:cNvSpPr>
                <a:spLocks noChangeArrowheads="1"/>
              </p:cNvSpPr>
              <p:nvPr/>
            </p:nvSpPr>
            <p:spPr bwMode="auto">
              <a:xfrm>
                <a:off x="5654" y="453"/>
                <a:ext cx="126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grpSp>
            <p:nvGrpSpPr>
              <p:cNvPr id="110652" name="Group 31"/>
              <p:cNvGrpSpPr>
                <a:grpSpLocks/>
              </p:cNvGrpSpPr>
              <p:nvPr/>
            </p:nvGrpSpPr>
            <p:grpSpPr bwMode="auto">
              <a:xfrm>
                <a:off x="4444" y="897"/>
                <a:ext cx="766" cy="676"/>
                <a:chOff x="3957" y="2798"/>
                <a:chExt cx="906" cy="841"/>
              </a:xfrm>
            </p:grpSpPr>
            <p:sp>
              <p:nvSpPr>
                <p:cNvPr id="110721" name="Freeform 32"/>
                <p:cNvSpPr>
                  <a:spLocks/>
                </p:cNvSpPr>
                <p:nvPr/>
              </p:nvSpPr>
              <p:spPr bwMode="auto">
                <a:xfrm>
                  <a:off x="3957" y="2798"/>
                  <a:ext cx="906" cy="841"/>
                </a:xfrm>
                <a:custGeom>
                  <a:avLst/>
                  <a:gdLst>
                    <a:gd name="T0" fmla="*/ 19 w 906"/>
                    <a:gd name="T1" fmla="*/ 609 h 841"/>
                    <a:gd name="T2" fmla="*/ 11 w 906"/>
                    <a:gd name="T3" fmla="*/ 617 h 841"/>
                    <a:gd name="T4" fmla="*/ 4 w 906"/>
                    <a:gd name="T5" fmla="*/ 627 h 841"/>
                    <a:gd name="T6" fmla="*/ 2 w 906"/>
                    <a:gd name="T7" fmla="*/ 637 h 841"/>
                    <a:gd name="T8" fmla="*/ 0 w 906"/>
                    <a:gd name="T9" fmla="*/ 647 h 841"/>
                    <a:gd name="T10" fmla="*/ 2 w 906"/>
                    <a:gd name="T11" fmla="*/ 657 h 841"/>
                    <a:gd name="T12" fmla="*/ 4 w 906"/>
                    <a:gd name="T13" fmla="*/ 667 h 841"/>
                    <a:gd name="T14" fmla="*/ 11 w 906"/>
                    <a:gd name="T15" fmla="*/ 677 h 841"/>
                    <a:gd name="T16" fmla="*/ 19 w 906"/>
                    <a:gd name="T17" fmla="*/ 685 h 841"/>
                    <a:gd name="T18" fmla="*/ 199 w 906"/>
                    <a:gd name="T19" fmla="*/ 825 h 841"/>
                    <a:gd name="T20" fmla="*/ 219 w 906"/>
                    <a:gd name="T21" fmla="*/ 837 h 841"/>
                    <a:gd name="T22" fmla="*/ 241 w 906"/>
                    <a:gd name="T23" fmla="*/ 841 h 841"/>
                    <a:gd name="T24" fmla="*/ 263 w 906"/>
                    <a:gd name="T25" fmla="*/ 837 h 841"/>
                    <a:gd name="T26" fmla="*/ 283 w 906"/>
                    <a:gd name="T27" fmla="*/ 825 h 841"/>
                    <a:gd name="T28" fmla="*/ 888 w 906"/>
                    <a:gd name="T29" fmla="*/ 232 h 841"/>
                    <a:gd name="T30" fmla="*/ 896 w 906"/>
                    <a:gd name="T31" fmla="*/ 224 h 841"/>
                    <a:gd name="T32" fmla="*/ 902 w 906"/>
                    <a:gd name="T33" fmla="*/ 214 h 841"/>
                    <a:gd name="T34" fmla="*/ 904 w 906"/>
                    <a:gd name="T35" fmla="*/ 204 h 841"/>
                    <a:gd name="T36" fmla="*/ 906 w 906"/>
                    <a:gd name="T37" fmla="*/ 194 h 841"/>
                    <a:gd name="T38" fmla="*/ 904 w 906"/>
                    <a:gd name="T39" fmla="*/ 184 h 841"/>
                    <a:gd name="T40" fmla="*/ 902 w 906"/>
                    <a:gd name="T41" fmla="*/ 174 h 841"/>
                    <a:gd name="T42" fmla="*/ 896 w 906"/>
                    <a:gd name="T43" fmla="*/ 164 h 841"/>
                    <a:gd name="T44" fmla="*/ 888 w 906"/>
                    <a:gd name="T45" fmla="*/ 156 h 841"/>
                    <a:gd name="T46" fmla="*/ 707 w 906"/>
                    <a:gd name="T47" fmla="*/ 6 h 841"/>
                    <a:gd name="T48" fmla="*/ 687 w 906"/>
                    <a:gd name="T49" fmla="*/ 0 h 841"/>
                    <a:gd name="T50" fmla="*/ 665 w 906"/>
                    <a:gd name="T51" fmla="*/ 0 h 841"/>
                    <a:gd name="T52" fmla="*/ 643 w 906"/>
                    <a:gd name="T53" fmla="*/ 4 h 841"/>
                    <a:gd name="T54" fmla="*/ 623 w 906"/>
                    <a:gd name="T55" fmla="*/ 16 h 841"/>
                    <a:gd name="T56" fmla="*/ 19 w 906"/>
                    <a:gd name="T57" fmla="*/ 609 h 84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906"/>
                    <a:gd name="T88" fmla="*/ 0 h 841"/>
                    <a:gd name="T89" fmla="*/ 906 w 906"/>
                    <a:gd name="T90" fmla="*/ 841 h 84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906" h="841">
                      <a:moveTo>
                        <a:pt x="19" y="609"/>
                      </a:moveTo>
                      <a:lnTo>
                        <a:pt x="11" y="617"/>
                      </a:lnTo>
                      <a:lnTo>
                        <a:pt x="4" y="627"/>
                      </a:lnTo>
                      <a:lnTo>
                        <a:pt x="2" y="637"/>
                      </a:lnTo>
                      <a:lnTo>
                        <a:pt x="0" y="647"/>
                      </a:lnTo>
                      <a:lnTo>
                        <a:pt x="2" y="657"/>
                      </a:lnTo>
                      <a:lnTo>
                        <a:pt x="4" y="667"/>
                      </a:lnTo>
                      <a:lnTo>
                        <a:pt x="11" y="677"/>
                      </a:lnTo>
                      <a:lnTo>
                        <a:pt x="19" y="685"/>
                      </a:lnTo>
                      <a:lnTo>
                        <a:pt x="199" y="825"/>
                      </a:lnTo>
                      <a:lnTo>
                        <a:pt x="219" y="837"/>
                      </a:lnTo>
                      <a:lnTo>
                        <a:pt x="241" y="841"/>
                      </a:lnTo>
                      <a:lnTo>
                        <a:pt x="263" y="837"/>
                      </a:lnTo>
                      <a:lnTo>
                        <a:pt x="283" y="825"/>
                      </a:lnTo>
                      <a:lnTo>
                        <a:pt x="888" y="232"/>
                      </a:lnTo>
                      <a:lnTo>
                        <a:pt x="896" y="224"/>
                      </a:lnTo>
                      <a:lnTo>
                        <a:pt x="902" y="214"/>
                      </a:lnTo>
                      <a:lnTo>
                        <a:pt x="904" y="204"/>
                      </a:lnTo>
                      <a:lnTo>
                        <a:pt x="906" y="194"/>
                      </a:lnTo>
                      <a:lnTo>
                        <a:pt x="904" y="184"/>
                      </a:lnTo>
                      <a:lnTo>
                        <a:pt x="902" y="174"/>
                      </a:lnTo>
                      <a:lnTo>
                        <a:pt x="896" y="164"/>
                      </a:lnTo>
                      <a:lnTo>
                        <a:pt x="888" y="156"/>
                      </a:lnTo>
                      <a:lnTo>
                        <a:pt x="707" y="6"/>
                      </a:lnTo>
                      <a:lnTo>
                        <a:pt x="687" y="0"/>
                      </a:lnTo>
                      <a:lnTo>
                        <a:pt x="665" y="0"/>
                      </a:lnTo>
                      <a:lnTo>
                        <a:pt x="643" y="4"/>
                      </a:lnTo>
                      <a:lnTo>
                        <a:pt x="623" y="16"/>
                      </a:lnTo>
                      <a:lnTo>
                        <a:pt x="19" y="60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2" name="Freeform 33"/>
                <p:cNvSpPr>
                  <a:spLocks/>
                </p:cNvSpPr>
                <p:nvPr/>
              </p:nvSpPr>
              <p:spPr bwMode="auto">
                <a:xfrm>
                  <a:off x="4096" y="2958"/>
                  <a:ext cx="580" cy="565"/>
                </a:xfrm>
                <a:custGeom>
                  <a:avLst/>
                  <a:gdLst>
                    <a:gd name="T0" fmla="*/ 0 w 580"/>
                    <a:gd name="T1" fmla="*/ 515 h 565"/>
                    <a:gd name="T2" fmla="*/ 0 w 580"/>
                    <a:gd name="T3" fmla="*/ 521 h 565"/>
                    <a:gd name="T4" fmla="*/ 0 w 580"/>
                    <a:gd name="T5" fmla="*/ 525 h 565"/>
                    <a:gd name="T6" fmla="*/ 0 w 580"/>
                    <a:gd name="T7" fmla="*/ 529 h 565"/>
                    <a:gd name="T8" fmla="*/ 0 w 580"/>
                    <a:gd name="T9" fmla="*/ 535 h 565"/>
                    <a:gd name="T10" fmla="*/ 36 w 580"/>
                    <a:gd name="T11" fmla="*/ 557 h 565"/>
                    <a:gd name="T12" fmla="*/ 44 w 580"/>
                    <a:gd name="T13" fmla="*/ 563 h 565"/>
                    <a:gd name="T14" fmla="*/ 48 w 580"/>
                    <a:gd name="T15" fmla="*/ 565 h 565"/>
                    <a:gd name="T16" fmla="*/ 52 w 580"/>
                    <a:gd name="T17" fmla="*/ 563 h 565"/>
                    <a:gd name="T18" fmla="*/ 60 w 580"/>
                    <a:gd name="T19" fmla="*/ 557 h 565"/>
                    <a:gd name="T20" fmla="*/ 580 w 580"/>
                    <a:gd name="T21" fmla="*/ 50 h 565"/>
                    <a:gd name="T22" fmla="*/ 580 w 580"/>
                    <a:gd name="T23" fmla="*/ 44 h 565"/>
                    <a:gd name="T24" fmla="*/ 580 w 580"/>
                    <a:gd name="T25" fmla="*/ 40 h 565"/>
                    <a:gd name="T26" fmla="*/ 580 w 580"/>
                    <a:gd name="T27" fmla="*/ 36 h 565"/>
                    <a:gd name="T28" fmla="*/ 580 w 580"/>
                    <a:gd name="T29" fmla="*/ 30 h 565"/>
                    <a:gd name="T30" fmla="*/ 544 w 580"/>
                    <a:gd name="T31" fmla="*/ 8 h 565"/>
                    <a:gd name="T32" fmla="*/ 536 w 580"/>
                    <a:gd name="T33" fmla="*/ 2 h 565"/>
                    <a:gd name="T34" fmla="*/ 532 w 580"/>
                    <a:gd name="T35" fmla="*/ 0 h 565"/>
                    <a:gd name="T36" fmla="*/ 528 w 580"/>
                    <a:gd name="T37" fmla="*/ 2 h 565"/>
                    <a:gd name="T38" fmla="*/ 520 w 580"/>
                    <a:gd name="T39" fmla="*/ 8 h 565"/>
                    <a:gd name="T40" fmla="*/ 0 w 580"/>
                    <a:gd name="T41" fmla="*/ 515 h 5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80"/>
                    <a:gd name="T64" fmla="*/ 0 h 565"/>
                    <a:gd name="T65" fmla="*/ 580 w 580"/>
                    <a:gd name="T66" fmla="*/ 565 h 56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80" h="565">
                      <a:moveTo>
                        <a:pt x="0" y="515"/>
                      </a:moveTo>
                      <a:lnTo>
                        <a:pt x="0" y="521"/>
                      </a:lnTo>
                      <a:lnTo>
                        <a:pt x="0" y="525"/>
                      </a:lnTo>
                      <a:lnTo>
                        <a:pt x="0" y="529"/>
                      </a:lnTo>
                      <a:lnTo>
                        <a:pt x="0" y="535"/>
                      </a:lnTo>
                      <a:lnTo>
                        <a:pt x="36" y="557"/>
                      </a:lnTo>
                      <a:lnTo>
                        <a:pt x="44" y="563"/>
                      </a:lnTo>
                      <a:lnTo>
                        <a:pt x="48" y="565"/>
                      </a:lnTo>
                      <a:lnTo>
                        <a:pt x="52" y="563"/>
                      </a:lnTo>
                      <a:lnTo>
                        <a:pt x="60" y="557"/>
                      </a:lnTo>
                      <a:lnTo>
                        <a:pt x="580" y="50"/>
                      </a:lnTo>
                      <a:lnTo>
                        <a:pt x="580" y="44"/>
                      </a:lnTo>
                      <a:lnTo>
                        <a:pt x="580" y="40"/>
                      </a:lnTo>
                      <a:lnTo>
                        <a:pt x="580" y="36"/>
                      </a:lnTo>
                      <a:lnTo>
                        <a:pt x="580" y="30"/>
                      </a:lnTo>
                      <a:lnTo>
                        <a:pt x="544" y="8"/>
                      </a:lnTo>
                      <a:lnTo>
                        <a:pt x="536" y="2"/>
                      </a:lnTo>
                      <a:lnTo>
                        <a:pt x="532" y="0"/>
                      </a:lnTo>
                      <a:lnTo>
                        <a:pt x="528" y="2"/>
                      </a:lnTo>
                      <a:lnTo>
                        <a:pt x="520" y="8"/>
                      </a:lnTo>
                      <a:lnTo>
                        <a:pt x="0" y="515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3" name="Freeform 34"/>
                <p:cNvSpPr>
                  <a:spLocks noEditPoints="1"/>
                </p:cNvSpPr>
                <p:nvPr/>
              </p:nvSpPr>
              <p:spPr bwMode="auto">
                <a:xfrm>
                  <a:off x="4164" y="3188"/>
                  <a:ext cx="140" cy="127"/>
                </a:xfrm>
                <a:custGeom>
                  <a:avLst/>
                  <a:gdLst>
                    <a:gd name="T0" fmla="*/ 16 w 140"/>
                    <a:gd name="T1" fmla="*/ 111 h 127"/>
                    <a:gd name="T2" fmla="*/ 8 w 140"/>
                    <a:gd name="T3" fmla="*/ 99 h 127"/>
                    <a:gd name="T4" fmla="*/ 4 w 140"/>
                    <a:gd name="T5" fmla="*/ 87 h 127"/>
                    <a:gd name="T6" fmla="*/ 0 w 140"/>
                    <a:gd name="T7" fmla="*/ 75 h 127"/>
                    <a:gd name="T8" fmla="*/ 0 w 140"/>
                    <a:gd name="T9" fmla="*/ 63 h 127"/>
                    <a:gd name="T10" fmla="*/ 0 w 140"/>
                    <a:gd name="T11" fmla="*/ 50 h 127"/>
                    <a:gd name="T12" fmla="*/ 4 w 140"/>
                    <a:gd name="T13" fmla="*/ 38 h 127"/>
                    <a:gd name="T14" fmla="*/ 8 w 140"/>
                    <a:gd name="T15" fmla="*/ 26 h 127"/>
                    <a:gd name="T16" fmla="*/ 16 w 140"/>
                    <a:gd name="T17" fmla="*/ 14 h 127"/>
                    <a:gd name="T18" fmla="*/ 26 w 140"/>
                    <a:gd name="T19" fmla="*/ 8 h 127"/>
                    <a:gd name="T20" fmla="*/ 38 w 140"/>
                    <a:gd name="T21" fmla="*/ 2 h 127"/>
                    <a:gd name="T22" fmla="*/ 64 w 140"/>
                    <a:gd name="T23" fmla="*/ 0 h 127"/>
                    <a:gd name="T24" fmla="*/ 90 w 140"/>
                    <a:gd name="T25" fmla="*/ 2 h 127"/>
                    <a:gd name="T26" fmla="*/ 102 w 140"/>
                    <a:gd name="T27" fmla="*/ 8 h 127"/>
                    <a:gd name="T28" fmla="*/ 112 w 140"/>
                    <a:gd name="T29" fmla="*/ 14 h 127"/>
                    <a:gd name="T30" fmla="*/ 124 w 140"/>
                    <a:gd name="T31" fmla="*/ 24 h 127"/>
                    <a:gd name="T32" fmla="*/ 132 w 140"/>
                    <a:gd name="T33" fmla="*/ 34 h 127"/>
                    <a:gd name="T34" fmla="*/ 138 w 140"/>
                    <a:gd name="T35" fmla="*/ 46 h 127"/>
                    <a:gd name="T36" fmla="*/ 140 w 140"/>
                    <a:gd name="T37" fmla="*/ 59 h 127"/>
                    <a:gd name="T38" fmla="*/ 140 w 140"/>
                    <a:gd name="T39" fmla="*/ 69 h 127"/>
                    <a:gd name="T40" fmla="*/ 138 w 140"/>
                    <a:gd name="T41" fmla="*/ 81 h 127"/>
                    <a:gd name="T42" fmla="*/ 132 w 140"/>
                    <a:gd name="T43" fmla="*/ 91 h 127"/>
                    <a:gd name="T44" fmla="*/ 124 w 140"/>
                    <a:gd name="T45" fmla="*/ 101 h 127"/>
                    <a:gd name="T46" fmla="*/ 110 w 140"/>
                    <a:gd name="T47" fmla="*/ 111 h 127"/>
                    <a:gd name="T48" fmla="*/ 98 w 140"/>
                    <a:gd name="T49" fmla="*/ 119 h 127"/>
                    <a:gd name="T50" fmla="*/ 84 w 140"/>
                    <a:gd name="T51" fmla="*/ 125 h 127"/>
                    <a:gd name="T52" fmla="*/ 70 w 140"/>
                    <a:gd name="T53" fmla="*/ 127 h 127"/>
                    <a:gd name="T54" fmla="*/ 56 w 140"/>
                    <a:gd name="T55" fmla="*/ 127 h 127"/>
                    <a:gd name="T56" fmla="*/ 44 w 140"/>
                    <a:gd name="T57" fmla="*/ 123 h 127"/>
                    <a:gd name="T58" fmla="*/ 30 w 140"/>
                    <a:gd name="T59" fmla="*/ 119 h 127"/>
                    <a:gd name="T60" fmla="*/ 16 w 140"/>
                    <a:gd name="T61" fmla="*/ 111 h 127"/>
                    <a:gd name="T62" fmla="*/ 40 w 140"/>
                    <a:gd name="T63" fmla="*/ 79 h 127"/>
                    <a:gd name="T64" fmla="*/ 46 w 140"/>
                    <a:gd name="T65" fmla="*/ 85 h 127"/>
                    <a:gd name="T66" fmla="*/ 50 w 140"/>
                    <a:gd name="T67" fmla="*/ 91 h 127"/>
                    <a:gd name="T68" fmla="*/ 58 w 140"/>
                    <a:gd name="T69" fmla="*/ 91 h 127"/>
                    <a:gd name="T70" fmla="*/ 64 w 140"/>
                    <a:gd name="T71" fmla="*/ 91 h 127"/>
                    <a:gd name="T72" fmla="*/ 78 w 140"/>
                    <a:gd name="T73" fmla="*/ 87 h 127"/>
                    <a:gd name="T74" fmla="*/ 88 w 140"/>
                    <a:gd name="T75" fmla="*/ 79 h 127"/>
                    <a:gd name="T76" fmla="*/ 96 w 140"/>
                    <a:gd name="T77" fmla="*/ 75 h 127"/>
                    <a:gd name="T78" fmla="*/ 100 w 140"/>
                    <a:gd name="T79" fmla="*/ 69 h 127"/>
                    <a:gd name="T80" fmla="*/ 102 w 140"/>
                    <a:gd name="T81" fmla="*/ 65 h 127"/>
                    <a:gd name="T82" fmla="*/ 102 w 140"/>
                    <a:gd name="T83" fmla="*/ 59 h 127"/>
                    <a:gd name="T84" fmla="*/ 96 w 140"/>
                    <a:gd name="T85" fmla="*/ 46 h 127"/>
                    <a:gd name="T86" fmla="*/ 88 w 140"/>
                    <a:gd name="T87" fmla="*/ 36 h 127"/>
                    <a:gd name="T88" fmla="*/ 78 w 140"/>
                    <a:gd name="T89" fmla="*/ 30 h 127"/>
                    <a:gd name="T90" fmla="*/ 64 w 140"/>
                    <a:gd name="T91" fmla="*/ 28 h 127"/>
                    <a:gd name="T92" fmla="*/ 50 w 140"/>
                    <a:gd name="T93" fmla="*/ 30 h 127"/>
                    <a:gd name="T94" fmla="*/ 40 w 140"/>
                    <a:gd name="T95" fmla="*/ 36 h 127"/>
                    <a:gd name="T96" fmla="*/ 34 w 140"/>
                    <a:gd name="T97" fmla="*/ 46 h 127"/>
                    <a:gd name="T98" fmla="*/ 32 w 140"/>
                    <a:gd name="T99" fmla="*/ 59 h 127"/>
                    <a:gd name="T100" fmla="*/ 34 w 140"/>
                    <a:gd name="T101" fmla="*/ 69 h 127"/>
                    <a:gd name="T102" fmla="*/ 40 w 140"/>
                    <a:gd name="T103" fmla="*/ 79 h 12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0"/>
                    <a:gd name="T157" fmla="*/ 0 h 127"/>
                    <a:gd name="T158" fmla="*/ 140 w 140"/>
                    <a:gd name="T159" fmla="*/ 127 h 12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0" h="127">
                      <a:moveTo>
                        <a:pt x="16" y="111"/>
                      </a:moveTo>
                      <a:lnTo>
                        <a:pt x="8" y="99"/>
                      </a:lnTo>
                      <a:lnTo>
                        <a:pt x="4" y="87"/>
                      </a:lnTo>
                      <a:lnTo>
                        <a:pt x="0" y="75"/>
                      </a:lnTo>
                      <a:lnTo>
                        <a:pt x="0" y="63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4" y="0"/>
                      </a:lnTo>
                      <a:lnTo>
                        <a:pt x="90" y="2"/>
                      </a:lnTo>
                      <a:lnTo>
                        <a:pt x="102" y="8"/>
                      </a:lnTo>
                      <a:lnTo>
                        <a:pt x="112" y="14"/>
                      </a:lnTo>
                      <a:lnTo>
                        <a:pt x="124" y="24"/>
                      </a:lnTo>
                      <a:lnTo>
                        <a:pt x="132" y="34"/>
                      </a:lnTo>
                      <a:lnTo>
                        <a:pt x="138" y="46"/>
                      </a:lnTo>
                      <a:lnTo>
                        <a:pt x="140" y="59"/>
                      </a:lnTo>
                      <a:lnTo>
                        <a:pt x="140" y="69"/>
                      </a:lnTo>
                      <a:lnTo>
                        <a:pt x="138" y="81"/>
                      </a:lnTo>
                      <a:lnTo>
                        <a:pt x="132" y="91"/>
                      </a:lnTo>
                      <a:lnTo>
                        <a:pt x="124" y="101"/>
                      </a:lnTo>
                      <a:lnTo>
                        <a:pt x="110" y="111"/>
                      </a:lnTo>
                      <a:lnTo>
                        <a:pt x="98" y="119"/>
                      </a:lnTo>
                      <a:lnTo>
                        <a:pt x="84" y="125"/>
                      </a:lnTo>
                      <a:lnTo>
                        <a:pt x="70" y="127"/>
                      </a:lnTo>
                      <a:lnTo>
                        <a:pt x="56" y="127"/>
                      </a:lnTo>
                      <a:lnTo>
                        <a:pt x="44" y="123"/>
                      </a:lnTo>
                      <a:lnTo>
                        <a:pt x="30" y="119"/>
                      </a:lnTo>
                      <a:lnTo>
                        <a:pt x="16" y="111"/>
                      </a:lnTo>
                      <a:close/>
                      <a:moveTo>
                        <a:pt x="40" y="79"/>
                      </a:moveTo>
                      <a:lnTo>
                        <a:pt x="46" y="85"/>
                      </a:lnTo>
                      <a:lnTo>
                        <a:pt x="50" y="91"/>
                      </a:lnTo>
                      <a:lnTo>
                        <a:pt x="58" y="91"/>
                      </a:lnTo>
                      <a:lnTo>
                        <a:pt x="64" y="91"/>
                      </a:lnTo>
                      <a:lnTo>
                        <a:pt x="78" y="87"/>
                      </a:lnTo>
                      <a:lnTo>
                        <a:pt x="88" y="79"/>
                      </a:lnTo>
                      <a:lnTo>
                        <a:pt x="96" y="75"/>
                      </a:lnTo>
                      <a:lnTo>
                        <a:pt x="100" y="69"/>
                      </a:lnTo>
                      <a:lnTo>
                        <a:pt x="102" y="65"/>
                      </a:lnTo>
                      <a:lnTo>
                        <a:pt x="102" y="59"/>
                      </a:lnTo>
                      <a:lnTo>
                        <a:pt x="96" y="46"/>
                      </a:lnTo>
                      <a:lnTo>
                        <a:pt x="88" y="36"/>
                      </a:lnTo>
                      <a:lnTo>
                        <a:pt x="78" y="30"/>
                      </a:lnTo>
                      <a:lnTo>
                        <a:pt x="64" y="28"/>
                      </a:lnTo>
                      <a:lnTo>
                        <a:pt x="50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9"/>
                      </a:lnTo>
                      <a:lnTo>
                        <a:pt x="34" y="69"/>
                      </a:lnTo>
                      <a:lnTo>
                        <a:pt x="40" y="79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4" name="Freeform 35"/>
                <p:cNvSpPr>
                  <a:spLocks noEditPoints="1"/>
                </p:cNvSpPr>
                <p:nvPr/>
              </p:nvSpPr>
              <p:spPr bwMode="auto">
                <a:xfrm>
                  <a:off x="4356" y="2994"/>
                  <a:ext cx="142" cy="126"/>
                </a:xfrm>
                <a:custGeom>
                  <a:avLst/>
                  <a:gdLst>
                    <a:gd name="T0" fmla="*/ 18 w 142"/>
                    <a:gd name="T1" fmla="*/ 112 h 126"/>
                    <a:gd name="T2" fmla="*/ 10 w 142"/>
                    <a:gd name="T3" fmla="*/ 102 h 126"/>
                    <a:gd name="T4" fmla="*/ 4 w 142"/>
                    <a:gd name="T5" fmla="*/ 92 h 126"/>
                    <a:gd name="T6" fmla="*/ 2 w 142"/>
                    <a:gd name="T7" fmla="*/ 80 h 126"/>
                    <a:gd name="T8" fmla="*/ 0 w 142"/>
                    <a:gd name="T9" fmla="*/ 66 h 126"/>
                    <a:gd name="T10" fmla="*/ 2 w 142"/>
                    <a:gd name="T11" fmla="*/ 54 h 126"/>
                    <a:gd name="T12" fmla="*/ 4 w 142"/>
                    <a:gd name="T13" fmla="*/ 40 h 126"/>
                    <a:gd name="T14" fmla="*/ 10 w 142"/>
                    <a:gd name="T15" fmla="*/ 26 h 126"/>
                    <a:gd name="T16" fmla="*/ 18 w 142"/>
                    <a:gd name="T17" fmla="*/ 14 h 126"/>
                    <a:gd name="T18" fmla="*/ 28 w 142"/>
                    <a:gd name="T19" fmla="*/ 8 h 126"/>
                    <a:gd name="T20" fmla="*/ 40 w 142"/>
                    <a:gd name="T21" fmla="*/ 2 h 126"/>
                    <a:gd name="T22" fmla="*/ 66 w 142"/>
                    <a:gd name="T23" fmla="*/ 0 h 126"/>
                    <a:gd name="T24" fmla="*/ 92 w 142"/>
                    <a:gd name="T25" fmla="*/ 2 h 126"/>
                    <a:gd name="T26" fmla="*/ 104 w 142"/>
                    <a:gd name="T27" fmla="*/ 8 h 126"/>
                    <a:gd name="T28" fmla="*/ 114 w 142"/>
                    <a:gd name="T29" fmla="*/ 14 h 126"/>
                    <a:gd name="T30" fmla="*/ 126 w 142"/>
                    <a:gd name="T31" fmla="*/ 24 h 126"/>
                    <a:gd name="T32" fmla="*/ 134 w 142"/>
                    <a:gd name="T33" fmla="*/ 34 h 126"/>
                    <a:gd name="T34" fmla="*/ 140 w 142"/>
                    <a:gd name="T35" fmla="*/ 46 h 126"/>
                    <a:gd name="T36" fmla="*/ 142 w 142"/>
                    <a:gd name="T37" fmla="*/ 58 h 126"/>
                    <a:gd name="T38" fmla="*/ 142 w 142"/>
                    <a:gd name="T39" fmla="*/ 70 h 126"/>
                    <a:gd name="T40" fmla="*/ 140 w 142"/>
                    <a:gd name="T41" fmla="*/ 82 h 126"/>
                    <a:gd name="T42" fmla="*/ 134 w 142"/>
                    <a:gd name="T43" fmla="*/ 92 h 126"/>
                    <a:gd name="T44" fmla="*/ 126 w 142"/>
                    <a:gd name="T45" fmla="*/ 100 h 126"/>
                    <a:gd name="T46" fmla="*/ 116 w 142"/>
                    <a:gd name="T47" fmla="*/ 110 h 126"/>
                    <a:gd name="T48" fmla="*/ 104 w 142"/>
                    <a:gd name="T49" fmla="*/ 118 h 126"/>
                    <a:gd name="T50" fmla="*/ 90 w 142"/>
                    <a:gd name="T51" fmla="*/ 124 h 126"/>
                    <a:gd name="T52" fmla="*/ 76 w 142"/>
                    <a:gd name="T53" fmla="*/ 126 h 126"/>
                    <a:gd name="T54" fmla="*/ 62 w 142"/>
                    <a:gd name="T55" fmla="*/ 126 h 126"/>
                    <a:gd name="T56" fmla="*/ 46 w 142"/>
                    <a:gd name="T57" fmla="*/ 124 h 126"/>
                    <a:gd name="T58" fmla="*/ 32 w 142"/>
                    <a:gd name="T59" fmla="*/ 118 h 126"/>
                    <a:gd name="T60" fmla="*/ 18 w 142"/>
                    <a:gd name="T61" fmla="*/ 112 h 126"/>
                    <a:gd name="T62" fmla="*/ 42 w 142"/>
                    <a:gd name="T63" fmla="*/ 90 h 126"/>
                    <a:gd name="T64" fmla="*/ 60 w 142"/>
                    <a:gd name="T65" fmla="*/ 96 h 126"/>
                    <a:gd name="T66" fmla="*/ 76 w 142"/>
                    <a:gd name="T67" fmla="*/ 96 h 126"/>
                    <a:gd name="T68" fmla="*/ 92 w 142"/>
                    <a:gd name="T69" fmla="*/ 92 h 126"/>
                    <a:gd name="T70" fmla="*/ 102 w 142"/>
                    <a:gd name="T71" fmla="*/ 80 h 126"/>
                    <a:gd name="T72" fmla="*/ 108 w 142"/>
                    <a:gd name="T73" fmla="*/ 70 h 126"/>
                    <a:gd name="T74" fmla="*/ 110 w 142"/>
                    <a:gd name="T75" fmla="*/ 58 h 126"/>
                    <a:gd name="T76" fmla="*/ 104 w 142"/>
                    <a:gd name="T77" fmla="*/ 46 h 126"/>
                    <a:gd name="T78" fmla="*/ 98 w 142"/>
                    <a:gd name="T79" fmla="*/ 40 h 126"/>
                    <a:gd name="T80" fmla="*/ 90 w 142"/>
                    <a:gd name="T81" fmla="*/ 36 h 126"/>
                    <a:gd name="T82" fmla="*/ 80 w 142"/>
                    <a:gd name="T83" fmla="*/ 30 h 126"/>
                    <a:gd name="T84" fmla="*/ 66 w 142"/>
                    <a:gd name="T85" fmla="*/ 28 h 126"/>
                    <a:gd name="T86" fmla="*/ 52 w 142"/>
                    <a:gd name="T87" fmla="*/ 30 h 126"/>
                    <a:gd name="T88" fmla="*/ 42 w 142"/>
                    <a:gd name="T89" fmla="*/ 36 h 126"/>
                    <a:gd name="T90" fmla="*/ 36 w 142"/>
                    <a:gd name="T91" fmla="*/ 52 h 126"/>
                    <a:gd name="T92" fmla="*/ 34 w 142"/>
                    <a:gd name="T93" fmla="*/ 68 h 126"/>
                    <a:gd name="T94" fmla="*/ 36 w 142"/>
                    <a:gd name="T95" fmla="*/ 80 h 126"/>
                    <a:gd name="T96" fmla="*/ 42 w 142"/>
                    <a:gd name="T97" fmla="*/ 90 h 1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2"/>
                    <a:gd name="T148" fmla="*/ 0 h 126"/>
                    <a:gd name="T149" fmla="*/ 142 w 142"/>
                    <a:gd name="T150" fmla="*/ 126 h 1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2" h="126">
                      <a:moveTo>
                        <a:pt x="18" y="112"/>
                      </a:moveTo>
                      <a:lnTo>
                        <a:pt x="10" y="102"/>
                      </a:lnTo>
                      <a:lnTo>
                        <a:pt x="4" y="92"/>
                      </a:lnTo>
                      <a:lnTo>
                        <a:pt x="2" y="80"/>
                      </a:lnTo>
                      <a:lnTo>
                        <a:pt x="0" y="66"/>
                      </a:lnTo>
                      <a:lnTo>
                        <a:pt x="2" y="54"/>
                      </a:lnTo>
                      <a:lnTo>
                        <a:pt x="4" y="40"/>
                      </a:lnTo>
                      <a:lnTo>
                        <a:pt x="10" y="26"/>
                      </a:lnTo>
                      <a:lnTo>
                        <a:pt x="18" y="14"/>
                      </a:lnTo>
                      <a:lnTo>
                        <a:pt x="28" y="8"/>
                      </a:lnTo>
                      <a:lnTo>
                        <a:pt x="40" y="2"/>
                      </a:lnTo>
                      <a:lnTo>
                        <a:pt x="66" y="0"/>
                      </a:lnTo>
                      <a:lnTo>
                        <a:pt x="92" y="2"/>
                      </a:lnTo>
                      <a:lnTo>
                        <a:pt x="104" y="8"/>
                      </a:lnTo>
                      <a:lnTo>
                        <a:pt x="114" y="14"/>
                      </a:lnTo>
                      <a:lnTo>
                        <a:pt x="126" y="24"/>
                      </a:lnTo>
                      <a:lnTo>
                        <a:pt x="134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0"/>
                      </a:lnTo>
                      <a:lnTo>
                        <a:pt x="116" y="110"/>
                      </a:lnTo>
                      <a:lnTo>
                        <a:pt x="104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46" y="124"/>
                      </a:lnTo>
                      <a:lnTo>
                        <a:pt x="32" y="118"/>
                      </a:lnTo>
                      <a:lnTo>
                        <a:pt x="18" y="112"/>
                      </a:lnTo>
                      <a:close/>
                      <a:moveTo>
                        <a:pt x="42" y="90"/>
                      </a:moveTo>
                      <a:lnTo>
                        <a:pt x="60" y="96"/>
                      </a:lnTo>
                      <a:lnTo>
                        <a:pt x="76" y="96"/>
                      </a:lnTo>
                      <a:lnTo>
                        <a:pt x="92" y="92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0" y="58"/>
                      </a:lnTo>
                      <a:lnTo>
                        <a:pt x="104" y="46"/>
                      </a:lnTo>
                      <a:lnTo>
                        <a:pt x="98" y="40"/>
                      </a:lnTo>
                      <a:lnTo>
                        <a:pt x="90" y="36"/>
                      </a:lnTo>
                      <a:lnTo>
                        <a:pt x="80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2" y="36"/>
                      </a:lnTo>
                      <a:lnTo>
                        <a:pt x="36" y="52"/>
                      </a:lnTo>
                      <a:lnTo>
                        <a:pt x="34" y="68"/>
                      </a:lnTo>
                      <a:lnTo>
                        <a:pt x="36" y="80"/>
                      </a:lnTo>
                      <a:lnTo>
                        <a:pt x="4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5" name="Freeform 36"/>
                <p:cNvSpPr>
                  <a:spLocks/>
                </p:cNvSpPr>
                <p:nvPr/>
              </p:nvSpPr>
              <p:spPr bwMode="auto">
                <a:xfrm>
                  <a:off x="4260" y="3090"/>
                  <a:ext cx="142" cy="128"/>
                </a:xfrm>
                <a:custGeom>
                  <a:avLst/>
                  <a:gdLst>
                    <a:gd name="T0" fmla="*/ 18 w 142"/>
                    <a:gd name="T1" fmla="*/ 16 h 128"/>
                    <a:gd name="T2" fmla="*/ 10 w 142"/>
                    <a:gd name="T3" fmla="*/ 28 h 128"/>
                    <a:gd name="T4" fmla="*/ 4 w 142"/>
                    <a:gd name="T5" fmla="*/ 40 h 128"/>
                    <a:gd name="T6" fmla="*/ 2 w 142"/>
                    <a:gd name="T7" fmla="*/ 52 h 128"/>
                    <a:gd name="T8" fmla="*/ 0 w 142"/>
                    <a:gd name="T9" fmla="*/ 64 h 128"/>
                    <a:gd name="T10" fmla="*/ 2 w 142"/>
                    <a:gd name="T11" fmla="*/ 76 h 128"/>
                    <a:gd name="T12" fmla="*/ 4 w 142"/>
                    <a:gd name="T13" fmla="*/ 88 h 128"/>
                    <a:gd name="T14" fmla="*/ 10 w 142"/>
                    <a:gd name="T15" fmla="*/ 100 h 128"/>
                    <a:gd name="T16" fmla="*/ 18 w 142"/>
                    <a:gd name="T17" fmla="*/ 112 h 128"/>
                    <a:gd name="T18" fmla="*/ 32 w 142"/>
                    <a:gd name="T19" fmla="*/ 120 h 128"/>
                    <a:gd name="T20" fmla="*/ 46 w 142"/>
                    <a:gd name="T21" fmla="*/ 124 h 128"/>
                    <a:gd name="T22" fmla="*/ 62 w 142"/>
                    <a:gd name="T23" fmla="*/ 128 h 128"/>
                    <a:gd name="T24" fmla="*/ 76 w 142"/>
                    <a:gd name="T25" fmla="*/ 128 h 128"/>
                    <a:gd name="T26" fmla="*/ 90 w 142"/>
                    <a:gd name="T27" fmla="*/ 126 h 128"/>
                    <a:gd name="T28" fmla="*/ 104 w 142"/>
                    <a:gd name="T29" fmla="*/ 120 h 128"/>
                    <a:gd name="T30" fmla="*/ 116 w 142"/>
                    <a:gd name="T31" fmla="*/ 112 h 128"/>
                    <a:gd name="T32" fmla="*/ 126 w 142"/>
                    <a:gd name="T33" fmla="*/ 102 h 128"/>
                    <a:gd name="T34" fmla="*/ 134 w 142"/>
                    <a:gd name="T35" fmla="*/ 92 h 128"/>
                    <a:gd name="T36" fmla="*/ 140 w 142"/>
                    <a:gd name="T37" fmla="*/ 82 h 128"/>
                    <a:gd name="T38" fmla="*/ 142 w 142"/>
                    <a:gd name="T39" fmla="*/ 70 h 128"/>
                    <a:gd name="T40" fmla="*/ 142 w 142"/>
                    <a:gd name="T41" fmla="*/ 60 h 128"/>
                    <a:gd name="T42" fmla="*/ 140 w 142"/>
                    <a:gd name="T43" fmla="*/ 48 h 128"/>
                    <a:gd name="T44" fmla="*/ 134 w 142"/>
                    <a:gd name="T45" fmla="*/ 36 h 128"/>
                    <a:gd name="T46" fmla="*/ 126 w 142"/>
                    <a:gd name="T47" fmla="*/ 26 h 128"/>
                    <a:gd name="T48" fmla="*/ 114 w 142"/>
                    <a:gd name="T49" fmla="*/ 16 h 128"/>
                    <a:gd name="T50" fmla="*/ 104 w 142"/>
                    <a:gd name="T51" fmla="*/ 8 h 128"/>
                    <a:gd name="T52" fmla="*/ 92 w 142"/>
                    <a:gd name="T53" fmla="*/ 4 h 128"/>
                    <a:gd name="T54" fmla="*/ 80 w 142"/>
                    <a:gd name="T55" fmla="*/ 0 h 128"/>
                    <a:gd name="T56" fmla="*/ 66 w 142"/>
                    <a:gd name="T57" fmla="*/ 0 h 128"/>
                    <a:gd name="T58" fmla="*/ 52 w 142"/>
                    <a:gd name="T59" fmla="*/ 0 h 128"/>
                    <a:gd name="T60" fmla="*/ 40 w 142"/>
                    <a:gd name="T61" fmla="*/ 4 h 128"/>
                    <a:gd name="T62" fmla="*/ 28 w 142"/>
                    <a:gd name="T63" fmla="*/ 8 h 128"/>
                    <a:gd name="T64" fmla="*/ 18 w 142"/>
                    <a:gd name="T65" fmla="*/ 16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2"/>
                    <a:gd name="T100" fmla="*/ 0 h 128"/>
                    <a:gd name="T101" fmla="*/ 142 w 14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2" h="128">
                      <a:moveTo>
                        <a:pt x="18" y="16"/>
                      </a:moveTo>
                      <a:lnTo>
                        <a:pt x="10" y="28"/>
                      </a:lnTo>
                      <a:lnTo>
                        <a:pt x="4" y="40"/>
                      </a:lnTo>
                      <a:lnTo>
                        <a:pt x="2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4" y="88"/>
                      </a:lnTo>
                      <a:lnTo>
                        <a:pt x="10" y="100"/>
                      </a:lnTo>
                      <a:lnTo>
                        <a:pt x="18" y="112"/>
                      </a:lnTo>
                      <a:lnTo>
                        <a:pt x="32" y="120"/>
                      </a:lnTo>
                      <a:lnTo>
                        <a:pt x="46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4" y="120"/>
                      </a:lnTo>
                      <a:lnTo>
                        <a:pt x="116" y="112"/>
                      </a:lnTo>
                      <a:lnTo>
                        <a:pt x="126" y="102"/>
                      </a:lnTo>
                      <a:lnTo>
                        <a:pt x="134" y="92"/>
                      </a:lnTo>
                      <a:lnTo>
                        <a:pt x="140" y="82"/>
                      </a:lnTo>
                      <a:lnTo>
                        <a:pt x="142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4" y="36"/>
                      </a:lnTo>
                      <a:lnTo>
                        <a:pt x="126" y="26"/>
                      </a:lnTo>
                      <a:lnTo>
                        <a:pt x="114" y="16"/>
                      </a:lnTo>
                      <a:lnTo>
                        <a:pt x="104" y="8"/>
                      </a:lnTo>
                      <a:lnTo>
                        <a:pt x="92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40" y="4"/>
                      </a:lnTo>
                      <a:lnTo>
                        <a:pt x="28" y="8"/>
                      </a:lnTo>
                      <a:lnTo>
                        <a:pt x="18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6" name="Freeform 37"/>
                <p:cNvSpPr>
                  <a:spLocks noEditPoints="1"/>
                </p:cNvSpPr>
                <p:nvPr/>
              </p:nvSpPr>
              <p:spPr bwMode="auto">
                <a:xfrm>
                  <a:off x="4454" y="2896"/>
                  <a:ext cx="144" cy="128"/>
                </a:xfrm>
                <a:custGeom>
                  <a:avLst/>
                  <a:gdLst>
                    <a:gd name="T0" fmla="*/ 28 w 144"/>
                    <a:gd name="T1" fmla="*/ 112 h 128"/>
                    <a:gd name="T2" fmla="*/ 16 w 144"/>
                    <a:gd name="T3" fmla="*/ 102 h 128"/>
                    <a:gd name="T4" fmla="*/ 8 w 144"/>
                    <a:gd name="T5" fmla="*/ 92 h 128"/>
                    <a:gd name="T6" fmla="*/ 2 w 144"/>
                    <a:gd name="T7" fmla="*/ 80 h 128"/>
                    <a:gd name="T8" fmla="*/ 0 w 144"/>
                    <a:gd name="T9" fmla="*/ 68 h 128"/>
                    <a:gd name="T10" fmla="*/ 0 w 144"/>
                    <a:gd name="T11" fmla="*/ 54 h 128"/>
                    <a:gd name="T12" fmla="*/ 2 w 144"/>
                    <a:gd name="T13" fmla="*/ 42 h 128"/>
                    <a:gd name="T14" fmla="*/ 8 w 144"/>
                    <a:gd name="T15" fmla="*/ 28 h 128"/>
                    <a:gd name="T16" fmla="*/ 16 w 144"/>
                    <a:gd name="T17" fmla="*/ 16 h 128"/>
                    <a:gd name="T18" fmla="*/ 26 w 144"/>
                    <a:gd name="T19" fmla="*/ 8 h 128"/>
                    <a:gd name="T20" fmla="*/ 38 w 144"/>
                    <a:gd name="T21" fmla="*/ 4 h 128"/>
                    <a:gd name="T22" fmla="*/ 52 w 144"/>
                    <a:gd name="T23" fmla="*/ 0 h 128"/>
                    <a:gd name="T24" fmla="*/ 66 w 144"/>
                    <a:gd name="T25" fmla="*/ 0 h 128"/>
                    <a:gd name="T26" fmla="*/ 82 w 144"/>
                    <a:gd name="T27" fmla="*/ 0 h 128"/>
                    <a:gd name="T28" fmla="*/ 98 w 144"/>
                    <a:gd name="T29" fmla="*/ 4 h 128"/>
                    <a:gd name="T30" fmla="*/ 112 w 144"/>
                    <a:gd name="T31" fmla="*/ 8 h 128"/>
                    <a:gd name="T32" fmla="*/ 126 w 144"/>
                    <a:gd name="T33" fmla="*/ 16 h 128"/>
                    <a:gd name="T34" fmla="*/ 134 w 144"/>
                    <a:gd name="T35" fmla="*/ 26 h 128"/>
                    <a:gd name="T36" fmla="*/ 140 w 144"/>
                    <a:gd name="T37" fmla="*/ 36 h 128"/>
                    <a:gd name="T38" fmla="*/ 142 w 144"/>
                    <a:gd name="T39" fmla="*/ 48 h 128"/>
                    <a:gd name="T40" fmla="*/ 144 w 144"/>
                    <a:gd name="T41" fmla="*/ 60 h 128"/>
                    <a:gd name="T42" fmla="*/ 142 w 144"/>
                    <a:gd name="T43" fmla="*/ 70 h 128"/>
                    <a:gd name="T44" fmla="*/ 140 w 144"/>
                    <a:gd name="T45" fmla="*/ 82 h 128"/>
                    <a:gd name="T46" fmla="*/ 134 w 144"/>
                    <a:gd name="T47" fmla="*/ 92 h 128"/>
                    <a:gd name="T48" fmla="*/ 126 w 144"/>
                    <a:gd name="T49" fmla="*/ 102 h 128"/>
                    <a:gd name="T50" fmla="*/ 116 w 144"/>
                    <a:gd name="T51" fmla="*/ 112 h 128"/>
                    <a:gd name="T52" fmla="*/ 104 w 144"/>
                    <a:gd name="T53" fmla="*/ 120 h 128"/>
                    <a:gd name="T54" fmla="*/ 90 w 144"/>
                    <a:gd name="T55" fmla="*/ 126 h 128"/>
                    <a:gd name="T56" fmla="*/ 78 w 144"/>
                    <a:gd name="T57" fmla="*/ 128 h 128"/>
                    <a:gd name="T58" fmla="*/ 64 w 144"/>
                    <a:gd name="T59" fmla="*/ 128 h 128"/>
                    <a:gd name="T60" fmla="*/ 50 w 144"/>
                    <a:gd name="T61" fmla="*/ 124 h 128"/>
                    <a:gd name="T62" fmla="*/ 38 w 144"/>
                    <a:gd name="T63" fmla="*/ 120 h 128"/>
                    <a:gd name="T64" fmla="*/ 28 w 144"/>
                    <a:gd name="T65" fmla="*/ 112 h 128"/>
                    <a:gd name="T66" fmla="*/ 52 w 144"/>
                    <a:gd name="T67" fmla="*/ 90 h 128"/>
                    <a:gd name="T68" fmla="*/ 64 w 144"/>
                    <a:gd name="T69" fmla="*/ 96 h 128"/>
                    <a:gd name="T70" fmla="*/ 78 w 144"/>
                    <a:gd name="T71" fmla="*/ 98 h 128"/>
                    <a:gd name="T72" fmla="*/ 90 w 144"/>
                    <a:gd name="T73" fmla="*/ 92 h 128"/>
                    <a:gd name="T74" fmla="*/ 96 w 144"/>
                    <a:gd name="T75" fmla="*/ 88 h 128"/>
                    <a:gd name="T76" fmla="*/ 102 w 144"/>
                    <a:gd name="T77" fmla="*/ 80 h 128"/>
                    <a:gd name="T78" fmla="*/ 108 w 144"/>
                    <a:gd name="T79" fmla="*/ 70 h 128"/>
                    <a:gd name="T80" fmla="*/ 112 w 144"/>
                    <a:gd name="T81" fmla="*/ 60 h 128"/>
                    <a:gd name="T82" fmla="*/ 108 w 144"/>
                    <a:gd name="T83" fmla="*/ 48 h 128"/>
                    <a:gd name="T84" fmla="*/ 102 w 144"/>
                    <a:gd name="T85" fmla="*/ 38 h 128"/>
                    <a:gd name="T86" fmla="*/ 84 w 144"/>
                    <a:gd name="T87" fmla="*/ 32 h 128"/>
                    <a:gd name="T88" fmla="*/ 66 w 144"/>
                    <a:gd name="T89" fmla="*/ 30 h 128"/>
                    <a:gd name="T90" fmla="*/ 52 w 144"/>
                    <a:gd name="T91" fmla="*/ 32 h 128"/>
                    <a:gd name="T92" fmla="*/ 40 w 144"/>
                    <a:gd name="T93" fmla="*/ 38 h 128"/>
                    <a:gd name="T94" fmla="*/ 34 w 144"/>
                    <a:gd name="T95" fmla="*/ 54 h 128"/>
                    <a:gd name="T96" fmla="*/ 32 w 144"/>
                    <a:gd name="T97" fmla="*/ 68 h 128"/>
                    <a:gd name="T98" fmla="*/ 38 w 144"/>
                    <a:gd name="T99" fmla="*/ 80 h 128"/>
                    <a:gd name="T100" fmla="*/ 44 w 144"/>
                    <a:gd name="T101" fmla="*/ 86 h 128"/>
                    <a:gd name="T102" fmla="*/ 52 w 144"/>
                    <a:gd name="T103" fmla="*/ 90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2" y="0"/>
                      </a:lnTo>
                      <a:lnTo>
                        <a:pt x="98" y="4"/>
                      </a:lnTo>
                      <a:lnTo>
                        <a:pt x="112" y="8"/>
                      </a:lnTo>
                      <a:lnTo>
                        <a:pt x="126" y="16"/>
                      </a:lnTo>
                      <a:lnTo>
                        <a:pt x="134" y="26"/>
                      </a:lnTo>
                      <a:lnTo>
                        <a:pt x="140" y="36"/>
                      </a:lnTo>
                      <a:lnTo>
                        <a:pt x="142" y="48"/>
                      </a:lnTo>
                      <a:lnTo>
                        <a:pt x="144" y="60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2"/>
                      </a:lnTo>
                      <a:lnTo>
                        <a:pt x="116" y="112"/>
                      </a:lnTo>
                      <a:lnTo>
                        <a:pt x="104" y="120"/>
                      </a:lnTo>
                      <a:lnTo>
                        <a:pt x="90" y="126"/>
                      </a:lnTo>
                      <a:lnTo>
                        <a:pt x="78" y="128"/>
                      </a:lnTo>
                      <a:lnTo>
                        <a:pt x="64" y="128"/>
                      </a:lnTo>
                      <a:lnTo>
                        <a:pt x="50" y="124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4" y="96"/>
                      </a:lnTo>
                      <a:lnTo>
                        <a:pt x="78" y="98"/>
                      </a:lnTo>
                      <a:lnTo>
                        <a:pt x="90" y="92"/>
                      </a:lnTo>
                      <a:lnTo>
                        <a:pt x="96" y="88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2" y="60"/>
                      </a:lnTo>
                      <a:lnTo>
                        <a:pt x="108" y="48"/>
                      </a:lnTo>
                      <a:lnTo>
                        <a:pt x="102" y="38"/>
                      </a:lnTo>
                      <a:lnTo>
                        <a:pt x="84" y="32"/>
                      </a:lnTo>
                      <a:lnTo>
                        <a:pt x="66" y="30"/>
                      </a:lnTo>
                      <a:lnTo>
                        <a:pt x="52" y="32"/>
                      </a:lnTo>
                      <a:lnTo>
                        <a:pt x="40" y="38"/>
                      </a:lnTo>
                      <a:lnTo>
                        <a:pt x="34" y="54"/>
                      </a:lnTo>
                      <a:lnTo>
                        <a:pt x="32" y="68"/>
                      </a:lnTo>
                      <a:lnTo>
                        <a:pt x="38" y="80"/>
                      </a:lnTo>
                      <a:lnTo>
                        <a:pt x="44" y="86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7" name="Freeform 38"/>
                <p:cNvSpPr>
                  <a:spLocks noEditPoints="1"/>
                </p:cNvSpPr>
                <p:nvPr/>
              </p:nvSpPr>
              <p:spPr bwMode="auto">
                <a:xfrm>
                  <a:off x="4660" y="2886"/>
                  <a:ext cx="143" cy="128"/>
                </a:xfrm>
                <a:custGeom>
                  <a:avLst/>
                  <a:gdLst>
                    <a:gd name="T0" fmla="*/ 29 w 143"/>
                    <a:gd name="T1" fmla="*/ 112 h 128"/>
                    <a:gd name="T2" fmla="*/ 16 w 143"/>
                    <a:gd name="T3" fmla="*/ 102 h 128"/>
                    <a:gd name="T4" fmla="*/ 8 w 143"/>
                    <a:gd name="T5" fmla="*/ 92 h 128"/>
                    <a:gd name="T6" fmla="*/ 2 w 143"/>
                    <a:gd name="T7" fmla="*/ 80 h 128"/>
                    <a:gd name="T8" fmla="*/ 0 w 143"/>
                    <a:gd name="T9" fmla="*/ 70 h 128"/>
                    <a:gd name="T10" fmla="*/ 0 w 143"/>
                    <a:gd name="T11" fmla="*/ 58 h 128"/>
                    <a:gd name="T12" fmla="*/ 2 w 143"/>
                    <a:gd name="T13" fmla="*/ 46 h 128"/>
                    <a:gd name="T14" fmla="*/ 8 w 143"/>
                    <a:gd name="T15" fmla="*/ 36 h 128"/>
                    <a:gd name="T16" fmla="*/ 16 w 143"/>
                    <a:gd name="T17" fmla="*/ 26 h 128"/>
                    <a:gd name="T18" fmla="*/ 27 w 143"/>
                    <a:gd name="T19" fmla="*/ 16 h 128"/>
                    <a:gd name="T20" fmla="*/ 39 w 143"/>
                    <a:gd name="T21" fmla="*/ 8 h 128"/>
                    <a:gd name="T22" fmla="*/ 53 w 143"/>
                    <a:gd name="T23" fmla="*/ 4 h 128"/>
                    <a:gd name="T24" fmla="*/ 67 w 143"/>
                    <a:gd name="T25" fmla="*/ 0 h 128"/>
                    <a:gd name="T26" fmla="*/ 81 w 143"/>
                    <a:gd name="T27" fmla="*/ 2 h 128"/>
                    <a:gd name="T28" fmla="*/ 97 w 143"/>
                    <a:gd name="T29" fmla="*/ 4 h 128"/>
                    <a:gd name="T30" fmla="*/ 111 w 143"/>
                    <a:gd name="T31" fmla="*/ 8 h 128"/>
                    <a:gd name="T32" fmla="*/ 125 w 143"/>
                    <a:gd name="T33" fmla="*/ 16 h 128"/>
                    <a:gd name="T34" fmla="*/ 133 w 143"/>
                    <a:gd name="T35" fmla="*/ 24 h 128"/>
                    <a:gd name="T36" fmla="*/ 139 w 143"/>
                    <a:gd name="T37" fmla="*/ 36 h 128"/>
                    <a:gd name="T38" fmla="*/ 141 w 143"/>
                    <a:gd name="T39" fmla="*/ 46 h 128"/>
                    <a:gd name="T40" fmla="*/ 143 w 143"/>
                    <a:gd name="T41" fmla="*/ 60 h 128"/>
                    <a:gd name="T42" fmla="*/ 141 w 143"/>
                    <a:gd name="T43" fmla="*/ 72 h 128"/>
                    <a:gd name="T44" fmla="*/ 139 w 143"/>
                    <a:gd name="T45" fmla="*/ 86 h 128"/>
                    <a:gd name="T46" fmla="*/ 133 w 143"/>
                    <a:gd name="T47" fmla="*/ 100 h 128"/>
                    <a:gd name="T48" fmla="*/ 125 w 143"/>
                    <a:gd name="T49" fmla="*/ 112 h 128"/>
                    <a:gd name="T50" fmla="*/ 115 w 143"/>
                    <a:gd name="T51" fmla="*/ 118 h 128"/>
                    <a:gd name="T52" fmla="*/ 103 w 143"/>
                    <a:gd name="T53" fmla="*/ 124 h 128"/>
                    <a:gd name="T54" fmla="*/ 77 w 143"/>
                    <a:gd name="T55" fmla="*/ 128 h 128"/>
                    <a:gd name="T56" fmla="*/ 51 w 143"/>
                    <a:gd name="T57" fmla="*/ 124 h 128"/>
                    <a:gd name="T58" fmla="*/ 39 w 143"/>
                    <a:gd name="T59" fmla="*/ 118 h 128"/>
                    <a:gd name="T60" fmla="*/ 29 w 143"/>
                    <a:gd name="T61" fmla="*/ 112 h 128"/>
                    <a:gd name="T62" fmla="*/ 53 w 143"/>
                    <a:gd name="T63" fmla="*/ 90 h 128"/>
                    <a:gd name="T64" fmla="*/ 63 w 143"/>
                    <a:gd name="T65" fmla="*/ 96 h 128"/>
                    <a:gd name="T66" fmla="*/ 77 w 143"/>
                    <a:gd name="T67" fmla="*/ 98 h 128"/>
                    <a:gd name="T68" fmla="*/ 91 w 143"/>
                    <a:gd name="T69" fmla="*/ 96 h 128"/>
                    <a:gd name="T70" fmla="*/ 101 w 143"/>
                    <a:gd name="T71" fmla="*/ 90 h 128"/>
                    <a:gd name="T72" fmla="*/ 107 w 143"/>
                    <a:gd name="T73" fmla="*/ 76 h 128"/>
                    <a:gd name="T74" fmla="*/ 111 w 143"/>
                    <a:gd name="T75" fmla="*/ 64 h 128"/>
                    <a:gd name="T76" fmla="*/ 107 w 143"/>
                    <a:gd name="T77" fmla="*/ 50 h 128"/>
                    <a:gd name="T78" fmla="*/ 101 w 143"/>
                    <a:gd name="T79" fmla="*/ 36 h 128"/>
                    <a:gd name="T80" fmla="*/ 83 w 143"/>
                    <a:gd name="T81" fmla="*/ 30 h 128"/>
                    <a:gd name="T82" fmla="*/ 67 w 143"/>
                    <a:gd name="T83" fmla="*/ 30 h 128"/>
                    <a:gd name="T84" fmla="*/ 53 w 143"/>
                    <a:gd name="T85" fmla="*/ 36 h 128"/>
                    <a:gd name="T86" fmla="*/ 47 w 143"/>
                    <a:gd name="T87" fmla="*/ 40 h 128"/>
                    <a:gd name="T88" fmla="*/ 41 w 143"/>
                    <a:gd name="T89" fmla="*/ 48 h 128"/>
                    <a:gd name="T90" fmla="*/ 35 w 143"/>
                    <a:gd name="T91" fmla="*/ 58 h 128"/>
                    <a:gd name="T92" fmla="*/ 33 w 143"/>
                    <a:gd name="T93" fmla="*/ 70 h 128"/>
                    <a:gd name="T94" fmla="*/ 39 w 143"/>
                    <a:gd name="T95" fmla="*/ 80 h 128"/>
                    <a:gd name="T96" fmla="*/ 45 w 143"/>
                    <a:gd name="T97" fmla="*/ 86 h 128"/>
                    <a:gd name="T98" fmla="*/ 53 w 143"/>
                    <a:gd name="T99" fmla="*/ 90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3"/>
                    <a:gd name="T151" fmla="*/ 0 h 128"/>
                    <a:gd name="T152" fmla="*/ 143 w 143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3" h="128">
                      <a:moveTo>
                        <a:pt x="29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70"/>
                      </a:lnTo>
                      <a:lnTo>
                        <a:pt x="0" y="58"/>
                      </a:lnTo>
                      <a:lnTo>
                        <a:pt x="2" y="46"/>
                      </a:lnTo>
                      <a:lnTo>
                        <a:pt x="8" y="36"/>
                      </a:lnTo>
                      <a:lnTo>
                        <a:pt x="16" y="26"/>
                      </a:lnTo>
                      <a:lnTo>
                        <a:pt x="27" y="16"/>
                      </a:lnTo>
                      <a:lnTo>
                        <a:pt x="39" y="8"/>
                      </a:lnTo>
                      <a:lnTo>
                        <a:pt x="53" y="4"/>
                      </a:lnTo>
                      <a:lnTo>
                        <a:pt x="67" y="0"/>
                      </a:lnTo>
                      <a:lnTo>
                        <a:pt x="81" y="2"/>
                      </a:lnTo>
                      <a:lnTo>
                        <a:pt x="97" y="4"/>
                      </a:lnTo>
                      <a:lnTo>
                        <a:pt x="111" y="8"/>
                      </a:lnTo>
                      <a:lnTo>
                        <a:pt x="125" y="16"/>
                      </a:lnTo>
                      <a:lnTo>
                        <a:pt x="133" y="24"/>
                      </a:lnTo>
                      <a:lnTo>
                        <a:pt x="139" y="36"/>
                      </a:lnTo>
                      <a:lnTo>
                        <a:pt x="141" y="46"/>
                      </a:lnTo>
                      <a:lnTo>
                        <a:pt x="143" y="60"/>
                      </a:lnTo>
                      <a:lnTo>
                        <a:pt x="141" y="72"/>
                      </a:lnTo>
                      <a:lnTo>
                        <a:pt x="139" y="86"/>
                      </a:lnTo>
                      <a:lnTo>
                        <a:pt x="133" y="100"/>
                      </a:lnTo>
                      <a:lnTo>
                        <a:pt x="125" y="112"/>
                      </a:lnTo>
                      <a:lnTo>
                        <a:pt x="115" y="118"/>
                      </a:lnTo>
                      <a:lnTo>
                        <a:pt x="103" y="124"/>
                      </a:lnTo>
                      <a:lnTo>
                        <a:pt x="77" y="128"/>
                      </a:lnTo>
                      <a:lnTo>
                        <a:pt x="51" y="124"/>
                      </a:lnTo>
                      <a:lnTo>
                        <a:pt x="39" y="118"/>
                      </a:lnTo>
                      <a:lnTo>
                        <a:pt x="29" y="112"/>
                      </a:lnTo>
                      <a:close/>
                      <a:moveTo>
                        <a:pt x="53" y="90"/>
                      </a:moveTo>
                      <a:lnTo>
                        <a:pt x="63" y="96"/>
                      </a:lnTo>
                      <a:lnTo>
                        <a:pt x="77" y="98"/>
                      </a:lnTo>
                      <a:lnTo>
                        <a:pt x="91" y="96"/>
                      </a:lnTo>
                      <a:lnTo>
                        <a:pt x="101" y="90"/>
                      </a:lnTo>
                      <a:lnTo>
                        <a:pt x="107" y="76"/>
                      </a:lnTo>
                      <a:lnTo>
                        <a:pt x="111" y="64"/>
                      </a:lnTo>
                      <a:lnTo>
                        <a:pt x="107" y="50"/>
                      </a:lnTo>
                      <a:lnTo>
                        <a:pt x="101" y="36"/>
                      </a:lnTo>
                      <a:lnTo>
                        <a:pt x="83" y="30"/>
                      </a:lnTo>
                      <a:lnTo>
                        <a:pt x="67" y="30"/>
                      </a:lnTo>
                      <a:lnTo>
                        <a:pt x="53" y="36"/>
                      </a:lnTo>
                      <a:lnTo>
                        <a:pt x="47" y="40"/>
                      </a:lnTo>
                      <a:lnTo>
                        <a:pt x="41" y="48"/>
                      </a:lnTo>
                      <a:lnTo>
                        <a:pt x="35" y="58"/>
                      </a:lnTo>
                      <a:lnTo>
                        <a:pt x="33" y="70"/>
                      </a:lnTo>
                      <a:lnTo>
                        <a:pt x="39" y="80"/>
                      </a:lnTo>
                      <a:lnTo>
                        <a:pt x="45" y="86"/>
                      </a:lnTo>
                      <a:lnTo>
                        <a:pt x="53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8" name="Freeform 39"/>
                <p:cNvSpPr>
                  <a:spLocks/>
                </p:cNvSpPr>
                <p:nvPr/>
              </p:nvSpPr>
              <p:spPr bwMode="auto">
                <a:xfrm>
                  <a:off x="4552" y="2800"/>
                  <a:ext cx="143" cy="128"/>
                </a:xfrm>
                <a:custGeom>
                  <a:avLst/>
                  <a:gdLst>
                    <a:gd name="T0" fmla="*/ 16 w 143"/>
                    <a:gd name="T1" fmla="*/ 26 h 128"/>
                    <a:gd name="T2" fmla="*/ 8 w 143"/>
                    <a:gd name="T3" fmla="*/ 34 h 128"/>
                    <a:gd name="T4" fmla="*/ 2 w 143"/>
                    <a:gd name="T5" fmla="*/ 44 h 128"/>
                    <a:gd name="T6" fmla="*/ 0 w 143"/>
                    <a:gd name="T7" fmla="*/ 56 h 128"/>
                    <a:gd name="T8" fmla="*/ 0 w 143"/>
                    <a:gd name="T9" fmla="*/ 68 h 128"/>
                    <a:gd name="T10" fmla="*/ 2 w 143"/>
                    <a:gd name="T11" fmla="*/ 80 h 128"/>
                    <a:gd name="T12" fmla="*/ 8 w 143"/>
                    <a:gd name="T13" fmla="*/ 92 h 128"/>
                    <a:gd name="T14" fmla="*/ 16 w 143"/>
                    <a:gd name="T15" fmla="*/ 102 h 128"/>
                    <a:gd name="T16" fmla="*/ 28 w 143"/>
                    <a:gd name="T17" fmla="*/ 112 h 128"/>
                    <a:gd name="T18" fmla="*/ 38 w 143"/>
                    <a:gd name="T19" fmla="*/ 118 h 128"/>
                    <a:gd name="T20" fmla="*/ 50 w 143"/>
                    <a:gd name="T21" fmla="*/ 124 h 128"/>
                    <a:gd name="T22" fmla="*/ 76 w 143"/>
                    <a:gd name="T23" fmla="*/ 128 h 128"/>
                    <a:gd name="T24" fmla="*/ 102 w 143"/>
                    <a:gd name="T25" fmla="*/ 124 h 128"/>
                    <a:gd name="T26" fmla="*/ 114 w 143"/>
                    <a:gd name="T27" fmla="*/ 118 h 128"/>
                    <a:gd name="T28" fmla="*/ 124 w 143"/>
                    <a:gd name="T29" fmla="*/ 112 h 128"/>
                    <a:gd name="T30" fmla="*/ 132 w 143"/>
                    <a:gd name="T31" fmla="*/ 100 h 128"/>
                    <a:gd name="T32" fmla="*/ 139 w 143"/>
                    <a:gd name="T33" fmla="*/ 86 h 128"/>
                    <a:gd name="T34" fmla="*/ 141 w 143"/>
                    <a:gd name="T35" fmla="*/ 72 h 128"/>
                    <a:gd name="T36" fmla="*/ 143 w 143"/>
                    <a:gd name="T37" fmla="*/ 60 h 128"/>
                    <a:gd name="T38" fmla="*/ 141 w 143"/>
                    <a:gd name="T39" fmla="*/ 46 h 128"/>
                    <a:gd name="T40" fmla="*/ 139 w 143"/>
                    <a:gd name="T41" fmla="*/ 34 h 128"/>
                    <a:gd name="T42" fmla="*/ 132 w 143"/>
                    <a:gd name="T43" fmla="*/ 24 h 128"/>
                    <a:gd name="T44" fmla="*/ 124 w 143"/>
                    <a:gd name="T45" fmla="*/ 14 h 128"/>
                    <a:gd name="T46" fmla="*/ 110 w 143"/>
                    <a:gd name="T47" fmla="*/ 8 h 128"/>
                    <a:gd name="T48" fmla="*/ 96 w 143"/>
                    <a:gd name="T49" fmla="*/ 4 h 128"/>
                    <a:gd name="T50" fmla="*/ 80 w 143"/>
                    <a:gd name="T51" fmla="*/ 0 h 128"/>
                    <a:gd name="T52" fmla="*/ 66 w 143"/>
                    <a:gd name="T53" fmla="*/ 0 h 128"/>
                    <a:gd name="T54" fmla="*/ 52 w 143"/>
                    <a:gd name="T55" fmla="*/ 2 h 128"/>
                    <a:gd name="T56" fmla="*/ 38 w 143"/>
                    <a:gd name="T57" fmla="*/ 8 h 128"/>
                    <a:gd name="T58" fmla="*/ 26 w 143"/>
                    <a:gd name="T59" fmla="*/ 16 h 128"/>
                    <a:gd name="T60" fmla="*/ 16 w 143"/>
                    <a:gd name="T61" fmla="*/ 26 h 128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43"/>
                    <a:gd name="T94" fmla="*/ 0 h 128"/>
                    <a:gd name="T95" fmla="*/ 143 w 143"/>
                    <a:gd name="T96" fmla="*/ 128 h 128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43" h="128">
                      <a:moveTo>
                        <a:pt x="16" y="26"/>
                      </a:moveTo>
                      <a:lnTo>
                        <a:pt x="8" y="34"/>
                      </a:lnTo>
                      <a:lnTo>
                        <a:pt x="2" y="44"/>
                      </a:lnTo>
                      <a:lnTo>
                        <a:pt x="0" y="56"/>
                      </a:lnTo>
                      <a:lnTo>
                        <a:pt x="0" y="68"/>
                      </a:lnTo>
                      <a:lnTo>
                        <a:pt x="2" y="80"/>
                      </a:lnTo>
                      <a:lnTo>
                        <a:pt x="8" y="92"/>
                      </a:lnTo>
                      <a:lnTo>
                        <a:pt x="16" y="102"/>
                      </a:lnTo>
                      <a:lnTo>
                        <a:pt x="28" y="112"/>
                      </a:lnTo>
                      <a:lnTo>
                        <a:pt x="38" y="118"/>
                      </a:lnTo>
                      <a:lnTo>
                        <a:pt x="50" y="124"/>
                      </a:lnTo>
                      <a:lnTo>
                        <a:pt x="76" y="128"/>
                      </a:lnTo>
                      <a:lnTo>
                        <a:pt x="102" y="124"/>
                      </a:lnTo>
                      <a:lnTo>
                        <a:pt x="114" y="118"/>
                      </a:lnTo>
                      <a:lnTo>
                        <a:pt x="124" y="112"/>
                      </a:lnTo>
                      <a:lnTo>
                        <a:pt x="132" y="100"/>
                      </a:lnTo>
                      <a:lnTo>
                        <a:pt x="139" y="86"/>
                      </a:lnTo>
                      <a:lnTo>
                        <a:pt x="141" y="72"/>
                      </a:lnTo>
                      <a:lnTo>
                        <a:pt x="143" y="60"/>
                      </a:lnTo>
                      <a:lnTo>
                        <a:pt x="141" y="46"/>
                      </a:lnTo>
                      <a:lnTo>
                        <a:pt x="139" y="34"/>
                      </a:lnTo>
                      <a:lnTo>
                        <a:pt x="132" y="24"/>
                      </a:lnTo>
                      <a:lnTo>
                        <a:pt x="124" y="14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2"/>
                      </a:lnTo>
                      <a:lnTo>
                        <a:pt x="38" y="8"/>
                      </a:lnTo>
                      <a:lnTo>
                        <a:pt x="26" y="16"/>
                      </a:lnTo>
                      <a:lnTo>
                        <a:pt x="16" y="2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9" name="Freeform 40"/>
                <p:cNvSpPr>
                  <a:spLocks noEditPoints="1"/>
                </p:cNvSpPr>
                <p:nvPr/>
              </p:nvSpPr>
              <p:spPr bwMode="auto">
                <a:xfrm>
                  <a:off x="4614" y="3026"/>
                  <a:ext cx="151" cy="128"/>
                </a:xfrm>
                <a:custGeom>
                  <a:avLst/>
                  <a:gdLst>
                    <a:gd name="T0" fmla="*/ 26 w 151"/>
                    <a:gd name="T1" fmla="*/ 112 h 128"/>
                    <a:gd name="T2" fmla="*/ 14 w 151"/>
                    <a:gd name="T3" fmla="*/ 102 h 128"/>
                    <a:gd name="T4" fmla="*/ 6 w 151"/>
                    <a:gd name="T5" fmla="*/ 92 h 128"/>
                    <a:gd name="T6" fmla="*/ 0 w 151"/>
                    <a:gd name="T7" fmla="*/ 80 h 128"/>
                    <a:gd name="T8" fmla="*/ 0 w 151"/>
                    <a:gd name="T9" fmla="*/ 68 h 128"/>
                    <a:gd name="T10" fmla="*/ 0 w 151"/>
                    <a:gd name="T11" fmla="*/ 56 h 128"/>
                    <a:gd name="T12" fmla="*/ 6 w 151"/>
                    <a:gd name="T13" fmla="*/ 44 h 128"/>
                    <a:gd name="T14" fmla="*/ 14 w 151"/>
                    <a:gd name="T15" fmla="*/ 34 h 128"/>
                    <a:gd name="T16" fmla="*/ 26 w 151"/>
                    <a:gd name="T17" fmla="*/ 26 h 128"/>
                    <a:gd name="T18" fmla="*/ 36 w 151"/>
                    <a:gd name="T19" fmla="*/ 16 h 128"/>
                    <a:gd name="T20" fmla="*/ 48 w 151"/>
                    <a:gd name="T21" fmla="*/ 8 h 128"/>
                    <a:gd name="T22" fmla="*/ 60 w 151"/>
                    <a:gd name="T23" fmla="*/ 2 h 128"/>
                    <a:gd name="T24" fmla="*/ 75 w 151"/>
                    <a:gd name="T25" fmla="*/ 0 h 128"/>
                    <a:gd name="T26" fmla="*/ 89 w 151"/>
                    <a:gd name="T27" fmla="*/ 0 h 128"/>
                    <a:gd name="T28" fmla="*/ 101 w 151"/>
                    <a:gd name="T29" fmla="*/ 4 h 128"/>
                    <a:gd name="T30" fmla="*/ 113 w 151"/>
                    <a:gd name="T31" fmla="*/ 8 h 128"/>
                    <a:gd name="T32" fmla="*/ 123 w 151"/>
                    <a:gd name="T33" fmla="*/ 14 h 128"/>
                    <a:gd name="T34" fmla="*/ 135 w 151"/>
                    <a:gd name="T35" fmla="*/ 24 h 128"/>
                    <a:gd name="T36" fmla="*/ 143 w 151"/>
                    <a:gd name="T37" fmla="*/ 34 h 128"/>
                    <a:gd name="T38" fmla="*/ 149 w 151"/>
                    <a:gd name="T39" fmla="*/ 46 h 128"/>
                    <a:gd name="T40" fmla="*/ 151 w 151"/>
                    <a:gd name="T41" fmla="*/ 60 h 128"/>
                    <a:gd name="T42" fmla="*/ 149 w 151"/>
                    <a:gd name="T43" fmla="*/ 72 h 128"/>
                    <a:gd name="T44" fmla="*/ 143 w 151"/>
                    <a:gd name="T45" fmla="*/ 86 h 128"/>
                    <a:gd name="T46" fmla="*/ 135 w 151"/>
                    <a:gd name="T47" fmla="*/ 100 h 128"/>
                    <a:gd name="T48" fmla="*/ 123 w 151"/>
                    <a:gd name="T49" fmla="*/ 112 h 128"/>
                    <a:gd name="T50" fmla="*/ 113 w 151"/>
                    <a:gd name="T51" fmla="*/ 118 h 128"/>
                    <a:gd name="T52" fmla="*/ 101 w 151"/>
                    <a:gd name="T53" fmla="*/ 124 h 128"/>
                    <a:gd name="T54" fmla="*/ 75 w 151"/>
                    <a:gd name="T55" fmla="*/ 128 h 128"/>
                    <a:gd name="T56" fmla="*/ 48 w 151"/>
                    <a:gd name="T57" fmla="*/ 124 h 128"/>
                    <a:gd name="T58" fmla="*/ 36 w 151"/>
                    <a:gd name="T59" fmla="*/ 118 h 128"/>
                    <a:gd name="T60" fmla="*/ 26 w 151"/>
                    <a:gd name="T61" fmla="*/ 112 h 128"/>
                    <a:gd name="T62" fmla="*/ 50 w 151"/>
                    <a:gd name="T63" fmla="*/ 90 h 128"/>
                    <a:gd name="T64" fmla="*/ 60 w 151"/>
                    <a:gd name="T65" fmla="*/ 96 h 128"/>
                    <a:gd name="T66" fmla="*/ 75 w 151"/>
                    <a:gd name="T67" fmla="*/ 98 h 128"/>
                    <a:gd name="T68" fmla="*/ 89 w 151"/>
                    <a:gd name="T69" fmla="*/ 96 h 128"/>
                    <a:gd name="T70" fmla="*/ 99 w 151"/>
                    <a:gd name="T71" fmla="*/ 90 h 128"/>
                    <a:gd name="T72" fmla="*/ 105 w 151"/>
                    <a:gd name="T73" fmla="*/ 74 h 128"/>
                    <a:gd name="T74" fmla="*/ 109 w 151"/>
                    <a:gd name="T75" fmla="*/ 58 h 128"/>
                    <a:gd name="T76" fmla="*/ 105 w 151"/>
                    <a:gd name="T77" fmla="*/ 46 h 128"/>
                    <a:gd name="T78" fmla="*/ 99 w 151"/>
                    <a:gd name="T79" fmla="*/ 36 h 128"/>
                    <a:gd name="T80" fmla="*/ 89 w 151"/>
                    <a:gd name="T81" fmla="*/ 30 h 128"/>
                    <a:gd name="T82" fmla="*/ 75 w 151"/>
                    <a:gd name="T83" fmla="*/ 30 h 128"/>
                    <a:gd name="T84" fmla="*/ 60 w 151"/>
                    <a:gd name="T85" fmla="*/ 34 h 128"/>
                    <a:gd name="T86" fmla="*/ 50 w 151"/>
                    <a:gd name="T87" fmla="*/ 46 h 128"/>
                    <a:gd name="T88" fmla="*/ 44 w 151"/>
                    <a:gd name="T89" fmla="*/ 56 h 128"/>
                    <a:gd name="T90" fmla="*/ 42 w 151"/>
                    <a:gd name="T91" fmla="*/ 68 h 128"/>
                    <a:gd name="T92" fmla="*/ 44 w 151"/>
                    <a:gd name="T93" fmla="*/ 80 h 128"/>
                    <a:gd name="T94" fmla="*/ 50 w 151"/>
                    <a:gd name="T95" fmla="*/ 90 h 12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1"/>
                    <a:gd name="T145" fmla="*/ 0 h 128"/>
                    <a:gd name="T146" fmla="*/ 151 w 151"/>
                    <a:gd name="T147" fmla="*/ 128 h 12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1" h="128">
                      <a:moveTo>
                        <a:pt x="26" y="112"/>
                      </a:move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0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6" y="44"/>
                      </a:lnTo>
                      <a:lnTo>
                        <a:pt x="14" y="34"/>
                      </a:lnTo>
                      <a:lnTo>
                        <a:pt x="26" y="26"/>
                      </a:lnTo>
                      <a:lnTo>
                        <a:pt x="36" y="16"/>
                      </a:lnTo>
                      <a:lnTo>
                        <a:pt x="48" y="8"/>
                      </a:lnTo>
                      <a:lnTo>
                        <a:pt x="60" y="2"/>
                      </a:lnTo>
                      <a:lnTo>
                        <a:pt x="75" y="0"/>
                      </a:lnTo>
                      <a:lnTo>
                        <a:pt x="89" y="0"/>
                      </a:lnTo>
                      <a:lnTo>
                        <a:pt x="101" y="4"/>
                      </a:lnTo>
                      <a:lnTo>
                        <a:pt x="113" y="8"/>
                      </a:lnTo>
                      <a:lnTo>
                        <a:pt x="123" y="14"/>
                      </a:lnTo>
                      <a:lnTo>
                        <a:pt x="135" y="24"/>
                      </a:lnTo>
                      <a:lnTo>
                        <a:pt x="143" y="34"/>
                      </a:lnTo>
                      <a:lnTo>
                        <a:pt x="149" y="46"/>
                      </a:lnTo>
                      <a:lnTo>
                        <a:pt x="151" y="60"/>
                      </a:lnTo>
                      <a:lnTo>
                        <a:pt x="149" y="72"/>
                      </a:lnTo>
                      <a:lnTo>
                        <a:pt x="143" y="86"/>
                      </a:lnTo>
                      <a:lnTo>
                        <a:pt x="135" y="100"/>
                      </a:lnTo>
                      <a:lnTo>
                        <a:pt x="123" y="112"/>
                      </a:lnTo>
                      <a:lnTo>
                        <a:pt x="113" y="118"/>
                      </a:lnTo>
                      <a:lnTo>
                        <a:pt x="101" y="124"/>
                      </a:lnTo>
                      <a:lnTo>
                        <a:pt x="75" y="128"/>
                      </a:lnTo>
                      <a:lnTo>
                        <a:pt x="48" y="124"/>
                      </a:lnTo>
                      <a:lnTo>
                        <a:pt x="36" y="118"/>
                      </a:lnTo>
                      <a:lnTo>
                        <a:pt x="26" y="112"/>
                      </a:lnTo>
                      <a:close/>
                      <a:moveTo>
                        <a:pt x="50" y="90"/>
                      </a:moveTo>
                      <a:lnTo>
                        <a:pt x="60" y="96"/>
                      </a:lnTo>
                      <a:lnTo>
                        <a:pt x="75" y="98"/>
                      </a:lnTo>
                      <a:lnTo>
                        <a:pt x="89" y="96"/>
                      </a:lnTo>
                      <a:lnTo>
                        <a:pt x="99" y="90"/>
                      </a:lnTo>
                      <a:lnTo>
                        <a:pt x="105" y="74"/>
                      </a:lnTo>
                      <a:lnTo>
                        <a:pt x="109" y="58"/>
                      </a:lnTo>
                      <a:lnTo>
                        <a:pt x="105" y="46"/>
                      </a:lnTo>
                      <a:lnTo>
                        <a:pt x="99" y="36"/>
                      </a:lnTo>
                      <a:lnTo>
                        <a:pt x="89" y="30"/>
                      </a:lnTo>
                      <a:lnTo>
                        <a:pt x="75" y="30"/>
                      </a:lnTo>
                      <a:lnTo>
                        <a:pt x="60" y="34"/>
                      </a:lnTo>
                      <a:lnTo>
                        <a:pt x="50" y="46"/>
                      </a:lnTo>
                      <a:lnTo>
                        <a:pt x="44" y="56"/>
                      </a:lnTo>
                      <a:lnTo>
                        <a:pt x="42" y="68"/>
                      </a:lnTo>
                      <a:lnTo>
                        <a:pt x="44" y="80"/>
                      </a:lnTo>
                      <a:lnTo>
                        <a:pt x="50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0" name="Freeform 41"/>
                <p:cNvSpPr>
                  <a:spLocks noEditPoints="1"/>
                </p:cNvSpPr>
                <p:nvPr/>
              </p:nvSpPr>
              <p:spPr bwMode="auto">
                <a:xfrm>
                  <a:off x="4516" y="3122"/>
                  <a:ext cx="146" cy="129"/>
                </a:xfrm>
                <a:custGeom>
                  <a:avLst/>
                  <a:gdLst>
                    <a:gd name="T0" fmla="*/ 28 w 146"/>
                    <a:gd name="T1" fmla="*/ 112 h 129"/>
                    <a:gd name="T2" fmla="*/ 16 w 146"/>
                    <a:gd name="T3" fmla="*/ 102 h 129"/>
                    <a:gd name="T4" fmla="*/ 8 w 146"/>
                    <a:gd name="T5" fmla="*/ 92 h 129"/>
                    <a:gd name="T6" fmla="*/ 2 w 146"/>
                    <a:gd name="T7" fmla="*/ 80 h 129"/>
                    <a:gd name="T8" fmla="*/ 0 w 146"/>
                    <a:gd name="T9" fmla="*/ 68 h 129"/>
                    <a:gd name="T10" fmla="*/ 0 w 146"/>
                    <a:gd name="T11" fmla="*/ 54 h 129"/>
                    <a:gd name="T12" fmla="*/ 2 w 146"/>
                    <a:gd name="T13" fmla="*/ 42 h 129"/>
                    <a:gd name="T14" fmla="*/ 8 w 146"/>
                    <a:gd name="T15" fmla="*/ 28 h 129"/>
                    <a:gd name="T16" fmla="*/ 16 w 146"/>
                    <a:gd name="T17" fmla="*/ 16 h 129"/>
                    <a:gd name="T18" fmla="*/ 30 w 146"/>
                    <a:gd name="T19" fmla="*/ 8 h 129"/>
                    <a:gd name="T20" fmla="*/ 44 w 146"/>
                    <a:gd name="T21" fmla="*/ 4 h 129"/>
                    <a:gd name="T22" fmla="*/ 56 w 146"/>
                    <a:gd name="T23" fmla="*/ 0 h 129"/>
                    <a:gd name="T24" fmla="*/ 70 w 146"/>
                    <a:gd name="T25" fmla="*/ 0 h 129"/>
                    <a:gd name="T26" fmla="*/ 84 w 146"/>
                    <a:gd name="T27" fmla="*/ 0 h 129"/>
                    <a:gd name="T28" fmla="*/ 98 w 146"/>
                    <a:gd name="T29" fmla="*/ 4 h 129"/>
                    <a:gd name="T30" fmla="*/ 110 w 146"/>
                    <a:gd name="T31" fmla="*/ 8 h 129"/>
                    <a:gd name="T32" fmla="*/ 124 w 146"/>
                    <a:gd name="T33" fmla="*/ 16 h 129"/>
                    <a:gd name="T34" fmla="*/ 140 w 146"/>
                    <a:gd name="T35" fmla="*/ 36 h 129"/>
                    <a:gd name="T36" fmla="*/ 144 w 146"/>
                    <a:gd name="T37" fmla="*/ 48 h 129"/>
                    <a:gd name="T38" fmla="*/ 146 w 146"/>
                    <a:gd name="T39" fmla="*/ 60 h 129"/>
                    <a:gd name="T40" fmla="*/ 146 w 146"/>
                    <a:gd name="T41" fmla="*/ 74 h 129"/>
                    <a:gd name="T42" fmla="*/ 142 w 146"/>
                    <a:gd name="T43" fmla="*/ 86 h 129"/>
                    <a:gd name="T44" fmla="*/ 136 w 146"/>
                    <a:gd name="T45" fmla="*/ 100 h 129"/>
                    <a:gd name="T46" fmla="*/ 124 w 146"/>
                    <a:gd name="T47" fmla="*/ 112 h 129"/>
                    <a:gd name="T48" fmla="*/ 114 w 146"/>
                    <a:gd name="T49" fmla="*/ 120 h 129"/>
                    <a:gd name="T50" fmla="*/ 102 w 146"/>
                    <a:gd name="T51" fmla="*/ 125 h 129"/>
                    <a:gd name="T52" fmla="*/ 90 w 146"/>
                    <a:gd name="T53" fmla="*/ 129 h 129"/>
                    <a:gd name="T54" fmla="*/ 76 w 146"/>
                    <a:gd name="T55" fmla="*/ 129 h 129"/>
                    <a:gd name="T56" fmla="*/ 62 w 146"/>
                    <a:gd name="T57" fmla="*/ 129 h 129"/>
                    <a:gd name="T58" fmla="*/ 50 w 146"/>
                    <a:gd name="T59" fmla="*/ 125 h 129"/>
                    <a:gd name="T60" fmla="*/ 38 w 146"/>
                    <a:gd name="T61" fmla="*/ 120 h 129"/>
                    <a:gd name="T62" fmla="*/ 28 w 146"/>
                    <a:gd name="T63" fmla="*/ 112 h 129"/>
                    <a:gd name="T64" fmla="*/ 52 w 146"/>
                    <a:gd name="T65" fmla="*/ 90 h 129"/>
                    <a:gd name="T66" fmla="*/ 62 w 146"/>
                    <a:gd name="T67" fmla="*/ 96 h 129"/>
                    <a:gd name="T68" fmla="*/ 76 w 146"/>
                    <a:gd name="T69" fmla="*/ 100 h 129"/>
                    <a:gd name="T70" fmla="*/ 90 w 146"/>
                    <a:gd name="T71" fmla="*/ 96 h 129"/>
                    <a:gd name="T72" fmla="*/ 100 w 146"/>
                    <a:gd name="T73" fmla="*/ 90 h 129"/>
                    <a:gd name="T74" fmla="*/ 106 w 146"/>
                    <a:gd name="T75" fmla="*/ 74 h 129"/>
                    <a:gd name="T76" fmla="*/ 110 w 146"/>
                    <a:gd name="T77" fmla="*/ 60 h 129"/>
                    <a:gd name="T78" fmla="*/ 106 w 146"/>
                    <a:gd name="T79" fmla="*/ 48 h 129"/>
                    <a:gd name="T80" fmla="*/ 100 w 146"/>
                    <a:gd name="T81" fmla="*/ 38 h 129"/>
                    <a:gd name="T82" fmla="*/ 90 w 146"/>
                    <a:gd name="T83" fmla="*/ 32 h 129"/>
                    <a:gd name="T84" fmla="*/ 76 w 146"/>
                    <a:gd name="T85" fmla="*/ 30 h 129"/>
                    <a:gd name="T86" fmla="*/ 62 w 146"/>
                    <a:gd name="T87" fmla="*/ 32 h 129"/>
                    <a:gd name="T88" fmla="*/ 52 w 146"/>
                    <a:gd name="T89" fmla="*/ 38 h 129"/>
                    <a:gd name="T90" fmla="*/ 44 w 146"/>
                    <a:gd name="T91" fmla="*/ 46 h 129"/>
                    <a:gd name="T92" fmla="*/ 40 w 146"/>
                    <a:gd name="T93" fmla="*/ 54 h 129"/>
                    <a:gd name="T94" fmla="*/ 38 w 146"/>
                    <a:gd name="T95" fmla="*/ 60 h 129"/>
                    <a:gd name="T96" fmla="*/ 38 w 146"/>
                    <a:gd name="T97" fmla="*/ 68 h 129"/>
                    <a:gd name="T98" fmla="*/ 44 w 146"/>
                    <a:gd name="T99" fmla="*/ 80 h 129"/>
                    <a:gd name="T100" fmla="*/ 52 w 146"/>
                    <a:gd name="T101" fmla="*/ 90 h 12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46"/>
                    <a:gd name="T154" fmla="*/ 0 h 129"/>
                    <a:gd name="T155" fmla="*/ 146 w 146"/>
                    <a:gd name="T156" fmla="*/ 129 h 12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46" h="129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30" y="8"/>
                      </a:lnTo>
                      <a:lnTo>
                        <a:pt x="44" y="4"/>
                      </a:lnTo>
                      <a:lnTo>
                        <a:pt x="56" y="0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8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40" y="36"/>
                      </a:lnTo>
                      <a:lnTo>
                        <a:pt x="144" y="48"/>
                      </a:lnTo>
                      <a:lnTo>
                        <a:pt x="146" y="60"/>
                      </a:lnTo>
                      <a:lnTo>
                        <a:pt x="146" y="74"/>
                      </a:lnTo>
                      <a:lnTo>
                        <a:pt x="142" y="86"/>
                      </a:lnTo>
                      <a:lnTo>
                        <a:pt x="136" y="100"/>
                      </a:lnTo>
                      <a:lnTo>
                        <a:pt x="124" y="112"/>
                      </a:lnTo>
                      <a:lnTo>
                        <a:pt x="114" y="120"/>
                      </a:lnTo>
                      <a:lnTo>
                        <a:pt x="102" y="125"/>
                      </a:lnTo>
                      <a:lnTo>
                        <a:pt x="90" y="129"/>
                      </a:lnTo>
                      <a:lnTo>
                        <a:pt x="76" y="129"/>
                      </a:lnTo>
                      <a:lnTo>
                        <a:pt x="62" y="129"/>
                      </a:lnTo>
                      <a:lnTo>
                        <a:pt x="50" y="125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100"/>
                      </a:lnTo>
                      <a:lnTo>
                        <a:pt x="90" y="96"/>
                      </a:lnTo>
                      <a:lnTo>
                        <a:pt x="100" y="90"/>
                      </a:lnTo>
                      <a:lnTo>
                        <a:pt x="106" y="74"/>
                      </a:lnTo>
                      <a:lnTo>
                        <a:pt x="110" y="60"/>
                      </a:lnTo>
                      <a:lnTo>
                        <a:pt x="106" y="48"/>
                      </a:lnTo>
                      <a:lnTo>
                        <a:pt x="100" y="38"/>
                      </a:lnTo>
                      <a:lnTo>
                        <a:pt x="90" y="32"/>
                      </a:lnTo>
                      <a:lnTo>
                        <a:pt x="76" y="30"/>
                      </a:lnTo>
                      <a:lnTo>
                        <a:pt x="62" y="32"/>
                      </a:lnTo>
                      <a:lnTo>
                        <a:pt x="52" y="38"/>
                      </a:lnTo>
                      <a:lnTo>
                        <a:pt x="44" y="46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8" y="68"/>
                      </a:lnTo>
                      <a:lnTo>
                        <a:pt x="44" y="80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1" name="Freeform 42"/>
                <p:cNvSpPr>
                  <a:spLocks noEditPoints="1"/>
                </p:cNvSpPr>
                <p:nvPr/>
              </p:nvSpPr>
              <p:spPr bwMode="auto">
                <a:xfrm>
                  <a:off x="4322" y="3317"/>
                  <a:ext cx="142" cy="126"/>
                </a:xfrm>
                <a:custGeom>
                  <a:avLst/>
                  <a:gdLst>
                    <a:gd name="T0" fmla="*/ 28 w 142"/>
                    <a:gd name="T1" fmla="*/ 112 h 126"/>
                    <a:gd name="T2" fmla="*/ 16 w 142"/>
                    <a:gd name="T3" fmla="*/ 102 h 126"/>
                    <a:gd name="T4" fmla="*/ 8 w 142"/>
                    <a:gd name="T5" fmla="*/ 92 h 126"/>
                    <a:gd name="T6" fmla="*/ 2 w 142"/>
                    <a:gd name="T7" fmla="*/ 80 h 126"/>
                    <a:gd name="T8" fmla="*/ 0 w 142"/>
                    <a:gd name="T9" fmla="*/ 68 h 126"/>
                    <a:gd name="T10" fmla="*/ 0 w 142"/>
                    <a:gd name="T11" fmla="*/ 54 h 126"/>
                    <a:gd name="T12" fmla="*/ 2 w 142"/>
                    <a:gd name="T13" fmla="*/ 42 h 126"/>
                    <a:gd name="T14" fmla="*/ 8 w 142"/>
                    <a:gd name="T15" fmla="*/ 28 h 126"/>
                    <a:gd name="T16" fmla="*/ 16 w 142"/>
                    <a:gd name="T17" fmla="*/ 16 h 126"/>
                    <a:gd name="T18" fmla="*/ 26 w 142"/>
                    <a:gd name="T19" fmla="*/ 8 h 126"/>
                    <a:gd name="T20" fmla="*/ 38 w 142"/>
                    <a:gd name="T21" fmla="*/ 4 h 126"/>
                    <a:gd name="T22" fmla="*/ 52 w 142"/>
                    <a:gd name="T23" fmla="*/ 0 h 126"/>
                    <a:gd name="T24" fmla="*/ 66 w 142"/>
                    <a:gd name="T25" fmla="*/ 0 h 126"/>
                    <a:gd name="T26" fmla="*/ 80 w 142"/>
                    <a:gd name="T27" fmla="*/ 0 h 126"/>
                    <a:gd name="T28" fmla="*/ 96 w 142"/>
                    <a:gd name="T29" fmla="*/ 4 h 126"/>
                    <a:gd name="T30" fmla="*/ 110 w 142"/>
                    <a:gd name="T31" fmla="*/ 8 h 126"/>
                    <a:gd name="T32" fmla="*/ 124 w 142"/>
                    <a:gd name="T33" fmla="*/ 16 h 126"/>
                    <a:gd name="T34" fmla="*/ 132 w 142"/>
                    <a:gd name="T35" fmla="*/ 24 h 126"/>
                    <a:gd name="T36" fmla="*/ 138 w 142"/>
                    <a:gd name="T37" fmla="*/ 34 h 126"/>
                    <a:gd name="T38" fmla="*/ 140 w 142"/>
                    <a:gd name="T39" fmla="*/ 46 h 126"/>
                    <a:gd name="T40" fmla="*/ 142 w 142"/>
                    <a:gd name="T41" fmla="*/ 58 h 126"/>
                    <a:gd name="T42" fmla="*/ 140 w 142"/>
                    <a:gd name="T43" fmla="*/ 70 h 126"/>
                    <a:gd name="T44" fmla="*/ 138 w 142"/>
                    <a:gd name="T45" fmla="*/ 82 h 126"/>
                    <a:gd name="T46" fmla="*/ 132 w 142"/>
                    <a:gd name="T47" fmla="*/ 92 h 126"/>
                    <a:gd name="T48" fmla="*/ 124 w 142"/>
                    <a:gd name="T49" fmla="*/ 100 h 126"/>
                    <a:gd name="T50" fmla="*/ 114 w 142"/>
                    <a:gd name="T51" fmla="*/ 110 h 126"/>
                    <a:gd name="T52" fmla="*/ 102 w 142"/>
                    <a:gd name="T53" fmla="*/ 118 h 126"/>
                    <a:gd name="T54" fmla="*/ 90 w 142"/>
                    <a:gd name="T55" fmla="*/ 124 h 126"/>
                    <a:gd name="T56" fmla="*/ 76 w 142"/>
                    <a:gd name="T57" fmla="*/ 126 h 126"/>
                    <a:gd name="T58" fmla="*/ 62 w 142"/>
                    <a:gd name="T59" fmla="*/ 126 h 126"/>
                    <a:gd name="T60" fmla="*/ 50 w 142"/>
                    <a:gd name="T61" fmla="*/ 124 h 126"/>
                    <a:gd name="T62" fmla="*/ 38 w 142"/>
                    <a:gd name="T63" fmla="*/ 118 h 126"/>
                    <a:gd name="T64" fmla="*/ 28 w 142"/>
                    <a:gd name="T65" fmla="*/ 112 h 126"/>
                    <a:gd name="T66" fmla="*/ 52 w 142"/>
                    <a:gd name="T67" fmla="*/ 90 h 126"/>
                    <a:gd name="T68" fmla="*/ 62 w 142"/>
                    <a:gd name="T69" fmla="*/ 96 h 126"/>
                    <a:gd name="T70" fmla="*/ 76 w 142"/>
                    <a:gd name="T71" fmla="*/ 96 h 126"/>
                    <a:gd name="T72" fmla="*/ 90 w 142"/>
                    <a:gd name="T73" fmla="*/ 92 h 126"/>
                    <a:gd name="T74" fmla="*/ 100 w 142"/>
                    <a:gd name="T75" fmla="*/ 80 h 126"/>
                    <a:gd name="T76" fmla="*/ 106 w 142"/>
                    <a:gd name="T77" fmla="*/ 70 h 126"/>
                    <a:gd name="T78" fmla="*/ 110 w 142"/>
                    <a:gd name="T79" fmla="*/ 58 h 126"/>
                    <a:gd name="T80" fmla="*/ 106 w 142"/>
                    <a:gd name="T81" fmla="*/ 46 h 126"/>
                    <a:gd name="T82" fmla="*/ 100 w 142"/>
                    <a:gd name="T83" fmla="*/ 36 h 126"/>
                    <a:gd name="T84" fmla="*/ 84 w 142"/>
                    <a:gd name="T85" fmla="*/ 30 h 126"/>
                    <a:gd name="T86" fmla="*/ 70 w 142"/>
                    <a:gd name="T87" fmla="*/ 28 h 126"/>
                    <a:gd name="T88" fmla="*/ 56 w 142"/>
                    <a:gd name="T89" fmla="*/ 30 h 126"/>
                    <a:gd name="T90" fmla="*/ 40 w 142"/>
                    <a:gd name="T91" fmla="*/ 36 h 126"/>
                    <a:gd name="T92" fmla="*/ 34 w 142"/>
                    <a:gd name="T93" fmla="*/ 50 h 126"/>
                    <a:gd name="T94" fmla="*/ 32 w 142"/>
                    <a:gd name="T95" fmla="*/ 64 h 126"/>
                    <a:gd name="T96" fmla="*/ 38 w 142"/>
                    <a:gd name="T97" fmla="*/ 76 h 126"/>
                    <a:gd name="T98" fmla="*/ 44 w 142"/>
                    <a:gd name="T99" fmla="*/ 82 h 126"/>
                    <a:gd name="T100" fmla="*/ 52 w 142"/>
                    <a:gd name="T101" fmla="*/ 90 h 12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42"/>
                    <a:gd name="T154" fmla="*/ 0 h 126"/>
                    <a:gd name="T155" fmla="*/ 142 w 142"/>
                    <a:gd name="T156" fmla="*/ 126 h 12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42" h="126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6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50" y="124"/>
                      </a:lnTo>
                      <a:lnTo>
                        <a:pt x="38" y="118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96"/>
                      </a:lnTo>
                      <a:lnTo>
                        <a:pt x="90" y="92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4" y="30"/>
                      </a:lnTo>
                      <a:lnTo>
                        <a:pt x="70" y="28"/>
                      </a:lnTo>
                      <a:lnTo>
                        <a:pt x="56" y="30"/>
                      </a:lnTo>
                      <a:lnTo>
                        <a:pt x="40" y="36"/>
                      </a:lnTo>
                      <a:lnTo>
                        <a:pt x="34" y="50"/>
                      </a:lnTo>
                      <a:lnTo>
                        <a:pt x="32" y="64"/>
                      </a:lnTo>
                      <a:lnTo>
                        <a:pt x="38" y="76"/>
                      </a:lnTo>
                      <a:lnTo>
                        <a:pt x="44" y="82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2" name="Freeform 43"/>
                <p:cNvSpPr>
                  <a:spLocks/>
                </p:cNvSpPr>
                <p:nvPr/>
              </p:nvSpPr>
              <p:spPr bwMode="auto">
                <a:xfrm>
                  <a:off x="4226" y="3413"/>
                  <a:ext cx="142" cy="128"/>
                </a:xfrm>
                <a:custGeom>
                  <a:avLst/>
                  <a:gdLst>
                    <a:gd name="T0" fmla="*/ 16 w 142"/>
                    <a:gd name="T1" fmla="*/ 16 h 128"/>
                    <a:gd name="T2" fmla="*/ 8 w 142"/>
                    <a:gd name="T3" fmla="*/ 28 h 128"/>
                    <a:gd name="T4" fmla="*/ 2 w 142"/>
                    <a:gd name="T5" fmla="*/ 40 h 128"/>
                    <a:gd name="T6" fmla="*/ 0 w 142"/>
                    <a:gd name="T7" fmla="*/ 52 h 128"/>
                    <a:gd name="T8" fmla="*/ 0 w 142"/>
                    <a:gd name="T9" fmla="*/ 64 h 128"/>
                    <a:gd name="T10" fmla="*/ 2 w 142"/>
                    <a:gd name="T11" fmla="*/ 76 h 128"/>
                    <a:gd name="T12" fmla="*/ 8 w 142"/>
                    <a:gd name="T13" fmla="*/ 88 h 128"/>
                    <a:gd name="T14" fmla="*/ 16 w 142"/>
                    <a:gd name="T15" fmla="*/ 100 h 128"/>
                    <a:gd name="T16" fmla="*/ 28 w 142"/>
                    <a:gd name="T17" fmla="*/ 112 h 128"/>
                    <a:gd name="T18" fmla="*/ 38 w 142"/>
                    <a:gd name="T19" fmla="*/ 120 h 128"/>
                    <a:gd name="T20" fmla="*/ 50 w 142"/>
                    <a:gd name="T21" fmla="*/ 124 h 128"/>
                    <a:gd name="T22" fmla="*/ 62 w 142"/>
                    <a:gd name="T23" fmla="*/ 128 h 128"/>
                    <a:gd name="T24" fmla="*/ 76 w 142"/>
                    <a:gd name="T25" fmla="*/ 128 h 128"/>
                    <a:gd name="T26" fmla="*/ 90 w 142"/>
                    <a:gd name="T27" fmla="*/ 126 h 128"/>
                    <a:gd name="T28" fmla="*/ 102 w 142"/>
                    <a:gd name="T29" fmla="*/ 120 h 128"/>
                    <a:gd name="T30" fmla="*/ 114 w 142"/>
                    <a:gd name="T31" fmla="*/ 112 h 128"/>
                    <a:gd name="T32" fmla="*/ 124 w 142"/>
                    <a:gd name="T33" fmla="*/ 102 h 128"/>
                    <a:gd name="T34" fmla="*/ 132 w 142"/>
                    <a:gd name="T35" fmla="*/ 92 h 128"/>
                    <a:gd name="T36" fmla="*/ 138 w 142"/>
                    <a:gd name="T37" fmla="*/ 82 h 128"/>
                    <a:gd name="T38" fmla="*/ 140 w 142"/>
                    <a:gd name="T39" fmla="*/ 70 h 128"/>
                    <a:gd name="T40" fmla="*/ 142 w 142"/>
                    <a:gd name="T41" fmla="*/ 60 h 128"/>
                    <a:gd name="T42" fmla="*/ 140 w 142"/>
                    <a:gd name="T43" fmla="*/ 48 h 128"/>
                    <a:gd name="T44" fmla="*/ 138 w 142"/>
                    <a:gd name="T45" fmla="*/ 36 h 128"/>
                    <a:gd name="T46" fmla="*/ 132 w 142"/>
                    <a:gd name="T47" fmla="*/ 26 h 128"/>
                    <a:gd name="T48" fmla="*/ 124 w 142"/>
                    <a:gd name="T49" fmla="*/ 16 h 128"/>
                    <a:gd name="T50" fmla="*/ 110 w 142"/>
                    <a:gd name="T51" fmla="*/ 8 h 128"/>
                    <a:gd name="T52" fmla="*/ 96 w 142"/>
                    <a:gd name="T53" fmla="*/ 4 h 128"/>
                    <a:gd name="T54" fmla="*/ 80 w 142"/>
                    <a:gd name="T55" fmla="*/ 0 h 128"/>
                    <a:gd name="T56" fmla="*/ 66 w 142"/>
                    <a:gd name="T57" fmla="*/ 0 h 128"/>
                    <a:gd name="T58" fmla="*/ 52 w 142"/>
                    <a:gd name="T59" fmla="*/ 0 h 128"/>
                    <a:gd name="T60" fmla="*/ 38 w 142"/>
                    <a:gd name="T61" fmla="*/ 4 h 128"/>
                    <a:gd name="T62" fmla="*/ 26 w 142"/>
                    <a:gd name="T63" fmla="*/ 8 h 128"/>
                    <a:gd name="T64" fmla="*/ 16 w 142"/>
                    <a:gd name="T65" fmla="*/ 16 h 1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2"/>
                    <a:gd name="T100" fmla="*/ 0 h 128"/>
                    <a:gd name="T101" fmla="*/ 142 w 142"/>
                    <a:gd name="T102" fmla="*/ 128 h 12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2" h="128">
                      <a:moveTo>
                        <a:pt x="16" y="16"/>
                      </a:moveTo>
                      <a:lnTo>
                        <a:pt x="8" y="28"/>
                      </a:lnTo>
                      <a:lnTo>
                        <a:pt x="2" y="40"/>
                      </a:lnTo>
                      <a:lnTo>
                        <a:pt x="0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8" y="88"/>
                      </a:lnTo>
                      <a:lnTo>
                        <a:pt x="16" y="100"/>
                      </a:lnTo>
                      <a:lnTo>
                        <a:pt x="28" y="112"/>
                      </a:lnTo>
                      <a:lnTo>
                        <a:pt x="38" y="120"/>
                      </a:lnTo>
                      <a:lnTo>
                        <a:pt x="50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2" y="120"/>
                      </a:lnTo>
                      <a:lnTo>
                        <a:pt x="114" y="112"/>
                      </a:lnTo>
                      <a:lnTo>
                        <a:pt x="124" y="102"/>
                      </a:lnTo>
                      <a:lnTo>
                        <a:pt x="132" y="92"/>
                      </a:lnTo>
                      <a:lnTo>
                        <a:pt x="138" y="82"/>
                      </a:lnTo>
                      <a:lnTo>
                        <a:pt x="140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8" y="36"/>
                      </a:lnTo>
                      <a:lnTo>
                        <a:pt x="132" y="26"/>
                      </a:lnTo>
                      <a:lnTo>
                        <a:pt x="124" y="16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38" y="4"/>
                      </a:lnTo>
                      <a:lnTo>
                        <a:pt x="26" y="8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3" name="Freeform 44"/>
                <p:cNvSpPr>
                  <a:spLocks noEditPoints="1"/>
                </p:cNvSpPr>
                <p:nvPr/>
              </p:nvSpPr>
              <p:spPr bwMode="auto">
                <a:xfrm>
                  <a:off x="4128" y="3511"/>
                  <a:ext cx="142" cy="126"/>
                </a:xfrm>
                <a:custGeom>
                  <a:avLst/>
                  <a:gdLst>
                    <a:gd name="T0" fmla="*/ 16 w 142"/>
                    <a:gd name="T1" fmla="*/ 112 h 126"/>
                    <a:gd name="T2" fmla="*/ 8 w 142"/>
                    <a:gd name="T3" fmla="*/ 100 h 126"/>
                    <a:gd name="T4" fmla="*/ 4 w 142"/>
                    <a:gd name="T5" fmla="*/ 88 h 126"/>
                    <a:gd name="T6" fmla="*/ 0 w 142"/>
                    <a:gd name="T7" fmla="*/ 76 h 126"/>
                    <a:gd name="T8" fmla="*/ 0 w 142"/>
                    <a:gd name="T9" fmla="*/ 64 h 126"/>
                    <a:gd name="T10" fmla="*/ 0 w 142"/>
                    <a:gd name="T11" fmla="*/ 50 h 126"/>
                    <a:gd name="T12" fmla="*/ 4 w 142"/>
                    <a:gd name="T13" fmla="*/ 38 h 126"/>
                    <a:gd name="T14" fmla="*/ 8 w 142"/>
                    <a:gd name="T15" fmla="*/ 26 h 126"/>
                    <a:gd name="T16" fmla="*/ 16 w 142"/>
                    <a:gd name="T17" fmla="*/ 14 h 126"/>
                    <a:gd name="T18" fmla="*/ 26 w 142"/>
                    <a:gd name="T19" fmla="*/ 8 h 126"/>
                    <a:gd name="T20" fmla="*/ 38 w 142"/>
                    <a:gd name="T21" fmla="*/ 2 h 126"/>
                    <a:gd name="T22" fmla="*/ 66 w 142"/>
                    <a:gd name="T23" fmla="*/ 0 h 126"/>
                    <a:gd name="T24" fmla="*/ 96 w 142"/>
                    <a:gd name="T25" fmla="*/ 2 h 126"/>
                    <a:gd name="T26" fmla="*/ 124 w 142"/>
                    <a:gd name="T27" fmla="*/ 14 h 126"/>
                    <a:gd name="T28" fmla="*/ 132 w 142"/>
                    <a:gd name="T29" fmla="*/ 24 h 126"/>
                    <a:gd name="T30" fmla="*/ 138 w 142"/>
                    <a:gd name="T31" fmla="*/ 34 h 126"/>
                    <a:gd name="T32" fmla="*/ 140 w 142"/>
                    <a:gd name="T33" fmla="*/ 46 h 126"/>
                    <a:gd name="T34" fmla="*/ 142 w 142"/>
                    <a:gd name="T35" fmla="*/ 58 h 126"/>
                    <a:gd name="T36" fmla="*/ 140 w 142"/>
                    <a:gd name="T37" fmla="*/ 70 h 126"/>
                    <a:gd name="T38" fmla="*/ 138 w 142"/>
                    <a:gd name="T39" fmla="*/ 82 h 126"/>
                    <a:gd name="T40" fmla="*/ 132 w 142"/>
                    <a:gd name="T41" fmla="*/ 92 h 126"/>
                    <a:gd name="T42" fmla="*/ 124 w 142"/>
                    <a:gd name="T43" fmla="*/ 100 h 126"/>
                    <a:gd name="T44" fmla="*/ 114 w 142"/>
                    <a:gd name="T45" fmla="*/ 110 h 126"/>
                    <a:gd name="T46" fmla="*/ 102 w 142"/>
                    <a:gd name="T47" fmla="*/ 118 h 126"/>
                    <a:gd name="T48" fmla="*/ 88 w 142"/>
                    <a:gd name="T49" fmla="*/ 124 h 126"/>
                    <a:gd name="T50" fmla="*/ 74 w 142"/>
                    <a:gd name="T51" fmla="*/ 126 h 126"/>
                    <a:gd name="T52" fmla="*/ 60 w 142"/>
                    <a:gd name="T53" fmla="*/ 126 h 126"/>
                    <a:gd name="T54" fmla="*/ 44 w 142"/>
                    <a:gd name="T55" fmla="*/ 124 h 126"/>
                    <a:gd name="T56" fmla="*/ 30 w 142"/>
                    <a:gd name="T57" fmla="*/ 118 h 126"/>
                    <a:gd name="T58" fmla="*/ 16 w 142"/>
                    <a:gd name="T59" fmla="*/ 112 h 126"/>
                    <a:gd name="T60" fmla="*/ 40 w 142"/>
                    <a:gd name="T61" fmla="*/ 80 h 126"/>
                    <a:gd name="T62" fmla="*/ 50 w 142"/>
                    <a:gd name="T63" fmla="*/ 86 h 126"/>
                    <a:gd name="T64" fmla="*/ 58 w 142"/>
                    <a:gd name="T65" fmla="*/ 90 h 126"/>
                    <a:gd name="T66" fmla="*/ 66 w 142"/>
                    <a:gd name="T67" fmla="*/ 92 h 126"/>
                    <a:gd name="T68" fmla="*/ 74 w 142"/>
                    <a:gd name="T69" fmla="*/ 92 h 126"/>
                    <a:gd name="T70" fmla="*/ 90 w 142"/>
                    <a:gd name="T71" fmla="*/ 88 h 126"/>
                    <a:gd name="T72" fmla="*/ 100 w 142"/>
                    <a:gd name="T73" fmla="*/ 80 h 126"/>
                    <a:gd name="T74" fmla="*/ 106 w 142"/>
                    <a:gd name="T75" fmla="*/ 70 h 126"/>
                    <a:gd name="T76" fmla="*/ 110 w 142"/>
                    <a:gd name="T77" fmla="*/ 58 h 126"/>
                    <a:gd name="T78" fmla="*/ 106 w 142"/>
                    <a:gd name="T79" fmla="*/ 46 h 126"/>
                    <a:gd name="T80" fmla="*/ 100 w 142"/>
                    <a:gd name="T81" fmla="*/ 36 h 126"/>
                    <a:gd name="T82" fmla="*/ 82 w 142"/>
                    <a:gd name="T83" fmla="*/ 30 h 126"/>
                    <a:gd name="T84" fmla="*/ 66 w 142"/>
                    <a:gd name="T85" fmla="*/ 28 h 126"/>
                    <a:gd name="T86" fmla="*/ 52 w 142"/>
                    <a:gd name="T87" fmla="*/ 30 h 126"/>
                    <a:gd name="T88" fmla="*/ 40 w 142"/>
                    <a:gd name="T89" fmla="*/ 36 h 126"/>
                    <a:gd name="T90" fmla="*/ 34 w 142"/>
                    <a:gd name="T91" fmla="*/ 46 h 126"/>
                    <a:gd name="T92" fmla="*/ 32 w 142"/>
                    <a:gd name="T93" fmla="*/ 58 h 126"/>
                    <a:gd name="T94" fmla="*/ 34 w 142"/>
                    <a:gd name="T95" fmla="*/ 70 h 126"/>
                    <a:gd name="T96" fmla="*/ 40 w 142"/>
                    <a:gd name="T97" fmla="*/ 80 h 1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2"/>
                    <a:gd name="T148" fmla="*/ 0 h 126"/>
                    <a:gd name="T149" fmla="*/ 142 w 142"/>
                    <a:gd name="T150" fmla="*/ 126 h 1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2" h="126">
                      <a:moveTo>
                        <a:pt x="16" y="112"/>
                      </a:moveTo>
                      <a:lnTo>
                        <a:pt x="8" y="100"/>
                      </a:lnTo>
                      <a:lnTo>
                        <a:pt x="4" y="88"/>
                      </a:lnTo>
                      <a:lnTo>
                        <a:pt x="0" y="76"/>
                      </a:lnTo>
                      <a:lnTo>
                        <a:pt x="0" y="64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6" y="0"/>
                      </a:lnTo>
                      <a:lnTo>
                        <a:pt x="96" y="2"/>
                      </a:lnTo>
                      <a:lnTo>
                        <a:pt x="124" y="14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88" y="124"/>
                      </a:lnTo>
                      <a:lnTo>
                        <a:pt x="74" y="126"/>
                      </a:lnTo>
                      <a:lnTo>
                        <a:pt x="60" y="126"/>
                      </a:lnTo>
                      <a:lnTo>
                        <a:pt x="44" y="124"/>
                      </a:lnTo>
                      <a:lnTo>
                        <a:pt x="30" y="118"/>
                      </a:lnTo>
                      <a:lnTo>
                        <a:pt x="16" y="112"/>
                      </a:lnTo>
                      <a:close/>
                      <a:moveTo>
                        <a:pt x="40" y="80"/>
                      </a:moveTo>
                      <a:lnTo>
                        <a:pt x="50" y="86"/>
                      </a:lnTo>
                      <a:lnTo>
                        <a:pt x="58" y="90"/>
                      </a:lnTo>
                      <a:lnTo>
                        <a:pt x="66" y="92"/>
                      </a:lnTo>
                      <a:lnTo>
                        <a:pt x="74" y="92"/>
                      </a:lnTo>
                      <a:lnTo>
                        <a:pt x="90" y="88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2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8"/>
                      </a:lnTo>
                      <a:lnTo>
                        <a:pt x="34" y="70"/>
                      </a:lnTo>
                      <a:lnTo>
                        <a:pt x="40" y="8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4" name="Freeform 45"/>
                <p:cNvSpPr>
                  <a:spLocks noEditPoints="1"/>
                </p:cNvSpPr>
                <p:nvPr/>
              </p:nvSpPr>
              <p:spPr bwMode="auto">
                <a:xfrm>
                  <a:off x="3966" y="3377"/>
                  <a:ext cx="146" cy="132"/>
                </a:xfrm>
                <a:custGeom>
                  <a:avLst/>
                  <a:gdLst>
                    <a:gd name="T0" fmla="*/ 22 w 146"/>
                    <a:gd name="T1" fmla="*/ 116 h 132"/>
                    <a:gd name="T2" fmla="*/ 6 w 146"/>
                    <a:gd name="T3" fmla="*/ 92 h 132"/>
                    <a:gd name="T4" fmla="*/ 2 w 146"/>
                    <a:gd name="T5" fmla="*/ 80 h 132"/>
                    <a:gd name="T6" fmla="*/ 0 w 146"/>
                    <a:gd name="T7" fmla="*/ 68 h 132"/>
                    <a:gd name="T8" fmla="*/ 0 w 146"/>
                    <a:gd name="T9" fmla="*/ 56 h 132"/>
                    <a:gd name="T10" fmla="*/ 4 w 146"/>
                    <a:gd name="T11" fmla="*/ 44 h 132"/>
                    <a:gd name="T12" fmla="*/ 10 w 146"/>
                    <a:gd name="T13" fmla="*/ 32 h 132"/>
                    <a:gd name="T14" fmla="*/ 22 w 146"/>
                    <a:gd name="T15" fmla="*/ 20 h 132"/>
                    <a:gd name="T16" fmla="*/ 32 w 146"/>
                    <a:gd name="T17" fmla="*/ 12 h 132"/>
                    <a:gd name="T18" fmla="*/ 44 w 146"/>
                    <a:gd name="T19" fmla="*/ 6 h 132"/>
                    <a:gd name="T20" fmla="*/ 56 w 146"/>
                    <a:gd name="T21" fmla="*/ 2 h 132"/>
                    <a:gd name="T22" fmla="*/ 70 w 146"/>
                    <a:gd name="T23" fmla="*/ 0 h 132"/>
                    <a:gd name="T24" fmla="*/ 84 w 146"/>
                    <a:gd name="T25" fmla="*/ 0 h 132"/>
                    <a:gd name="T26" fmla="*/ 96 w 146"/>
                    <a:gd name="T27" fmla="*/ 4 h 132"/>
                    <a:gd name="T28" fmla="*/ 108 w 146"/>
                    <a:gd name="T29" fmla="*/ 10 h 132"/>
                    <a:gd name="T30" fmla="*/ 118 w 146"/>
                    <a:gd name="T31" fmla="*/ 20 h 132"/>
                    <a:gd name="T32" fmla="*/ 130 w 146"/>
                    <a:gd name="T33" fmla="*/ 28 h 132"/>
                    <a:gd name="T34" fmla="*/ 138 w 146"/>
                    <a:gd name="T35" fmla="*/ 38 h 132"/>
                    <a:gd name="T36" fmla="*/ 144 w 146"/>
                    <a:gd name="T37" fmla="*/ 50 h 132"/>
                    <a:gd name="T38" fmla="*/ 146 w 146"/>
                    <a:gd name="T39" fmla="*/ 62 h 132"/>
                    <a:gd name="T40" fmla="*/ 146 w 146"/>
                    <a:gd name="T41" fmla="*/ 74 h 132"/>
                    <a:gd name="T42" fmla="*/ 144 w 146"/>
                    <a:gd name="T43" fmla="*/ 86 h 132"/>
                    <a:gd name="T44" fmla="*/ 138 w 146"/>
                    <a:gd name="T45" fmla="*/ 96 h 132"/>
                    <a:gd name="T46" fmla="*/ 130 w 146"/>
                    <a:gd name="T47" fmla="*/ 106 h 132"/>
                    <a:gd name="T48" fmla="*/ 116 w 146"/>
                    <a:gd name="T49" fmla="*/ 116 h 132"/>
                    <a:gd name="T50" fmla="*/ 104 w 146"/>
                    <a:gd name="T51" fmla="*/ 124 h 132"/>
                    <a:gd name="T52" fmla="*/ 90 w 146"/>
                    <a:gd name="T53" fmla="*/ 130 h 132"/>
                    <a:gd name="T54" fmla="*/ 76 w 146"/>
                    <a:gd name="T55" fmla="*/ 132 h 132"/>
                    <a:gd name="T56" fmla="*/ 62 w 146"/>
                    <a:gd name="T57" fmla="*/ 132 h 132"/>
                    <a:gd name="T58" fmla="*/ 50 w 146"/>
                    <a:gd name="T59" fmla="*/ 128 h 132"/>
                    <a:gd name="T60" fmla="*/ 36 w 146"/>
                    <a:gd name="T61" fmla="*/ 124 h 132"/>
                    <a:gd name="T62" fmla="*/ 22 w 146"/>
                    <a:gd name="T63" fmla="*/ 116 h 132"/>
                    <a:gd name="T64" fmla="*/ 46 w 146"/>
                    <a:gd name="T65" fmla="*/ 84 h 132"/>
                    <a:gd name="T66" fmla="*/ 56 w 146"/>
                    <a:gd name="T67" fmla="*/ 90 h 132"/>
                    <a:gd name="T68" fmla="*/ 70 w 146"/>
                    <a:gd name="T69" fmla="*/ 92 h 132"/>
                    <a:gd name="T70" fmla="*/ 84 w 146"/>
                    <a:gd name="T71" fmla="*/ 90 h 132"/>
                    <a:gd name="T72" fmla="*/ 94 w 146"/>
                    <a:gd name="T73" fmla="*/ 84 h 132"/>
                    <a:gd name="T74" fmla="*/ 100 w 146"/>
                    <a:gd name="T75" fmla="*/ 74 h 132"/>
                    <a:gd name="T76" fmla="*/ 104 w 146"/>
                    <a:gd name="T77" fmla="*/ 62 h 132"/>
                    <a:gd name="T78" fmla="*/ 100 w 146"/>
                    <a:gd name="T79" fmla="*/ 50 h 132"/>
                    <a:gd name="T80" fmla="*/ 94 w 146"/>
                    <a:gd name="T81" fmla="*/ 40 h 132"/>
                    <a:gd name="T82" fmla="*/ 84 w 146"/>
                    <a:gd name="T83" fmla="*/ 34 h 132"/>
                    <a:gd name="T84" fmla="*/ 70 w 146"/>
                    <a:gd name="T85" fmla="*/ 32 h 132"/>
                    <a:gd name="T86" fmla="*/ 56 w 146"/>
                    <a:gd name="T87" fmla="*/ 34 h 132"/>
                    <a:gd name="T88" fmla="*/ 46 w 146"/>
                    <a:gd name="T89" fmla="*/ 40 h 132"/>
                    <a:gd name="T90" fmla="*/ 40 w 146"/>
                    <a:gd name="T91" fmla="*/ 50 h 132"/>
                    <a:gd name="T92" fmla="*/ 38 w 146"/>
                    <a:gd name="T93" fmla="*/ 62 h 132"/>
                    <a:gd name="T94" fmla="*/ 40 w 146"/>
                    <a:gd name="T95" fmla="*/ 74 h 132"/>
                    <a:gd name="T96" fmla="*/ 46 w 146"/>
                    <a:gd name="T97" fmla="*/ 84 h 13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6"/>
                    <a:gd name="T148" fmla="*/ 0 h 132"/>
                    <a:gd name="T149" fmla="*/ 146 w 146"/>
                    <a:gd name="T150" fmla="*/ 132 h 13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6" h="132">
                      <a:moveTo>
                        <a:pt x="22" y="116"/>
                      </a:move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4" y="44"/>
                      </a:lnTo>
                      <a:lnTo>
                        <a:pt x="10" y="32"/>
                      </a:lnTo>
                      <a:lnTo>
                        <a:pt x="22" y="20"/>
                      </a:lnTo>
                      <a:lnTo>
                        <a:pt x="32" y="12"/>
                      </a:lnTo>
                      <a:lnTo>
                        <a:pt x="44" y="6"/>
                      </a:lnTo>
                      <a:lnTo>
                        <a:pt x="56" y="2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6" y="4"/>
                      </a:lnTo>
                      <a:lnTo>
                        <a:pt x="108" y="10"/>
                      </a:lnTo>
                      <a:lnTo>
                        <a:pt x="118" y="20"/>
                      </a:lnTo>
                      <a:lnTo>
                        <a:pt x="130" y="28"/>
                      </a:lnTo>
                      <a:lnTo>
                        <a:pt x="138" y="38"/>
                      </a:lnTo>
                      <a:lnTo>
                        <a:pt x="144" y="50"/>
                      </a:lnTo>
                      <a:lnTo>
                        <a:pt x="146" y="62"/>
                      </a:lnTo>
                      <a:lnTo>
                        <a:pt x="146" y="74"/>
                      </a:lnTo>
                      <a:lnTo>
                        <a:pt x="144" y="86"/>
                      </a:lnTo>
                      <a:lnTo>
                        <a:pt x="138" y="96"/>
                      </a:lnTo>
                      <a:lnTo>
                        <a:pt x="130" y="106"/>
                      </a:lnTo>
                      <a:lnTo>
                        <a:pt x="116" y="116"/>
                      </a:lnTo>
                      <a:lnTo>
                        <a:pt x="104" y="124"/>
                      </a:lnTo>
                      <a:lnTo>
                        <a:pt x="90" y="130"/>
                      </a:lnTo>
                      <a:lnTo>
                        <a:pt x="76" y="132"/>
                      </a:lnTo>
                      <a:lnTo>
                        <a:pt x="62" y="132"/>
                      </a:lnTo>
                      <a:lnTo>
                        <a:pt x="50" y="128"/>
                      </a:lnTo>
                      <a:lnTo>
                        <a:pt x="36" y="124"/>
                      </a:lnTo>
                      <a:lnTo>
                        <a:pt x="22" y="116"/>
                      </a:lnTo>
                      <a:close/>
                      <a:moveTo>
                        <a:pt x="46" y="84"/>
                      </a:moveTo>
                      <a:lnTo>
                        <a:pt x="56" y="90"/>
                      </a:lnTo>
                      <a:lnTo>
                        <a:pt x="70" y="92"/>
                      </a:lnTo>
                      <a:lnTo>
                        <a:pt x="84" y="90"/>
                      </a:lnTo>
                      <a:lnTo>
                        <a:pt x="94" y="84"/>
                      </a:lnTo>
                      <a:lnTo>
                        <a:pt x="100" y="74"/>
                      </a:lnTo>
                      <a:lnTo>
                        <a:pt x="104" y="62"/>
                      </a:lnTo>
                      <a:lnTo>
                        <a:pt x="100" y="50"/>
                      </a:lnTo>
                      <a:lnTo>
                        <a:pt x="94" y="40"/>
                      </a:lnTo>
                      <a:lnTo>
                        <a:pt x="84" y="34"/>
                      </a:lnTo>
                      <a:lnTo>
                        <a:pt x="70" y="32"/>
                      </a:lnTo>
                      <a:lnTo>
                        <a:pt x="56" y="34"/>
                      </a:lnTo>
                      <a:lnTo>
                        <a:pt x="46" y="40"/>
                      </a:lnTo>
                      <a:lnTo>
                        <a:pt x="40" y="50"/>
                      </a:lnTo>
                      <a:lnTo>
                        <a:pt x="38" y="62"/>
                      </a:lnTo>
                      <a:lnTo>
                        <a:pt x="40" y="74"/>
                      </a:lnTo>
                      <a:lnTo>
                        <a:pt x="46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5" name="Freeform 46"/>
                <p:cNvSpPr>
                  <a:spLocks noEditPoints="1"/>
                </p:cNvSpPr>
                <p:nvPr/>
              </p:nvSpPr>
              <p:spPr bwMode="auto">
                <a:xfrm>
                  <a:off x="4066" y="3281"/>
                  <a:ext cx="142" cy="130"/>
                </a:xfrm>
                <a:custGeom>
                  <a:avLst/>
                  <a:gdLst>
                    <a:gd name="T0" fmla="*/ 18 w 142"/>
                    <a:gd name="T1" fmla="*/ 116 h 130"/>
                    <a:gd name="T2" fmla="*/ 10 w 142"/>
                    <a:gd name="T3" fmla="*/ 104 h 130"/>
                    <a:gd name="T4" fmla="*/ 4 w 142"/>
                    <a:gd name="T5" fmla="*/ 90 h 130"/>
                    <a:gd name="T6" fmla="*/ 2 w 142"/>
                    <a:gd name="T7" fmla="*/ 76 h 130"/>
                    <a:gd name="T8" fmla="*/ 0 w 142"/>
                    <a:gd name="T9" fmla="*/ 64 h 130"/>
                    <a:gd name="T10" fmla="*/ 2 w 142"/>
                    <a:gd name="T11" fmla="*/ 50 h 130"/>
                    <a:gd name="T12" fmla="*/ 4 w 142"/>
                    <a:gd name="T13" fmla="*/ 40 h 130"/>
                    <a:gd name="T14" fmla="*/ 10 w 142"/>
                    <a:gd name="T15" fmla="*/ 28 h 130"/>
                    <a:gd name="T16" fmla="*/ 18 w 142"/>
                    <a:gd name="T17" fmla="*/ 20 h 130"/>
                    <a:gd name="T18" fmla="*/ 28 w 142"/>
                    <a:gd name="T19" fmla="*/ 12 h 130"/>
                    <a:gd name="T20" fmla="*/ 40 w 142"/>
                    <a:gd name="T21" fmla="*/ 6 h 130"/>
                    <a:gd name="T22" fmla="*/ 52 w 142"/>
                    <a:gd name="T23" fmla="*/ 2 h 130"/>
                    <a:gd name="T24" fmla="*/ 66 w 142"/>
                    <a:gd name="T25" fmla="*/ 0 h 130"/>
                    <a:gd name="T26" fmla="*/ 80 w 142"/>
                    <a:gd name="T27" fmla="*/ 0 h 130"/>
                    <a:gd name="T28" fmla="*/ 92 w 142"/>
                    <a:gd name="T29" fmla="*/ 4 h 130"/>
                    <a:gd name="T30" fmla="*/ 104 w 142"/>
                    <a:gd name="T31" fmla="*/ 10 h 130"/>
                    <a:gd name="T32" fmla="*/ 114 w 142"/>
                    <a:gd name="T33" fmla="*/ 20 h 130"/>
                    <a:gd name="T34" fmla="*/ 126 w 142"/>
                    <a:gd name="T35" fmla="*/ 28 h 130"/>
                    <a:gd name="T36" fmla="*/ 134 w 142"/>
                    <a:gd name="T37" fmla="*/ 38 h 130"/>
                    <a:gd name="T38" fmla="*/ 140 w 142"/>
                    <a:gd name="T39" fmla="*/ 50 h 130"/>
                    <a:gd name="T40" fmla="*/ 142 w 142"/>
                    <a:gd name="T41" fmla="*/ 62 h 130"/>
                    <a:gd name="T42" fmla="*/ 142 w 142"/>
                    <a:gd name="T43" fmla="*/ 74 h 130"/>
                    <a:gd name="T44" fmla="*/ 140 w 142"/>
                    <a:gd name="T45" fmla="*/ 86 h 130"/>
                    <a:gd name="T46" fmla="*/ 134 w 142"/>
                    <a:gd name="T47" fmla="*/ 96 h 130"/>
                    <a:gd name="T48" fmla="*/ 126 w 142"/>
                    <a:gd name="T49" fmla="*/ 104 h 130"/>
                    <a:gd name="T50" fmla="*/ 112 w 142"/>
                    <a:gd name="T51" fmla="*/ 114 h 130"/>
                    <a:gd name="T52" fmla="*/ 100 w 142"/>
                    <a:gd name="T53" fmla="*/ 122 h 130"/>
                    <a:gd name="T54" fmla="*/ 86 w 142"/>
                    <a:gd name="T55" fmla="*/ 128 h 130"/>
                    <a:gd name="T56" fmla="*/ 72 w 142"/>
                    <a:gd name="T57" fmla="*/ 130 h 130"/>
                    <a:gd name="T58" fmla="*/ 58 w 142"/>
                    <a:gd name="T59" fmla="*/ 130 h 130"/>
                    <a:gd name="T60" fmla="*/ 46 w 142"/>
                    <a:gd name="T61" fmla="*/ 128 h 130"/>
                    <a:gd name="T62" fmla="*/ 32 w 142"/>
                    <a:gd name="T63" fmla="*/ 122 h 130"/>
                    <a:gd name="T64" fmla="*/ 18 w 142"/>
                    <a:gd name="T65" fmla="*/ 116 h 130"/>
                    <a:gd name="T66" fmla="*/ 42 w 142"/>
                    <a:gd name="T67" fmla="*/ 84 h 130"/>
                    <a:gd name="T68" fmla="*/ 52 w 142"/>
                    <a:gd name="T69" fmla="*/ 90 h 130"/>
                    <a:gd name="T70" fmla="*/ 66 w 142"/>
                    <a:gd name="T71" fmla="*/ 92 h 130"/>
                    <a:gd name="T72" fmla="*/ 80 w 142"/>
                    <a:gd name="T73" fmla="*/ 90 h 130"/>
                    <a:gd name="T74" fmla="*/ 90 w 142"/>
                    <a:gd name="T75" fmla="*/ 84 h 130"/>
                    <a:gd name="T76" fmla="*/ 98 w 142"/>
                    <a:gd name="T77" fmla="*/ 80 h 130"/>
                    <a:gd name="T78" fmla="*/ 104 w 142"/>
                    <a:gd name="T79" fmla="*/ 74 h 130"/>
                    <a:gd name="T80" fmla="*/ 106 w 142"/>
                    <a:gd name="T81" fmla="*/ 68 h 130"/>
                    <a:gd name="T82" fmla="*/ 108 w 142"/>
                    <a:gd name="T83" fmla="*/ 62 h 130"/>
                    <a:gd name="T84" fmla="*/ 106 w 142"/>
                    <a:gd name="T85" fmla="*/ 56 h 130"/>
                    <a:gd name="T86" fmla="*/ 104 w 142"/>
                    <a:gd name="T87" fmla="*/ 50 h 130"/>
                    <a:gd name="T88" fmla="*/ 98 w 142"/>
                    <a:gd name="T89" fmla="*/ 44 h 130"/>
                    <a:gd name="T90" fmla="*/ 90 w 142"/>
                    <a:gd name="T91" fmla="*/ 40 h 130"/>
                    <a:gd name="T92" fmla="*/ 80 w 142"/>
                    <a:gd name="T93" fmla="*/ 34 h 130"/>
                    <a:gd name="T94" fmla="*/ 66 w 142"/>
                    <a:gd name="T95" fmla="*/ 32 h 130"/>
                    <a:gd name="T96" fmla="*/ 52 w 142"/>
                    <a:gd name="T97" fmla="*/ 34 h 130"/>
                    <a:gd name="T98" fmla="*/ 42 w 142"/>
                    <a:gd name="T99" fmla="*/ 40 h 130"/>
                    <a:gd name="T100" fmla="*/ 36 w 142"/>
                    <a:gd name="T101" fmla="*/ 50 h 130"/>
                    <a:gd name="T102" fmla="*/ 34 w 142"/>
                    <a:gd name="T103" fmla="*/ 62 h 130"/>
                    <a:gd name="T104" fmla="*/ 36 w 142"/>
                    <a:gd name="T105" fmla="*/ 74 h 130"/>
                    <a:gd name="T106" fmla="*/ 42 w 142"/>
                    <a:gd name="T107" fmla="*/ 84 h 1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2"/>
                    <a:gd name="T163" fmla="*/ 0 h 130"/>
                    <a:gd name="T164" fmla="*/ 142 w 142"/>
                    <a:gd name="T165" fmla="*/ 130 h 130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2" h="130">
                      <a:moveTo>
                        <a:pt x="18" y="116"/>
                      </a:moveTo>
                      <a:lnTo>
                        <a:pt x="10" y="104"/>
                      </a:lnTo>
                      <a:lnTo>
                        <a:pt x="4" y="90"/>
                      </a:lnTo>
                      <a:lnTo>
                        <a:pt x="2" y="76"/>
                      </a:lnTo>
                      <a:lnTo>
                        <a:pt x="0" y="64"/>
                      </a:lnTo>
                      <a:lnTo>
                        <a:pt x="2" y="50"/>
                      </a:lnTo>
                      <a:lnTo>
                        <a:pt x="4" y="40"/>
                      </a:lnTo>
                      <a:lnTo>
                        <a:pt x="10" y="28"/>
                      </a:lnTo>
                      <a:lnTo>
                        <a:pt x="18" y="20"/>
                      </a:lnTo>
                      <a:lnTo>
                        <a:pt x="28" y="12"/>
                      </a:lnTo>
                      <a:lnTo>
                        <a:pt x="40" y="6"/>
                      </a:lnTo>
                      <a:lnTo>
                        <a:pt x="52" y="2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2" y="4"/>
                      </a:lnTo>
                      <a:lnTo>
                        <a:pt x="104" y="10"/>
                      </a:lnTo>
                      <a:lnTo>
                        <a:pt x="114" y="20"/>
                      </a:lnTo>
                      <a:lnTo>
                        <a:pt x="126" y="28"/>
                      </a:lnTo>
                      <a:lnTo>
                        <a:pt x="134" y="38"/>
                      </a:lnTo>
                      <a:lnTo>
                        <a:pt x="140" y="50"/>
                      </a:lnTo>
                      <a:lnTo>
                        <a:pt x="142" y="62"/>
                      </a:lnTo>
                      <a:lnTo>
                        <a:pt x="142" y="74"/>
                      </a:lnTo>
                      <a:lnTo>
                        <a:pt x="140" y="86"/>
                      </a:lnTo>
                      <a:lnTo>
                        <a:pt x="134" y="96"/>
                      </a:lnTo>
                      <a:lnTo>
                        <a:pt x="126" y="104"/>
                      </a:lnTo>
                      <a:lnTo>
                        <a:pt x="112" y="114"/>
                      </a:lnTo>
                      <a:lnTo>
                        <a:pt x="100" y="122"/>
                      </a:lnTo>
                      <a:lnTo>
                        <a:pt x="86" y="128"/>
                      </a:lnTo>
                      <a:lnTo>
                        <a:pt x="72" y="130"/>
                      </a:lnTo>
                      <a:lnTo>
                        <a:pt x="58" y="130"/>
                      </a:lnTo>
                      <a:lnTo>
                        <a:pt x="46" y="128"/>
                      </a:lnTo>
                      <a:lnTo>
                        <a:pt x="32" y="122"/>
                      </a:lnTo>
                      <a:lnTo>
                        <a:pt x="18" y="116"/>
                      </a:lnTo>
                      <a:close/>
                      <a:moveTo>
                        <a:pt x="42" y="84"/>
                      </a:moveTo>
                      <a:lnTo>
                        <a:pt x="52" y="90"/>
                      </a:lnTo>
                      <a:lnTo>
                        <a:pt x="66" y="92"/>
                      </a:lnTo>
                      <a:lnTo>
                        <a:pt x="80" y="90"/>
                      </a:lnTo>
                      <a:lnTo>
                        <a:pt x="90" y="84"/>
                      </a:lnTo>
                      <a:lnTo>
                        <a:pt x="98" y="80"/>
                      </a:lnTo>
                      <a:lnTo>
                        <a:pt x="104" y="74"/>
                      </a:lnTo>
                      <a:lnTo>
                        <a:pt x="106" y="68"/>
                      </a:lnTo>
                      <a:lnTo>
                        <a:pt x="108" y="62"/>
                      </a:lnTo>
                      <a:lnTo>
                        <a:pt x="106" y="56"/>
                      </a:lnTo>
                      <a:lnTo>
                        <a:pt x="104" y="50"/>
                      </a:lnTo>
                      <a:lnTo>
                        <a:pt x="98" y="44"/>
                      </a:lnTo>
                      <a:lnTo>
                        <a:pt x="90" y="40"/>
                      </a:lnTo>
                      <a:lnTo>
                        <a:pt x="80" y="34"/>
                      </a:lnTo>
                      <a:lnTo>
                        <a:pt x="66" y="32"/>
                      </a:lnTo>
                      <a:lnTo>
                        <a:pt x="52" y="34"/>
                      </a:lnTo>
                      <a:lnTo>
                        <a:pt x="42" y="40"/>
                      </a:lnTo>
                      <a:lnTo>
                        <a:pt x="36" y="50"/>
                      </a:lnTo>
                      <a:lnTo>
                        <a:pt x="34" y="62"/>
                      </a:lnTo>
                      <a:lnTo>
                        <a:pt x="36" y="74"/>
                      </a:lnTo>
                      <a:lnTo>
                        <a:pt x="42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36" name="Freeform 47"/>
                <p:cNvSpPr>
                  <a:spLocks noEditPoints="1"/>
                </p:cNvSpPr>
                <p:nvPr/>
              </p:nvSpPr>
              <p:spPr bwMode="auto">
                <a:xfrm>
                  <a:off x="4418" y="3220"/>
                  <a:ext cx="146" cy="127"/>
                </a:xfrm>
                <a:custGeom>
                  <a:avLst/>
                  <a:gdLst>
                    <a:gd name="T0" fmla="*/ 28 w 146"/>
                    <a:gd name="T1" fmla="*/ 113 h 127"/>
                    <a:gd name="T2" fmla="*/ 16 w 146"/>
                    <a:gd name="T3" fmla="*/ 103 h 127"/>
                    <a:gd name="T4" fmla="*/ 8 w 146"/>
                    <a:gd name="T5" fmla="*/ 93 h 127"/>
                    <a:gd name="T6" fmla="*/ 2 w 146"/>
                    <a:gd name="T7" fmla="*/ 81 h 127"/>
                    <a:gd name="T8" fmla="*/ 0 w 146"/>
                    <a:gd name="T9" fmla="*/ 67 h 127"/>
                    <a:gd name="T10" fmla="*/ 0 w 146"/>
                    <a:gd name="T11" fmla="*/ 55 h 127"/>
                    <a:gd name="T12" fmla="*/ 2 w 146"/>
                    <a:gd name="T13" fmla="*/ 41 h 127"/>
                    <a:gd name="T14" fmla="*/ 8 w 146"/>
                    <a:gd name="T15" fmla="*/ 27 h 127"/>
                    <a:gd name="T16" fmla="*/ 16 w 146"/>
                    <a:gd name="T17" fmla="*/ 14 h 127"/>
                    <a:gd name="T18" fmla="*/ 44 w 146"/>
                    <a:gd name="T19" fmla="*/ 2 h 127"/>
                    <a:gd name="T20" fmla="*/ 70 w 146"/>
                    <a:gd name="T21" fmla="*/ 0 h 127"/>
                    <a:gd name="T22" fmla="*/ 98 w 146"/>
                    <a:gd name="T23" fmla="*/ 2 h 127"/>
                    <a:gd name="T24" fmla="*/ 124 w 146"/>
                    <a:gd name="T25" fmla="*/ 14 h 127"/>
                    <a:gd name="T26" fmla="*/ 132 w 146"/>
                    <a:gd name="T27" fmla="*/ 25 h 127"/>
                    <a:gd name="T28" fmla="*/ 140 w 146"/>
                    <a:gd name="T29" fmla="*/ 35 h 127"/>
                    <a:gd name="T30" fmla="*/ 144 w 146"/>
                    <a:gd name="T31" fmla="*/ 47 h 127"/>
                    <a:gd name="T32" fmla="*/ 146 w 146"/>
                    <a:gd name="T33" fmla="*/ 59 h 127"/>
                    <a:gd name="T34" fmla="*/ 146 w 146"/>
                    <a:gd name="T35" fmla="*/ 71 h 127"/>
                    <a:gd name="T36" fmla="*/ 142 w 146"/>
                    <a:gd name="T37" fmla="*/ 83 h 127"/>
                    <a:gd name="T38" fmla="*/ 136 w 146"/>
                    <a:gd name="T39" fmla="*/ 93 h 127"/>
                    <a:gd name="T40" fmla="*/ 124 w 146"/>
                    <a:gd name="T41" fmla="*/ 101 h 127"/>
                    <a:gd name="T42" fmla="*/ 114 w 146"/>
                    <a:gd name="T43" fmla="*/ 111 h 127"/>
                    <a:gd name="T44" fmla="*/ 102 w 146"/>
                    <a:gd name="T45" fmla="*/ 119 h 127"/>
                    <a:gd name="T46" fmla="*/ 90 w 146"/>
                    <a:gd name="T47" fmla="*/ 125 h 127"/>
                    <a:gd name="T48" fmla="*/ 76 w 146"/>
                    <a:gd name="T49" fmla="*/ 127 h 127"/>
                    <a:gd name="T50" fmla="*/ 62 w 146"/>
                    <a:gd name="T51" fmla="*/ 127 h 127"/>
                    <a:gd name="T52" fmla="*/ 50 w 146"/>
                    <a:gd name="T53" fmla="*/ 125 h 127"/>
                    <a:gd name="T54" fmla="*/ 38 w 146"/>
                    <a:gd name="T55" fmla="*/ 119 h 127"/>
                    <a:gd name="T56" fmla="*/ 28 w 146"/>
                    <a:gd name="T57" fmla="*/ 113 h 127"/>
                    <a:gd name="T58" fmla="*/ 52 w 146"/>
                    <a:gd name="T59" fmla="*/ 91 h 127"/>
                    <a:gd name="T60" fmla="*/ 62 w 146"/>
                    <a:gd name="T61" fmla="*/ 97 h 127"/>
                    <a:gd name="T62" fmla="*/ 76 w 146"/>
                    <a:gd name="T63" fmla="*/ 97 h 127"/>
                    <a:gd name="T64" fmla="*/ 90 w 146"/>
                    <a:gd name="T65" fmla="*/ 93 h 127"/>
                    <a:gd name="T66" fmla="*/ 100 w 146"/>
                    <a:gd name="T67" fmla="*/ 81 h 127"/>
                    <a:gd name="T68" fmla="*/ 106 w 146"/>
                    <a:gd name="T69" fmla="*/ 71 h 127"/>
                    <a:gd name="T70" fmla="*/ 110 w 146"/>
                    <a:gd name="T71" fmla="*/ 59 h 127"/>
                    <a:gd name="T72" fmla="*/ 106 w 146"/>
                    <a:gd name="T73" fmla="*/ 47 h 127"/>
                    <a:gd name="T74" fmla="*/ 100 w 146"/>
                    <a:gd name="T75" fmla="*/ 37 h 127"/>
                    <a:gd name="T76" fmla="*/ 90 w 146"/>
                    <a:gd name="T77" fmla="*/ 31 h 127"/>
                    <a:gd name="T78" fmla="*/ 76 w 146"/>
                    <a:gd name="T79" fmla="*/ 29 h 127"/>
                    <a:gd name="T80" fmla="*/ 62 w 146"/>
                    <a:gd name="T81" fmla="*/ 31 h 127"/>
                    <a:gd name="T82" fmla="*/ 52 w 146"/>
                    <a:gd name="T83" fmla="*/ 37 h 127"/>
                    <a:gd name="T84" fmla="*/ 44 w 146"/>
                    <a:gd name="T85" fmla="*/ 45 h 127"/>
                    <a:gd name="T86" fmla="*/ 40 w 146"/>
                    <a:gd name="T87" fmla="*/ 53 h 127"/>
                    <a:gd name="T88" fmla="*/ 38 w 146"/>
                    <a:gd name="T89" fmla="*/ 61 h 127"/>
                    <a:gd name="T90" fmla="*/ 38 w 146"/>
                    <a:gd name="T91" fmla="*/ 69 h 127"/>
                    <a:gd name="T92" fmla="*/ 44 w 146"/>
                    <a:gd name="T93" fmla="*/ 81 h 127"/>
                    <a:gd name="T94" fmla="*/ 52 w 146"/>
                    <a:gd name="T95" fmla="*/ 91 h 12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46"/>
                    <a:gd name="T145" fmla="*/ 0 h 127"/>
                    <a:gd name="T146" fmla="*/ 146 w 146"/>
                    <a:gd name="T147" fmla="*/ 127 h 12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46" h="127">
                      <a:moveTo>
                        <a:pt x="28" y="113"/>
                      </a:moveTo>
                      <a:lnTo>
                        <a:pt x="16" y="103"/>
                      </a:lnTo>
                      <a:lnTo>
                        <a:pt x="8" y="93"/>
                      </a:lnTo>
                      <a:lnTo>
                        <a:pt x="2" y="81"/>
                      </a:lnTo>
                      <a:lnTo>
                        <a:pt x="0" y="67"/>
                      </a:lnTo>
                      <a:lnTo>
                        <a:pt x="0" y="55"/>
                      </a:lnTo>
                      <a:lnTo>
                        <a:pt x="2" y="41"/>
                      </a:lnTo>
                      <a:lnTo>
                        <a:pt x="8" y="27"/>
                      </a:lnTo>
                      <a:lnTo>
                        <a:pt x="16" y="14"/>
                      </a:lnTo>
                      <a:lnTo>
                        <a:pt x="44" y="2"/>
                      </a:lnTo>
                      <a:lnTo>
                        <a:pt x="70" y="0"/>
                      </a:lnTo>
                      <a:lnTo>
                        <a:pt x="98" y="2"/>
                      </a:lnTo>
                      <a:lnTo>
                        <a:pt x="124" y="14"/>
                      </a:lnTo>
                      <a:lnTo>
                        <a:pt x="132" y="25"/>
                      </a:lnTo>
                      <a:lnTo>
                        <a:pt x="140" y="35"/>
                      </a:lnTo>
                      <a:lnTo>
                        <a:pt x="144" y="47"/>
                      </a:lnTo>
                      <a:lnTo>
                        <a:pt x="146" y="59"/>
                      </a:lnTo>
                      <a:lnTo>
                        <a:pt x="146" y="71"/>
                      </a:lnTo>
                      <a:lnTo>
                        <a:pt x="142" y="83"/>
                      </a:lnTo>
                      <a:lnTo>
                        <a:pt x="136" y="93"/>
                      </a:lnTo>
                      <a:lnTo>
                        <a:pt x="124" y="101"/>
                      </a:lnTo>
                      <a:lnTo>
                        <a:pt x="114" y="111"/>
                      </a:lnTo>
                      <a:lnTo>
                        <a:pt x="102" y="119"/>
                      </a:lnTo>
                      <a:lnTo>
                        <a:pt x="90" y="125"/>
                      </a:lnTo>
                      <a:lnTo>
                        <a:pt x="76" y="127"/>
                      </a:lnTo>
                      <a:lnTo>
                        <a:pt x="62" y="127"/>
                      </a:lnTo>
                      <a:lnTo>
                        <a:pt x="50" y="125"/>
                      </a:lnTo>
                      <a:lnTo>
                        <a:pt x="38" y="119"/>
                      </a:lnTo>
                      <a:lnTo>
                        <a:pt x="28" y="113"/>
                      </a:lnTo>
                      <a:close/>
                      <a:moveTo>
                        <a:pt x="52" y="91"/>
                      </a:moveTo>
                      <a:lnTo>
                        <a:pt x="62" y="97"/>
                      </a:lnTo>
                      <a:lnTo>
                        <a:pt x="76" y="97"/>
                      </a:lnTo>
                      <a:lnTo>
                        <a:pt x="90" y="93"/>
                      </a:lnTo>
                      <a:lnTo>
                        <a:pt x="100" y="81"/>
                      </a:lnTo>
                      <a:lnTo>
                        <a:pt x="106" y="71"/>
                      </a:lnTo>
                      <a:lnTo>
                        <a:pt x="110" y="59"/>
                      </a:lnTo>
                      <a:lnTo>
                        <a:pt x="106" y="47"/>
                      </a:lnTo>
                      <a:lnTo>
                        <a:pt x="100" y="37"/>
                      </a:lnTo>
                      <a:lnTo>
                        <a:pt x="90" y="31"/>
                      </a:lnTo>
                      <a:lnTo>
                        <a:pt x="76" y="29"/>
                      </a:lnTo>
                      <a:lnTo>
                        <a:pt x="62" y="31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40" y="53"/>
                      </a:lnTo>
                      <a:lnTo>
                        <a:pt x="38" y="61"/>
                      </a:lnTo>
                      <a:lnTo>
                        <a:pt x="38" y="69"/>
                      </a:lnTo>
                      <a:lnTo>
                        <a:pt x="44" y="81"/>
                      </a:lnTo>
                      <a:lnTo>
                        <a:pt x="52" y="91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3" name="Group 48"/>
              <p:cNvGrpSpPr>
                <a:grpSpLocks/>
              </p:cNvGrpSpPr>
              <p:nvPr/>
            </p:nvGrpSpPr>
            <p:grpSpPr bwMode="auto">
              <a:xfrm>
                <a:off x="4368" y="868"/>
                <a:ext cx="369" cy="312"/>
                <a:chOff x="3867" y="2762"/>
                <a:chExt cx="437" cy="388"/>
              </a:xfrm>
            </p:grpSpPr>
            <p:sp>
              <p:nvSpPr>
                <p:cNvPr id="110713" name="Oval 49"/>
                <p:cNvSpPr>
                  <a:spLocks noChangeArrowheads="1"/>
                </p:cNvSpPr>
                <p:nvPr/>
              </p:nvSpPr>
              <p:spPr bwMode="auto">
                <a:xfrm>
                  <a:off x="3867" y="2826"/>
                  <a:ext cx="147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4" name="Freeform 50"/>
                <p:cNvSpPr>
                  <a:spLocks noEditPoints="1"/>
                </p:cNvSpPr>
                <p:nvPr/>
              </p:nvSpPr>
              <p:spPr bwMode="auto">
                <a:xfrm>
                  <a:off x="4012" y="2762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38 w 144"/>
                    <a:gd name="T37" fmla="*/ 92 h 128"/>
                    <a:gd name="T38" fmla="*/ 130 w 144"/>
                    <a:gd name="T39" fmla="*/ 102 h 128"/>
                    <a:gd name="T40" fmla="*/ 122 w 144"/>
                    <a:gd name="T41" fmla="*/ 112 h 128"/>
                    <a:gd name="T42" fmla="*/ 110 w 144"/>
                    <a:gd name="T43" fmla="*/ 118 h 128"/>
                    <a:gd name="T44" fmla="*/ 98 w 144"/>
                    <a:gd name="T45" fmla="*/ 124 h 128"/>
                    <a:gd name="T46" fmla="*/ 86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8 h 128"/>
                    <a:gd name="T70" fmla="*/ 46 w 144"/>
                    <a:gd name="T71" fmla="*/ 88 h 128"/>
                    <a:gd name="T72" fmla="*/ 56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72 w 144"/>
                    <a:gd name="T91" fmla="*/ 32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5" name="Freeform 51"/>
                <p:cNvSpPr>
                  <a:spLocks noEditPoints="1"/>
                </p:cNvSpPr>
                <p:nvPr/>
              </p:nvSpPr>
              <p:spPr bwMode="auto">
                <a:xfrm>
                  <a:off x="4158" y="2826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38 w 144"/>
                    <a:gd name="T37" fmla="*/ 92 h 128"/>
                    <a:gd name="T38" fmla="*/ 130 w 144"/>
                    <a:gd name="T39" fmla="*/ 104 h 128"/>
                    <a:gd name="T40" fmla="*/ 122 w 144"/>
                    <a:gd name="T41" fmla="*/ 112 h 128"/>
                    <a:gd name="T42" fmla="*/ 110 w 144"/>
                    <a:gd name="T43" fmla="*/ 120 h 128"/>
                    <a:gd name="T44" fmla="*/ 98 w 144"/>
                    <a:gd name="T45" fmla="*/ 124 h 128"/>
                    <a:gd name="T46" fmla="*/ 72 w 144"/>
                    <a:gd name="T47" fmla="*/ 128 h 128"/>
                    <a:gd name="T48" fmla="*/ 46 w 144"/>
                    <a:gd name="T49" fmla="*/ 124 h 128"/>
                    <a:gd name="T50" fmla="*/ 34 w 144"/>
                    <a:gd name="T51" fmla="*/ 120 h 128"/>
                    <a:gd name="T52" fmla="*/ 22 w 144"/>
                    <a:gd name="T53" fmla="*/ 112 h 128"/>
                    <a:gd name="T54" fmla="*/ 14 w 144"/>
                    <a:gd name="T55" fmla="*/ 104 h 128"/>
                    <a:gd name="T56" fmla="*/ 6 w 144"/>
                    <a:gd name="T57" fmla="*/ 92 h 128"/>
                    <a:gd name="T58" fmla="*/ 2 w 144"/>
                    <a:gd name="T59" fmla="*/ 80 h 128"/>
                    <a:gd name="T60" fmla="*/ 0 w 144"/>
                    <a:gd name="T61" fmla="*/ 64 h 128"/>
                    <a:gd name="T62" fmla="*/ 36 w 144"/>
                    <a:gd name="T63" fmla="*/ 64 h 128"/>
                    <a:gd name="T64" fmla="*/ 38 w 144"/>
                    <a:gd name="T65" fmla="*/ 78 h 128"/>
                    <a:gd name="T66" fmla="*/ 46 w 144"/>
                    <a:gd name="T67" fmla="*/ 88 h 128"/>
                    <a:gd name="T68" fmla="*/ 56 w 144"/>
                    <a:gd name="T69" fmla="*/ 94 h 128"/>
                    <a:gd name="T70" fmla="*/ 72 w 144"/>
                    <a:gd name="T71" fmla="*/ 96 h 128"/>
                    <a:gd name="T72" fmla="*/ 88 w 144"/>
                    <a:gd name="T73" fmla="*/ 94 h 128"/>
                    <a:gd name="T74" fmla="*/ 100 w 144"/>
                    <a:gd name="T75" fmla="*/ 88 h 128"/>
                    <a:gd name="T76" fmla="*/ 106 w 144"/>
                    <a:gd name="T77" fmla="*/ 78 h 128"/>
                    <a:gd name="T78" fmla="*/ 108 w 144"/>
                    <a:gd name="T79" fmla="*/ 64 h 128"/>
                    <a:gd name="T80" fmla="*/ 106 w 144"/>
                    <a:gd name="T81" fmla="*/ 54 h 128"/>
                    <a:gd name="T82" fmla="*/ 100 w 144"/>
                    <a:gd name="T83" fmla="*/ 44 h 128"/>
                    <a:gd name="T84" fmla="*/ 88 w 144"/>
                    <a:gd name="T85" fmla="*/ 36 h 128"/>
                    <a:gd name="T86" fmla="*/ 80 w 144"/>
                    <a:gd name="T87" fmla="*/ 34 h 128"/>
                    <a:gd name="T88" fmla="*/ 72 w 144"/>
                    <a:gd name="T89" fmla="*/ 32 h 128"/>
                    <a:gd name="T90" fmla="*/ 64 w 144"/>
                    <a:gd name="T91" fmla="*/ 34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38" y="92"/>
                      </a:lnTo>
                      <a:lnTo>
                        <a:pt x="130" y="104"/>
                      </a:lnTo>
                      <a:lnTo>
                        <a:pt x="122" y="112"/>
                      </a:lnTo>
                      <a:lnTo>
                        <a:pt x="110" y="120"/>
                      </a:lnTo>
                      <a:lnTo>
                        <a:pt x="98" y="124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4" y="34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6" name="Freeform 52"/>
                <p:cNvSpPr>
                  <a:spLocks noEditPoints="1"/>
                </p:cNvSpPr>
                <p:nvPr/>
              </p:nvSpPr>
              <p:spPr bwMode="auto">
                <a:xfrm>
                  <a:off x="3867" y="2956"/>
                  <a:ext cx="145" cy="128"/>
                </a:xfrm>
                <a:custGeom>
                  <a:avLst/>
                  <a:gdLst>
                    <a:gd name="T0" fmla="*/ 0 w 145"/>
                    <a:gd name="T1" fmla="*/ 64 h 128"/>
                    <a:gd name="T2" fmla="*/ 2 w 145"/>
                    <a:gd name="T3" fmla="*/ 52 h 128"/>
                    <a:gd name="T4" fmla="*/ 6 w 145"/>
                    <a:gd name="T5" fmla="*/ 40 h 128"/>
                    <a:gd name="T6" fmla="*/ 14 w 145"/>
                    <a:gd name="T7" fmla="*/ 30 h 128"/>
                    <a:gd name="T8" fmla="*/ 22 w 145"/>
                    <a:gd name="T9" fmla="*/ 20 h 128"/>
                    <a:gd name="T10" fmla="*/ 34 w 145"/>
                    <a:gd name="T11" fmla="*/ 12 h 128"/>
                    <a:gd name="T12" fmla="*/ 46 w 145"/>
                    <a:gd name="T13" fmla="*/ 6 h 128"/>
                    <a:gd name="T14" fmla="*/ 58 w 145"/>
                    <a:gd name="T15" fmla="*/ 2 h 128"/>
                    <a:gd name="T16" fmla="*/ 72 w 145"/>
                    <a:gd name="T17" fmla="*/ 0 h 128"/>
                    <a:gd name="T18" fmla="*/ 86 w 145"/>
                    <a:gd name="T19" fmla="*/ 2 h 128"/>
                    <a:gd name="T20" fmla="*/ 99 w 145"/>
                    <a:gd name="T21" fmla="*/ 6 h 128"/>
                    <a:gd name="T22" fmla="*/ 111 w 145"/>
                    <a:gd name="T23" fmla="*/ 12 h 128"/>
                    <a:gd name="T24" fmla="*/ 123 w 145"/>
                    <a:gd name="T25" fmla="*/ 20 h 128"/>
                    <a:gd name="T26" fmla="*/ 131 w 145"/>
                    <a:gd name="T27" fmla="*/ 30 h 128"/>
                    <a:gd name="T28" fmla="*/ 139 w 145"/>
                    <a:gd name="T29" fmla="*/ 40 h 128"/>
                    <a:gd name="T30" fmla="*/ 143 w 145"/>
                    <a:gd name="T31" fmla="*/ 52 h 128"/>
                    <a:gd name="T32" fmla="*/ 145 w 145"/>
                    <a:gd name="T33" fmla="*/ 64 h 128"/>
                    <a:gd name="T34" fmla="*/ 143 w 145"/>
                    <a:gd name="T35" fmla="*/ 78 h 128"/>
                    <a:gd name="T36" fmla="*/ 139 w 145"/>
                    <a:gd name="T37" fmla="*/ 92 h 128"/>
                    <a:gd name="T38" fmla="*/ 131 w 145"/>
                    <a:gd name="T39" fmla="*/ 102 h 128"/>
                    <a:gd name="T40" fmla="*/ 123 w 145"/>
                    <a:gd name="T41" fmla="*/ 112 h 128"/>
                    <a:gd name="T42" fmla="*/ 111 w 145"/>
                    <a:gd name="T43" fmla="*/ 118 h 128"/>
                    <a:gd name="T44" fmla="*/ 99 w 145"/>
                    <a:gd name="T45" fmla="*/ 124 h 128"/>
                    <a:gd name="T46" fmla="*/ 86 w 145"/>
                    <a:gd name="T47" fmla="*/ 128 h 128"/>
                    <a:gd name="T48" fmla="*/ 72 w 145"/>
                    <a:gd name="T49" fmla="*/ 128 h 128"/>
                    <a:gd name="T50" fmla="*/ 58 w 145"/>
                    <a:gd name="T51" fmla="*/ 128 h 128"/>
                    <a:gd name="T52" fmla="*/ 46 w 145"/>
                    <a:gd name="T53" fmla="*/ 124 h 128"/>
                    <a:gd name="T54" fmla="*/ 34 w 145"/>
                    <a:gd name="T55" fmla="*/ 118 h 128"/>
                    <a:gd name="T56" fmla="*/ 22 w 145"/>
                    <a:gd name="T57" fmla="*/ 112 h 128"/>
                    <a:gd name="T58" fmla="*/ 14 w 145"/>
                    <a:gd name="T59" fmla="*/ 102 h 128"/>
                    <a:gd name="T60" fmla="*/ 6 w 145"/>
                    <a:gd name="T61" fmla="*/ 92 h 128"/>
                    <a:gd name="T62" fmla="*/ 2 w 145"/>
                    <a:gd name="T63" fmla="*/ 78 h 128"/>
                    <a:gd name="T64" fmla="*/ 0 w 145"/>
                    <a:gd name="T65" fmla="*/ 64 h 128"/>
                    <a:gd name="T66" fmla="*/ 36 w 145"/>
                    <a:gd name="T67" fmla="*/ 64 h 128"/>
                    <a:gd name="T68" fmla="*/ 38 w 145"/>
                    <a:gd name="T69" fmla="*/ 78 h 128"/>
                    <a:gd name="T70" fmla="*/ 46 w 145"/>
                    <a:gd name="T71" fmla="*/ 88 h 128"/>
                    <a:gd name="T72" fmla="*/ 56 w 145"/>
                    <a:gd name="T73" fmla="*/ 94 h 128"/>
                    <a:gd name="T74" fmla="*/ 72 w 145"/>
                    <a:gd name="T75" fmla="*/ 96 h 128"/>
                    <a:gd name="T76" fmla="*/ 88 w 145"/>
                    <a:gd name="T77" fmla="*/ 94 h 128"/>
                    <a:gd name="T78" fmla="*/ 101 w 145"/>
                    <a:gd name="T79" fmla="*/ 88 h 128"/>
                    <a:gd name="T80" fmla="*/ 107 w 145"/>
                    <a:gd name="T81" fmla="*/ 78 h 128"/>
                    <a:gd name="T82" fmla="*/ 109 w 145"/>
                    <a:gd name="T83" fmla="*/ 64 h 128"/>
                    <a:gd name="T84" fmla="*/ 107 w 145"/>
                    <a:gd name="T85" fmla="*/ 54 h 128"/>
                    <a:gd name="T86" fmla="*/ 101 w 145"/>
                    <a:gd name="T87" fmla="*/ 44 h 128"/>
                    <a:gd name="T88" fmla="*/ 88 w 145"/>
                    <a:gd name="T89" fmla="*/ 36 h 128"/>
                    <a:gd name="T90" fmla="*/ 72 w 145"/>
                    <a:gd name="T91" fmla="*/ 32 h 128"/>
                    <a:gd name="T92" fmla="*/ 56 w 145"/>
                    <a:gd name="T93" fmla="*/ 36 h 128"/>
                    <a:gd name="T94" fmla="*/ 46 w 145"/>
                    <a:gd name="T95" fmla="*/ 44 h 128"/>
                    <a:gd name="T96" fmla="*/ 38 w 145"/>
                    <a:gd name="T97" fmla="*/ 54 h 128"/>
                    <a:gd name="T98" fmla="*/ 36 w 145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5"/>
                    <a:gd name="T151" fmla="*/ 0 h 128"/>
                    <a:gd name="T152" fmla="*/ 145 w 145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5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9" y="6"/>
                      </a:lnTo>
                      <a:lnTo>
                        <a:pt x="111" y="12"/>
                      </a:lnTo>
                      <a:lnTo>
                        <a:pt x="123" y="20"/>
                      </a:lnTo>
                      <a:lnTo>
                        <a:pt x="131" y="30"/>
                      </a:lnTo>
                      <a:lnTo>
                        <a:pt x="139" y="40"/>
                      </a:lnTo>
                      <a:lnTo>
                        <a:pt x="143" y="52"/>
                      </a:lnTo>
                      <a:lnTo>
                        <a:pt x="145" y="64"/>
                      </a:lnTo>
                      <a:lnTo>
                        <a:pt x="143" y="78"/>
                      </a:lnTo>
                      <a:lnTo>
                        <a:pt x="139" y="92"/>
                      </a:lnTo>
                      <a:lnTo>
                        <a:pt x="131" y="102"/>
                      </a:lnTo>
                      <a:lnTo>
                        <a:pt x="123" y="112"/>
                      </a:lnTo>
                      <a:lnTo>
                        <a:pt x="111" y="118"/>
                      </a:lnTo>
                      <a:lnTo>
                        <a:pt x="99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1" y="88"/>
                      </a:lnTo>
                      <a:lnTo>
                        <a:pt x="107" y="78"/>
                      </a:lnTo>
                      <a:lnTo>
                        <a:pt x="109" y="64"/>
                      </a:lnTo>
                      <a:lnTo>
                        <a:pt x="107" y="54"/>
                      </a:lnTo>
                      <a:lnTo>
                        <a:pt x="101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7" name="Oval 53"/>
                <p:cNvSpPr>
                  <a:spLocks noChangeArrowheads="1"/>
                </p:cNvSpPr>
                <p:nvPr/>
              </p:nvSpPr>
              <p:spPr bwMode="auto">
                <a:xfrm>
                  <a:off x="4158" y="2956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8" name="Freeform 54"/>
                <p:cNvSpPr>
                  <a:spLocks noEditPoints="1"/>
                </p:cNvSpPr>
                <p:nvPr/>
              </p:nvSpPr>
              <p:spPr bwMode="auto">
                <a:xfrm>
                  <a:off x="4012" y="3020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6 w 144"/>
                    <a:gd name="T19" fmla="*/ 2 h 128"/>
                    <a:gd name="T20" fmla="*/ 98 w 144"/>
                    <a:gd name="T21" fmla="*/ 6 h 128"/>
                    <a:gd name="T22" fmla="*/ 110 w 144"/>
                    <a:gd name="T23" fmla="*/ 12 h 128"/>
                    <a:gd name="T24" fmla="*/ 122 w 144"/>
                    <a:gd name="T25" fmla="*/ 20 h 128"/>
                    <a:gd name="T26" fmla="*/ 130 w 144"/>
                    <a:gd name="T27" fmla="*/ 30 h 128"/>
                    <a:gd name="T28" fmla="*/ 138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38 w 144"/>
                    <a:gd name="T37" fmla="*/ 92 h 128"/>
                    <a:gd name="T38" fmla="*/ 130 w 144"/>
                    <a:gd name="T39" fmla="*/ 102 h 128"/>
                    <a:gd name="T40" fmla="*/ 122 w 144"/>
                    <a:gd name="T41" fmla="*/ 112 h 128"/>
                    <a:gd name="T42" fmla="*/ 110 w 144"/>
                    <a:gd name="T43" fmla="*/ 118 h 128"/>
                    <a:gd name="T44" fmla="*/ 98 w 144"/>
                    <a:gd name="T45" fmla="*/ 124 h 128"/>
                    <a:gd name="T46" fmla="*/ 86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8 h 128"/>
                    <a:gd name="T70" fmla="*/ 46 w 144"/>
                    <a:gd name="T71" fmla="*/ 88 h 128"/>
                    <a:gd name="T72" fmla="*/ 56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72 w 144"/>
                    <a:gd name="T91" fmla="*/ 32 h 128"/>
                    <a:gd name="T92" fmla="*/ 56 w 144"/>
                    <a:gd name="T93" fmla="*/ 36 h 128"/>
                    <a:gd name="T94" fmla="*/ 46 w 144"/>
                    <a:gd name="T95" fmla="*/ 44 h 128"/>
                    <a:gd name="T96" fmla="*/ 38 w 144"/>
                    <a:gd name="T97" fmla="*/ 54 h 128"/>
                    <a:gd name="T98" fmla="*/ 36 w 144"/>
                    <a:gd name="T99" fmla="*/ 64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4"/>
                    <a:gd name="T151" fmla="*/ 0 h 128"/>
                    <a:gd name="T152" fmla="*/ 144 w 144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9" name="Oval 55"/>
                <p:cNvSpPr>
                  <a:spLocks noChangeArrowheads="1"/>
                </p:cNvSpPr>
                <p:nvPr/>
              </p:nvSpPr>
              <p:spPr bwMode="auto">
                <a:xfrm>
                  <a:off x="4012" y="2890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20" name="Oval 56"/>
                <p:cNvSpPr>
                  <a:spLocks noChangeArrowheads="1"/>
                </p:cNvSpPr>
                <p:nvPr/>
              </p:nvSpPr>
              <p:spPr bwMode="auto">
                <a:xfrm>
                  <a:off x="3867" y="2762"/>
                  <a:ext cx="437" cy="388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4" name="Group 57"/>
              <p:cNvGrpSpPr>
                <a:grpSpLocks/>
              </p:cNvGrpSpPr>
              <p:nvPr/>
            </p:nvGrpSpPr>
            <p:grpSpPr bwMode="auto">
              <a:xfrm>
                <a:off x="5227" y="1024"/>
                <a:ext cx="368" cy="313"/>
                <a:chOff x="4883" y="2956"/>
                <a:chExt cx="436" cy="389"/>
              </a:xfrm>
            </p:grpSpPr>
            <p:sp>
              <p:nvSpPr>
                <p:cNvPr id="110705" name="Oval 58"/>
                <p:cNvSpPr>
                  <a:spLocks noChangeArrowheads="1"/>
                </p:cNvSpPr>
                <p:nvPr/>
              </p:nvSpPr>
              <p:spPr bwMode="auto">
                <a:xfrm>
                  <a:off x="4883" y="3020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6" name="Freeform 59"/>
                <p:cNvSpPr>
                  <a:spLocks noEditPoints="1"/>
                </p:cNvSpPr>
                <p:nvPr/>
              </p:nvSpPr>
              <p:spPr bwMode="auto">
                <a:xfrm>
                  <a:off x="5027" y="2956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7" name="Freeform 60"/>
                <p:cNvSpPr>
                  <a:spLocks noEditPoints="1"/>
                </p:cNvSpPr>
                <p:nvPr/>
              </p:nvSpPr>
              <p:spPr bwMode="auto">
                <a:xfrm>
                  <a:off x="5173" y="3020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8" name="Freeform 61"/>
                <p:cNvSpPr>
                  <a:spLocks noEditPoints="1"/>
                </p:cNvSpPr>
                <p:nvPr/>
              </p:nvSpPr>
              <p:spPr bwMode="auto">
                <a:xfrm>
                  <a:off x="4883" y="3148"/>
                  <a:ext cx="144" cy="129"/>
                </a:xfrm>
                <a:custGeom>
                  <a:avLst/>
                  <a:gdLst>
                    <a:gd name="T0" fmla="*/ 0 w 144"/>
                    <a:gd name="T1" fmla="*/ 64 h 129"/>
                    <a:gd name="T2" fmla="*/ 2 w 144"/>
                    <a:gd name="T3" fmla="*/ 52 h 129"/>
                    <a:gd name="T4" fmla="*/ 6 w 144"/>
                    <a:gd name="T5" fmla="*/ 40 h 129"/>
                    <a:gd name="T6" fmla="*/ 14 w 144"/>
                    <a:gd name="T7" fmla="*/ 30 h 129"/>
                    <a:gd name="T8" fmla="*/ 22 w 144"/>
                    <a:gd name="T9" fmla="*/ 20 h 129"/>
                    <a:gd name="T10" fmla="*/ 34 w 144"/>
                    <a:gd name="T11" fmla="*/ 12 h 129"/>
                    <a:gd name="T12" fmla="*/ 46 w 144"/>
                    <a:gd name="T13" fmla="*/ 6 h 129"/>
                    <a:gd name="T14" fmla="*/ 58 w 144"/>
                    <a:gd name="T15" fmla="*/ 2 h 129"/>
                    <a:gd name="T16" fmla="*/ 72 w 144"/>
                    <a:gd name="T17" fmla="*/ 0 h 129"/>
                    <a:gd name="T18" fmla="*/ 88 w 144"/>
                    <a:gd name="T19" fmla="*/ 2 h 129"/>
                    <a:gd name="T20" fmla="*/ 104 w 144"/>
                    <a:gd name="T21" fmla="*/ 6 h 129"/>
                    <a:gd name="T22" fmla="*/ 116 w 144"/>
                    <a:gd name="T23" fmla="*/ 12 h 129"/>
                    <a:gd name="T24" fmla="*/ 126 w 144"/>
                    <a:gd name="T25" fmla="*/ 20 h 129"/>
                    <a:gd name="T26" fmla="*/ 134 w 144"/>
                    <a:gd name="T27" fmla="*/ 30 h 129"/>
                    <a:gd name="T28" fmla="*/ 140 w 144"/>
                    <a:gd name="T29" fmla="*/ 40 h 129"/>
                    <a:gd name="T30" fmla="*/ 142 w 144"/>
                    <a:gd name="T31" fmla="*/ 52 h 129"/>
                    <a:gd name="T32" fmla="*/ 144 w 144"/>
                    <a:gd name="T33" fmla="*/ 64 h 129"/>
                    <a:gd name="T34" fmla="*/ 142 w 144"/>
                    <a:gd name="T35" fmla="*/ 80 h 129"/>
                    <a:gd name="T36" fmla="*/ 140 w 144"/>
                    <a:gd name="T37" fmla="*/ 92 h 129"/>
                    <a:gd name="T38" fmla="*/ 134 w 144"/>
                    <a:gd name="T39" fmla="*/ 105 h 129"/>
                    <a:gd name="T40" fmla="*/ 126 w 144"/>
                    <a:gd name="T41" fmla="*/ 113 h 129"/>
                    <a:gd name="T42" fmla="*/ 116 w 144"/>
                    <a:gd name="T43" fmla="*/ 121 h 129"/>
                    <a:gd name="T44" fmla="*/ 104 w 144"/>
                    <a:gd name="T45" fmla="*/ 125 h 129"/>
                    <a:gd name="T46" fmla="*/ 88 w 144"/>
                    <a:gd name="T47" fmla="*/ 129 h 129"/>
                    <a:gd name="T48" fmla="*/ 72 w 144"/>
                    <a:gd name="T49" fmla="*/ 129 h 129"/>
                    <a:gd name="T50" fmla="*/ 46 w 144"/>
                    <a:gd name="T51" fmla="*/ 125 h 129"/>
                    <a:gd name="T52" fmla="*/ 34 w 144"/>
                    <a:gd name="T53" fmla="*/ 121 h 129"/>
                    <a:gd name="T54" fmla="*/ 22 w 144"/>
                    <a:gd name="T55" fmla="*/ 113 h 129"/>
                    <a:gd name="T56" fmla="*/ 14 w 144"/>
                    <a:gd name="T57" fmla="*/ 105 h 129"/>
                    <a:gd name="T58" fmla="*/ 6 w 144"/>
                    <a:gd name="T59" fmla="*/ 92 h 129"/>
                    <a:gd name="T60" fmla="*/ 2 w 144"/>
                    <a:gd name="T61" fmla="*/ 80 h 129"/>
                    <a:gd name="T62" fmla="*/ 0 w 144"/>
                    <a:gd name="T63" fmla="*/ 64 h 129"/>
                    <a:gd name="T64" fmla="*/ 36 w 144"/>
                    <a:gd name="T65" fmla="*/ 64 h 129"/>
                    <a:gd name="T66" fmla="*/ 38 w 144"/>
                    <a:gd name="T67" fmla="*/ 72 h 129"/>
                    <a:gd name="T68" fmla="*/ 40 w 144"/>
                    <a:gd name="T69" fmla="*/ 78 h 129"/>
                    <a:gd name="T70" fmla="*/ 50 w 144"/>
                    <a:gd name="T71" fmla="*/ 88 h 129"/>
                    <a:gd name="T72" fmla="*/ 62 w 144"/>
                    <a:gd name="T73" fmla="*/ 94 h 129"/>
                    <a:gd name="T74" fmla="*/ 72 w 144"/>
                    <a:gd name="T75" fmla="*/ 97 h 129"/>
                    <a:gd name="T76" fmla="*/ 88 w 144"/>
                    <a:gd name="T77" fmla="*/ 94 h 129"/>
                    <a:gd name="T78" fmla="*/ 100 w 144"/>
                    <a:gd name="T79" fmla="*/ 88 h 129"/>
                    <a:gd name="T80" fmla="*/ 106 w 144"/>
                    <a:gd name="T81" fmla="*/ 78 h 129"/>
                    <a:gd name="T82" fmla="*/ 108 w 144"/>
                    <a:gd name="T83" fmla="*/ 64 h 129"/>
                    <a:gd name="T84" fmla="*/ 106 w 144"/>
                    <a:gd name="T85" fmla="*/ 54 h 129"/>
                    <a:gd name="T86" fmla="*/ 100 w 144"/>
                    <a:gd name="T87" fmla="*/ 44 h 129"/>
                    <a:gd name="T88" fmla="*/ 88 w 144"/>
                    <a:gd name="T89" fmla="*/ 36 h 129"/>
                    <a:gd name="T90" fmla="*/ 80 w 144"/>
                    <a:gd name="T91" fmla="*/ 34 h 129"/>
                    <a:gd name="T92" fmla="*/ 72 w 144"/>
                    <a:gd name="T93" fmla="*/ 32 h 129"/>
                    <a:gd name="T94" fmla="*/ 68 w 144"/>
                    <a:gd name="T95" fmla="*/ 34 h 129"/>
                    <a:gd name="T96" fmla="*/ 62 w 144"/>
                    <a:gd name="T97" fmla="*/ 36 h 129"/>
                    <a:gd name="T98" fmla="*/ 50 w 144"/>
                    <a:gd name="T99" fmla="*/ 44 h 129"/>
                    <a:gd name="T100" fmla="*/ 40 w 144"/>
                    <a:gd name="T101" fmla="*/ 54 h 129"/>
                    <a:gd name="T102" fmla="*/ 38 w 144"/>
                    <a:gd name="T103" fmla="*/ 60 h 129"/>
                    <a:gd name="T104" fmla="*/ 36 w 144"/>
                    <a:gd name="T105" fmla="*/ 64 h 12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9"/>
                    <a:gd name="T161" fmla="*/ 144 w 144"/>
                    <a:gd name="T162" fmla="*/ 129 h 12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9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5"/>
                      </a:lnTo>
                      <a:lnTo>
                        <a:pt x="126" y="113"/>
                      </a:lnTo>
                      <a:lnTo>
                        <a:pt x="116" y="121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46" y="125"/>
                      </a:lnTo>
                      <a:lnTo>
                        <a:pt x="34" y="121"/>
                      </a:lnTo>
                      <a:lnTo>
                        <a:pt x="22" y="113"/>
                      </a:lnTo>
                      <a:lnTo>
                        <a:pt x="14" y="105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7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9" name="Oval 62"/>
                <p:cNvSpPr>
                  <a:spLocks noChangeArrowheads="1"/>
                </p:cNvSpPr>
                <p:nvPr/>
              </p:nvSpPr>
              <p:spPr bwMode="auto">
                <a:xfrm>
                  <a:off x="5173" y="3148"/>
                  <a:ext cx="146" cy="133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0" name="Freeform 63"/>
                <p:cNvSpPr>
                  <a:spLocks noEditPoints="1"/>
                </p:cNvSpPr>
                <p:nvPr/>
              </p:nvSpPr>
              <p:spPr bwMode="auto">
                <a:xfrm>
                  <a:off x="5027" y="3214"/>
                  <a:ext cx="144" cy="129"/>
                </a:xfrm>
                <a:custGeom>
                  <a:avLst/>
                  <a:gdLst>
                    <a:gd name="T0" fmla="*/ 0 w 144"/>
                    <a:gd name="T1" fmla="*/ 65 h 129"/>
                    <a:gd name="T2" fmla="*/ 2 w 144"/>
                    <a:gd name="T3" fmla="*/ 53 h 129"/>
                    <a:gd name="T4" fmla="*/ 6 w 144"/>
                    <a:gd name="T5" fmla="*/ 41 h 129"/>
                    <a:gd name="T6" fmla="*/ 14 w 144"/>
                    <a:gd name="T7" fmla="*/ 31 h 129"/>
                    <a:gd name="T8" fmla="*/ 22 w 144"/>
                    <a:gd name="T9" fmla="*/ 20 h 129"/>
                    <a:gd name="T10" fmla="*/ 34 w 144"/>
                    <a:gd name="T11" fmla="*/ 12 h 129"/>
                    <a:gd name="T12" fmla="*/ 46 w 144"/>
                    <a:gd name="T13" fmla="*/ 6 h 129"/>
                    <a:gd name="T14" fmla="*/ 58 w 144"/>
                    <a:gd name="T15" fmla="*/ 2 h 129"/>
                    <a:gd name="T16" fmla="*/ 72 w 144"/>
                    <a:gd name="T17" fmla="*/ 0 h 129"/>
                    <a:gd name="T18" fmla="*/ 88 w 144"/>
                    <a:gd name="T19" fmla="*/ 2 h 129"/>
                    <a:gd name="T20" fmla="*/ 104 w 144"/>
                    <a:gd name="T21" fmla="*/ 6 h 129"/>
                    <a:gd name="T22" fmla="*/ 116 w 144"/>
                    <a:gd name="T23" fmla="*/ 12 h 129"/>
                    <a:gd name="T24" fmla="*/ 126 w 144"/>
                    <a:gd name="T25" fmla="*/ 20 h 129"/>
                    <a:gd name="T26" fmla="*/ 134 w 144"/>
                    <a:gd name="T27" fmla="*/ 31 h 129"/>
                    <a:gd name="T28" fmla="*/ 140 w 144"/>
                    <a:gd name="T29" fmla="*/ 41 h 129"/>
                    <a:gd name="T30" fmla="*/ 142 w 144"/>
                    <a:gd name="T31" fmla="*/ 53 h 129"/>
                    <a:gd name="T32" fmla="*/ 144 w 144"/>
                    <a:gd name="T33" fmla="*/ 65 h 129"/>
                    <a:gd name="T34" fmla="*/ 142 w 144"/>
                    <a:gd name="T35" fmla="*/ 79 h 129"/>
                    <a:gd name="T36" fmla="*/ 140 w 144"/>
                    <a:gd name="T37" fmla="*/ 93 h 129"/>
                    <a:gd name="T38" fmla="*/ 134 w 144"/>
                    <a:gd name="T39" fmla="*/ 103 h 129"/>
                    <a:gd name="T40" fmla="*/ 126 w 144"/>
                    <a:gd name="T41" fmla="*/ 113 h 129"/>
                    <a:gd name="T42" fmla="*/ 116 w 144"/>
                    <a:gd name="T43" fmla="*/ 119 h 129"/>
                    <a:gd name="T44" fmla="*/ 104 w 144"/>
                    <a:gd name="T45" fmla="*/ 125 h 129"/>
                    <a:gd name="T46" fmla="*/ 88 w 144"/>
                    <a:gd name="T47" fmla="*/ 129 h 129"/>
                    <a:gd name="T48" fmla="*/ 72 w 144"/>
                    <a:gd name="T49" fmla="*/ 129 h 129"/>
                    <a:gd name="T50" fmla="*/ 58 w 144"/>
                    <a:gd name="T51" fmla="*/ 129 h 129"/>
                    <a:gd name="T52" fmla="*/ 46 w 144"/>
                    <a:gd name="T53" fmla="*/ 125 h 129"/>
                    <a:gd name="T54" fmla="*/ 34 w 144"/>
                    <a:gd name="T55" fmla="*/ 119 h 129"/>
                    <a:gd name="T56" fmla="*/ 22 w 144"/>
                    <a:gd name="T57" fmla="*/ 113 h 129"/>
                    <a:gd name="T58" fmla="*/ 14 w 144"/>
                    <a:gd name="T59" fmla="*/ 103 h 129"/>
                    <a:gd name="T60" fmla="*/ 6 w 144"/>
                    <a:gd name="T61" fmla="*/ 93 h 129"/>
                    <a:gd name="T62" fmla="*/ 2 w 144"/>
                    <a:gd name="T63" fmla="*/ 79 h 129"/>
                    <a:gd name="T64" fmla="*/ 0 w 144"/>
                    <a:gd name="T65" fmla="*/ 65 h 129"/>
                    <a:gd name="T66" fmla="*/ 36 w 144"/>
                    <a:gd name="T67" fmla="*/ 65 h 129"/>
                    <a:gd name="T68" fmla="*/ 38 w 144"/>
                    <a:gd name="T69" fmla="*/ 73 h 129"/>
                    <a:gd name="T70" fmla="*/ 40 w 144"/>
                    <a:gd name="T71" fmla="*/ 79 h 129"/>
                    <a:gd name="T72" fmla="*/ 50 w 144"/>
                    <a:gd name="T73" fmla="*/ 89 h 129"/>
                    <a:gd name="T74" fmla="*/ 62 w 144"/>
                    <a:gd name="T75" fmla="*/ 95 h 129"/>
                    <a:gd name="T76" fmla="*/ 72 w 144"/>
                    <a:gd name="T77" fmla="*/ 97 h 129"/>
                    <a:gd name="T78" fmla="*/ 88 w 144"/>
                    <a:gd name="T79" fmla="*/ 95 h 129"/>
                    <a:gd name="T80" fmla="*/ 100 w 144"/>
                    <a:gd name="T81" fmla="*/ 89 h 129"/>
                    <a:gd name="T82" fmla="*/ 106 w 144"/>
                    <a:gd name="T83" fmla="*/ 79 h 129"/>
                    <a:gd name="T84" fmla="*/ 108 w 144"/>
                    <a:gd name="T85" fmla="*/ 65 h 129"/>
                    <a:gd name="T86" fmla="*/ 106 w 144"/>
                    <a:gd name="T87" fmla="*/ 55 h 129"/>
                    <a:gd name="T88" fmla="*/ 100 w 144"/>
                    <a:gd name="T89" fmla="*/ 45 h 129"/>
                    <a:gd name="T90" fmla="*/ 88 w 144"/>
                    <a:gd name="T91" fmla="*/ 37 h 129"/>
                    <a:gd name="T92" fmla="*/ 72 w 144"/>
                    <a:gd name="T93" fmla="*/ 33 h 129"/>
                    <a:gd name="T94" fmla="*/ 62 w 144"/>
                    <a:gd name="T95" fmla="*/ 37 h 129"/>
                    <a:gd name="T96" fmla="*/ 50 w 144"/>
                    <a:gd name="T97" fmla="*/ 45 h 129"/>
                    <a:gd name="T98" fmla="*/ 40 w 144"/>
                    <a:gd name="T99" fmla="*/ 55 h 129"/>
                    <a:gd name="T100" fmla="*/ 38 w 144"/>
                    <a:gd name="T101" fmla="*/ 61 h 129"/>
                    <a:gd name="T102" fmla="*/ 36 w 144"/>
                    <a:gd name="T103" fmla="*/ 65 h 12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9"/>
                    <a:gd name="T158" fmla="*/ 144 w 144"/>
                    <a:gd name="T159" fmla="*/ 129 h 12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9">
                      <a:moveTo>
                        <a:pt x="0" y="65"/>
                      </a:moveTo>
                      <a:lnTo>
                        <a:pt x="2" y="53"/>
                      </a:lnTo>
                      <a:lnTo>
                        <a:pt x="6" y="41"/>
                      </a:lnTo>
                      <a:lnTo>
                        <a:pt x="14" y="31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1"/>
                      </a:lnTo>
                      <a:lnTo>
                        <a:pt x="140" y="41"/>
                      </a:lnTo>
                      <a:lnTo>
                        <a:pt x="142" y="53"/>
                      </a:lnTo>
                      <a:lnTo>
                        <a:pt x="144" y="65"/>
                      </a:lnTo>
                      <a:lnTo>
                        <a:pt x="142" y="79"/>
                      </a:lnTo>
                      <a:lnTo>
                        <a:pt x="140" y="93"/>
                      </a:lnTo>
                      <a:lnTo>
                        <a:pt x="134" y="103"/>
                      </a:lnTo>
                      <a:lnTo>
                        <a:pt x="126" y="113"/>
                      </a:lnTo>
                      <a:lnTo>
                        <a:pt x="116" y="119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58" y="129"/>
                      </a:lnTo>
                      <a:lnTo>
                        <a:pt x="46" y="125"/>
                      </a:lnTo>
                      <a:lnTo>
                        <a:pt x="34" y="119"/>
                      </a:lnTo>
                      <a:lnTo>
                        <a:pt x="22" y="113"/>
                      </a:lnTo>
                      <a:lnTo>
                        <a:pt x="14" y="103"/>
                      </a:lnTo>
                      <a:lnTo>
                        <a:pt x="6" y="93"/>
                      </a:lnTo>
                      <a:lnTo>
                        <a:pt x="2" y="79"/>
                      </a:lnTo>
                      <a:lnTo>
                        <a:pt x="0" y="65"/>
                      </a:lnTo>
                      <a:close/>
                      <a:moveTo>
                        <a:pt x="36" y="65"/>
                      </a:moveTo>
                      <a:lnTo>
                        <a:pt x="38" y="73"/>
                      </a:lnTo>
                      <a:lnTo>
                        <a:pt x="40" y="79"/>
                      </a:lnTo>
                      <a:lnTo>
                        <a:pt x="50" y="89"/>
                      </a:lnTo>
                      <a:lnTo>
                        <a:pt x="62" y="95"/>
                      </a:lnTo>
                      <a:lnTo>
                        <a:pt x="72" y="97"/>
                      </a:lnTo>
                      <a:lnTo>
                        <a:pt x="88" y="95"/>
                      </a:lnTo>
                      <a:lnTo>
                        <a:pt x="100" y="89"/>
                      </a:lnTo>
                      <a:lnTo>
                        <a:pt x="106" y="79"/>
                      </a:lnTo>
                      <a:lnTo>
                        <a:pt x="108" y="65"/>
                      </a:lnTo>
                      <a:lnTo>
                        <a:pt x="106" y="55"/>
                      </a:lnTo>
                      <a:lnTo>
                        <a:pt x="100" y="45"/>
                      </a:lnTo>
                      <a:lnTo>
                        <a:pt x="88" y="37"/>
                      </a:lnTo>
                      <a:lnTo>
                        <a:pt x="72" y="33"/>
                      </a:lnTo>
                      <a:lnTo>
                        <a:pt x="62" y="37"/>
                      </a:lnTo>
                      <a:lnTo>
                        <a:pt x="50" y="45"/>
                      </a:lnTo>
                      <a:lnTo>
                        <a:pt x="40" y="55"/>
                      </a:lnTo>
                      <a:lnTo>
                        <a:pt x="38" y="61"/>
                      </a:ln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1" name="Oval 64"/>
                <p:cNvSpPr>
                  <a:spLocks noChangeArrowheads="1"/>
                </p:cNvSpPr>
                <p:nvPr/>
              </p:nvSpPr>
              <p:spPr bwMode="auto">
                <a:xfrm>
                  <a:off x="5027" y="3084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12" name="Oval 65"/>
                <p:cNvSpPr>
                  <a:spLocks noChangeArrowheads="1"/>
                </p:cNvSpPr>
                <p:nvPr/>
              </p:nvSpPr>
              <p:spPr bwMode="auto">
                <a:xfrm>
                  <a:off x="4883" y="2956"/>
                  <a:ext cx="436" cy="389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5" name="Group 66"/>
              <p:cNvGrpSpPr>
                <a:grpSpLocks/>
              </p:cNvGrpSpPr>
              <p:nvPr/>
            </p:nvGrpSpPr>
            <p:grpSpPr bwMode="auto">
              <a:xfrm>
                <a:off x="5166" y="1335"/>
                <a:ext cx="368" cy="322"/>
                <a:chOff x="4811" y="3343"/>
                <a:chExt cx="436" cy="400"/>
              </a:xfrm>
            </p:grpSpPr>
            <p:sp>
              <p:nvSpPr>
                <p:cNvPr id="110697" name="Oval 67"/>
                <p:cNvSpPr>
                  <a:spLocks noChangeArrowheads="1"/>
                </p:cNvSpPr>
                <p:nvPr/>
              </p:nvSpPr>
              <p:spPr bwMode="auto">
                <a:xfrm>
                  <a:off x="4811" y="3407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8" name="Freeform 68"/>
                <p:cNvSpPr>
                  <a:spLocks noEditPoints="1"/>
                </p:cNvSpPr>
                <p:nvPr/>
              </p:nvSpPr>
              <p:spPr bwMode="auto">
                <a:xfrm>
                  <a:off x="4955" y="334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9" name="Freeform 69"/>
                <p:cNvSpPr>
                  <a:spLocks noEditPoints="1"/>
                </p:cNvSpPr>
                <p:nvPr/>
              </p:nvSpPr>
              <p:spPr bwMode="auto">
                <a:xfrm>
                  <a:off x="5099" y="340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0" name="Freeform 70"/>
                <p:cNvSpPr>
                  <a:spLocks noEditPoints="1"/>
                </p:cNvSpPr>
                <p:nvPr/>
              </p:nvSpPr>
              <p:spPr bwMode="auto">
                <a:xfrm>
                  <a:off x="4811" y="353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1" name="Oval 71"/>
                <p:cNvSpPr>
                  <a:spLocks noChangeArrowheads="1"/>
                </p:cNvSpPr>
                <p:nvPr/>
              </p:nvSpPr>
              <p:spPr bwMode="auto">
                <a:xfrm>
                  <a:off x="5099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2" name="Freeform 72"/>
                <p:cNvSpPr>
                  <a:spLocks noEditPoints="1"/>
                </p:cNvSpPr>
                <p:nvPr/>
              </p:nvSpPr>
              <p:spPr bwMode="auto">
                <a:xfrm>
                  <a:off x="4955" y="360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3" name="Oval 73"/>
                <p:cNvSpPr>
                  <a:spLocks noChangeArrowheads="1"/>
                </p:cNvSpPr>
                <p:nvPr/>
              </p:nvSpPr>
              <p:spPr bwMode="auto">
                <a:xfrm>
                  <a:off x="4955" y="3473"/>
                  <a:ext cx="146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704" name="Oval 74"/>
                <p:cNvSpPr>
                  <a:spLocks noChangeArrowheads="1"/>
                </p:cNvSpPr>
                <p:nvPr/>
              </p:nvSpPr>
              <p:spPr bwMode="auto">
                <a:xfrm>
                  <a:off x="4811" y="3343"/>
                  <a:ext cx="436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grpSp>
            <p:nvGrpSpPr>
              <p:cNvPr id="110656" name="Group 75"/>
              <p:cNvGrpSpPr>
                <a:grpSpLocks/>
              </p:cNvGrpSpPr>
              <p:nvPr/>
            </p:nvGrpSpPr>
            <p:grpSpPr bwMode="auto">
              <a:xfrm>
                <a:off x="5716" y="1335"/>
                <a:ext cx="380" cy="322"/>
                <a:chOff x="5462" y="3343"/>
                <a:chExt cx="450" cy="400"/>
              </a:xfrm>
            </p:grpSpPr>
            <p:sp>
              <p:nvSpPr>
                <p:cNvPr id="110689" name="Oval 76"/>
                <p:cNvSpPr>
                  <a:spLocks noChangeArrowheads="1"/>
                </p:cNvSpPr>
                <p:nvPr/>
              </p:nvSpPr>
              <p:spPr bwMode="auto">
                <a:xfrm>
                  <a:off x="5462" y="3407"/>
                  <a:ext cx="148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0" name="Freeform 77"/>
                <p:cNvSpPr>
                  <a:spLocks noEditPoints="1"/>
                </p:cNvSpPr>
                <p:nvPr/>
              </p:nvSpPr>
              <p:spPr bwMode="auto">
                <a:xfrm>
                  <a:off x="5608" y="3343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1" name="Freeform 78"/>
                <p:cNvSpPr>
                  <a:spLocks noEditPoints="1"/>
                </p:cNvSpPr>
                <p:nvPr/>
              </p:nvSpPr>
              <p:spPr bwMode="auto">
                <a:xfrm>
                  <a:off x="5752" y="340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2" name="Freeform 79"/>
                <p:cNvSpPr>
                  <a:spLocks noEditPoints="1"/>
                </p:cNvSpPr>
                <p:nvPr/>
              </p:nvSpPr>
              <p:spPr bwMode="auto">
                <a:xfrm>
                  <a:off x="5462" y="3537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78 h 128"/>
                    <a:gd name="T36" fmla="*/ 140 w 144"/>
                    <a:gd name="T37" fmla="*/ 92 h 128"/>
                    <a:gd name="T38" fmla="*/ 134 w 144"/>
                    <a:gd name="T39" fmla="*/ 102 h 128"/>
                    <a:gd name="T40" fmla="*/ 126 w 144"/>
                    <a:gd name="T41" fmla="*/ 112 h 128"/>
                    <a:gd name="T42" fmla="*/ 116 w 144"/>
                    <a:gd name="T43" fmla="*/ 118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58 w 144"/>
                    <a:gd name="T51" fmla="*/ 128 h 128"/>
                    <a:gd name="T52" fmla="*/ 46 w 144"/>
                    <a:gd name="T53" fmla="*/ 124 h 128"/>
                    <a:gd name="T54" fmla="*/ 34 w 144"/>
                    <a:gd name="T55" fmla="*/ 118 h 128"/>
                    <a:gd name="T56" fmla="*/ 22 w 144"/>
                    <a:gd name="T57" fmla="*/ 112 h 128"/>
                    <a:gd name="T58" fmla="*/ 14 w 144"/>
                    <a:gd name="T59" fmla="*/ 102 h 128"/>
                    <a:gd name="T60" fmla="*/ 6 w 144"/>
                    <a:gd name="T61" fmla="*/ 92 h 128"/>
                    <a:gd name="T62" fmla="*/ 2 w 144"/>
                    <a:gd name="T63" fmla="*/ 78 h 128"/>
                    <a:gd name="T64" fmla="*/ 0 w 144"/>
                    <a:gd name="T65" fmla="*/ 64 h 128"/>
                    <a:gd name="T66" fmla="*/ 36 w 144"/>
                    <a:gd name="T67" fmla="*/ 64 h 128"/>
                    <a:gd name="T68" fmla="*/ 38 w 144"/>
                    <a:gd name="T69" fmla="*/ 72 h 128"/>
                    <a:gd name="T70" fmla="*/ 40 w 144"/>
                    <a:gd name="T71" fmla="*/ 78 h 128"/>
                    <a:gd name="T72" fmla="*/ 50 w 144"/>
                    <a:gd name="T73" fmla="*/ 88 h 128"/>
                    <a:gd name="T74" fmla="*/ 62 w 144"/>
                    <a:gd name="T75" fmla="*/ 94 h 128"/>
                    <a:gd name="T76" fmla="*/ 72 w 144"/>
                    <a:gd name="T77" fmla="*/ 96 h 128"/>
                    <a:gd name="T78" fmla="*/ 88 w 144"/>
                    <a:gd name="T79" fmla="*/ 94 h 128"/>
                    <a:gd name="T80" fmla="*/ 100 w 144"/>
                    <a:gd name="T81" fmla="*/ 88 h 128"/>
                    <a:gd name="T82" fmla="*/ 106 w 144"/>
                    <a:gd name="T83" fmla="*/ 78 h 128"/>
                    <a:gd name="T84" fmla="*/ 108 w 144"/>
                    <a:gd name="T85" fmla="*/ 64 h 128"/>
                    <a:gd name="T86" fmla="*/ 106 w 144"/>
                    <a:gd name="T87" fmla="*/ 54 h 128"/>
                    <a:gd name="T88" fmla="*/ 100 w 144"/>
                    <a:gd name="T89" fmla="*/ 44 h 128"/>
                    <a:gd name="T90" fmla="*/ 88 w 144"/>
                    <a:gd name="T91" fmla="*/ 36 h 128"/>
                    <a:gd name="T92" fmla="*/ 72 w 144"/>
                    <a:gd name="T93" fmla="*/ 32 h 128"/>
                    <a:gd name="T94" fmla="*/ 62 w 144"/>
                    <a:gd name="T95" fmla="*/ 36 h 128"/>
                    <a:gd name="T96" fmla="*/ 50 w 144"/>
                    <a:gd name="T97" fmla="*/ 44 h 128"/>
                    <a:gd name="T98" fmla="*/ 40 w 144"/>
                    <a:gd name="T99" fmla="*/ 54 h 128"/>
                    <a:gd name="T100" fmla="*/ 38 w 144"/>
                    <a:gd name="T101" fmla="*/ 60 h 128"/>
                    <a:gd name="T102" fmla="*/ 36 w 144"/>
                    <a:gd name="T103" fmla="*/ 64 h 12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4"/>
                    <a:gd name="T157" fmla="*/ 0 h 128"/>
                    <a:gd name="T158" fmla="*/ 144 w 144"/>
                    <a:gd name="T159" fmla="*/ 128 h 12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3" name="Oval 80"/>
                <p:cNvSpPr>
                  <a:spLocks noChangeArrowheads="1"/>
                </p:cNvSpPr>
                <p:nvPr/>
              </p:nvSpPr>
              <p:spPr bwMode="auto">
                <a:xfrm>
                  <a:off x="5764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4" name="Freeform 81"/>
                <p:cNvSpPr>
                  <a:spLocks noEditPoints="1"/>
                </p:cNvSpPr>
                <p:nvPr/>
              </p:nvSpPr>
              <p:spPr bwMode="auto">
                <a:xfrm>
                  <a:off x="5608" y="3601"/>
                  <a:ext cx="144" cy="128"/>
                </a:xfrm>
                <a:custGeom>
                  <a:avLst/>
                  <a:gdLst>
                    <a:gd name="T0" fmla="*/ 0 w 144"/>
                    <a:gd name="T1" fmla="*/ 64 h 128"/>
                    <a:gd name="T2" fmla="*/ 2 w 144"/>
                    <a:gd name="T3" fmla="*/ 52 h 128"/>
                    <a:gd name="T4" fmla="*/ 6 w 144"/>
                    <a:gd name="T5" fmla="*/ 40 h 128"/>
                    <a:gd name="T6" fmla="*/ 14 w 144"/>
                    <a:gd name="T7" fmla="*/ 30 h 128"/>
                    <a:gd name="T8" fmla="*/ 22 w 144"/>
                    <a:gd name="T9" fmla="*/ 20 h 128"/>
                    <a:gd name="T10" fmla="*/ 34 w 144"/>
                    <a:gd name="T11" fmla="*/ 12 h 128"/>
                    <a:gd name="T12" fmla="*/ 46 w 144"/>
                    <a:gd name="T13" fmla="*/ 6 h 128"/>
                    <a:gd name="T14" fmla="*/ 58 w 144"/>
                    <a:gd name="T15" fmla="*/ 2 h 128"/>
                    <a:gd name="T16" fmla="*/ 72 w 144"/>
                    <a:gd name="T17" fmla="*/ 0 h 128"/>
                    <a:gd name="T18" fmla="*/ 88 w 144"/>
                    <a:gd name="T19" fmla="*/ 2 h 128"/>
                    <a:gd name="T20" fmla="*/ 104 w 144"/>
                    <a:gd name="T21" fmla="*/ 6 h 128"/>
                    <a:gd name="T22" fmla="*/ 116 w 144"/>
                    <a:gd name="T23" fmla="*/ 12 h 128"/>
                    <a:gd name="T24" fmla="*/ 126 w 144"/>
                    <a:gd name="T25" fmla="*/ 20 h 128"/>
                    <a:gd name="T26" fmla="*/ 134 w 144"/>
                    <a:gd name="T27" fmla="*/ 30 h 128"/>
                    <a:gd name="T28" fmla="*/ 140 w 144"/>
                    <a:gd name="T29" fmla="*/ 40 h 128"/>
                    <a:gd name="T30" fmla="*/ 142 w 144"/>
                    <a:gd name="T31" fmla="*/ 52 h 128"/>
                    <a:gd name="T32" fmla="*/ 144 w 144"/>
                    <a:gd name="T33" fmla="*/ 64 h 128"/>
                    <a:gd name="T34" fmla="*/ 142 w 144"/>
                    <a:gd name="T35" fmla="*/ 80 h 128"/>
                    <a:gd name="T36" fmla="*/ 140 w 144"/>
                    <a:gd name="T37" fmla="*/ 92 h 128"/>
                    <a:gd name="T38" fmla="*/ 134 w 144"/>
                    <a:gd name="T39" fmla="*/ 104 h 128"/>
                    <a:gd name="T40" fmla="*/ 126 w 144"/>
                    <a:gd name="T41" fmla="*/ 112 h 128"/>
                    <a:gd name="T42" fmla="*/ 116 w 144"/>
                    <a:gd name="T43" fmla="*/ 120 h 128"/>
                    <a:gd name="T44" fmla="*/ 104 w 144"/>
                    <a:gd name="T45" fmla="*/ 124 h 128"/>
                    <a:gd name="T46" fmla="*/ 88 w 144"/>
                    <a:gd name="T47" fmla="*/ 128 h 128"/>
                    <a:gd name="T48" fmla="*/ 72 w 144"/>
                    <a:gd name="T49" fmla="*/ 128 h 128"/>
                    <a:gd name="T50" fmla="*/ 46 w 144"/>
                    <a:gd name="T51" fmla="*/ 124 h 128"/>
                    <a:gd name="T52" fmla="*/ 34 w 144"/>
                    <a:gd name="T53" fmla="*/ 120 h 128"/>
                    <a:gd name="T54" fmla="*/ 22 w 144"/>
                    <a:gd name="T55" fmla="*/ 112 h 128"/>
                    <a:gd name="T56" fmla="*/ 14 w 144"/>
                    <a:gd name="T57" fmla="*/ 104 h 128"/>
                    <a:gd name="T58" fmla="*/ 6 w 144"/>
                    <a:gd name="T59" fmla="*/ 92 h 128"/>
                    <a:gd name="T60" fmla="*/ 2 w 144"/>
                    <a:gd name="T61" fmla="*/ 80 h 128"/>
                    <a:gd name="T62" fmla="*/ 0 w 144"/>
                    <a:gd name="T63" fmla="*/ 64 h 128"/>
                    <a:gd name="T64" fmla="*/ 36 w 144"/>
                    <a:gd name="T65" fmla="*/ 64 h 128"/>
                    <a:gd name="T66" fmla="*/ 38 w 144"/>
                    <a:gd name="T67" fmla="*/ 72 h 128"/>
                    <a:gd name="T68" fmla="*/ 40 w 144"/>
                    <a:gd name="T69" fmla="*/ 78 h 128"/>
                    <a:gd name="T70" fmla="*/ 50 w 144"/>
                    <a:gd name="T71" fmla="*/ 88 h 128"/>
                    <a:gd name="T72" fmla="*/ 62 w 144"/>
                    <a:gd name="T73" fmla="*/ 94 h 128"/>
                    <a:gd name="T74" fmla="*/ 72 w 144"/>
                    <a:gd name="T75" fmla="*/ 96 h 128"/>
                    <a:gd name="T76" fmla="*/ 88 w 144"/>
                    <a:gd name="T77" fmla="*/ 94 h 128"/>
                    <a:gd name="T78" fmla="*/ 100 w 144"/>
                    <a:gd name="T79" fmla="*/ 88 h 128"/>
                    <a:gd name="T80" fmla="*/ 106 w 144"/>
                    <a:gd name="T81" fmla="*/ 78 h 128"/>
                    <a:gd name="T82" fmla="*/ 108 w 144"/>
                    <a:gd name="T83" fmla="*/ 64 h 128"/>
                    <a:gd name="T84" fmla="*/ 106 w 144"/>
                    <a:gd name="T85" fmla="*/ 54 h 128"/>
                    <a:gd name="T86" fmla="*/ 100 w 144"/>
                    <a:gd name="T87" fmla="*/ 44 h 128"/>
                    <a:gd name="T88" fmla="*/ 88 w 144"/>
                    <a:gd name="T89" fmla="*/ 36 h 128"/>
                    <a:gd name="T90" fmla="*/ 80 w 144"/>
                    <a:gd name="T91" fmla="*/ 34 h 128"/>
                    <a:gd name="T92" fmla="*/ 72 w 144"/>
                    <a:gd name="T93" fmla="*/ 32 h 128"/>
                    <a:gd name="T94" fmla="*/ 68 w 144"/>
                    <a:gd name="T95" fmla="*/ 34 h 128"/>
                    <a:gd name="T96" fmla="*/ 62 w 144"/>
                    <a:gd name="T97" fmla="*/ 36 h 128"/>
                    <a:gd name="T98" fmla="*/ 50 w 144"/>
                    <a:gd name="T99" fmla="*/ 44 h 128"/>
                    <a:gd name="T100" fmla="*/ 40 w 144"/>
                    <a:gd name="T101" fmla="*/ 54 h 128"/>
                    <a:gd name="T102" fmla="*/ 38 w 144"/>
                    <a:gd name="T103" fmla="*/ 60 h 128"/>
                    <a:gd name="T104" fmla="*/ 36 w 144"/>
                    <a:gd name="T105" fmla="*/ 64 h 12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4"/>
                    <a:gd name="T160" fmla="*/ 0 h 128"/>
                    <a:gd name="T161" fmla="*/ 144 w 144"/>
                    <a:gd name="T162" fmla="*/ 128 h 12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5" name="Oval 82"/>
                <p:cNvSpPr>
                  <a:spLocks noChangeArrowheads="1"/>
                </p:cNvSpPr>
                <p:nvPr/>
              </p:nvSpPr>
              <p:spPr bwMode="auto">
                <a:xfrm>
                  <a:off x="5608" y="3473"/>
                  <a:ext cx="15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  <p:sp>
              <p:nvSpPr>
                <p:cNvPr id="110696" name="Oval 83"/>
                <p:cNvSpPr>
                  <a:spLocks noChangeArrowheads="1"/>
                </p:cNvSpPr>
                <p:nvPr/>
              </p:nvSpPr>
              <p:spPr bwMode="auto">
                <a:xfrm>
                  <a:off x="5462" y="3343"/>
                  <a:ext cx="450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endParaRPr lang="pt-BR" altLang="pt-BR"/>
                </a:p>
              </p:txBody>
            </p:sp>
          </p:grpSp>
          <p:sp>
            <p:nvSpPr>
              <p:cNvPr id="110657" name="Freeform 84"/>
              <p:cNvSpPr>
                <a:spLocks/>
              </p:cNvSpPr>
              <p:nvPr/>
            </p:nvSpPr>
            <p:spPr bwMode="auto">
              <a:xfrm>
                <a:off x="5603" y="1211"/>
                <a:ext cx="204" cy="255"/>
              </a:xfrm>
              <a:custGeom>
                <a:avLst/>
                <a:gdLst>
                  <a:gd name="T0" fmla="*/ 13 w 241"/>
                  <a:gd name="T1" fmla="*/ 20 h 317"/>
                  <a:gd name="T2" fmla="*/ 15 w 241"/>
                  <a:gd name="T3" fmla="*/ 20 h 317"/>
                  <a:gd name="T4" fmla="*/ 17 w 241"/>
                  <a:gd name="T5" fmla="*/ 19 h 317"/>
                  <a:gd name="T6" fmla="*/ 18 w 241"/>
                  <a:gd name="T7" fmla="*/ 18 h 317"/>
                  <a:gd name="T8" fmla="*/ 18 w 241"/>
                  <a:gd name="T9" fmla="*/ 16 h 317"/>
                  <a:gd name="T10" fmla="*/ 19 w 241"/>
                  <a:gd name="T11" fmla="*/ 13 h 317"/>
                  <a:gd name="T12" fmla="*/ 22 w 241"/>
                  <a:gd name="T13" fmla="*/ 10 h 317"/>
                  <a:gd name="T14" fmla="*/ 30 w 241"/>
                  <a:gd name="T15" fmla="*/ 6 h 317"/>
                  <a:gd name="T16" fmla="*/ 31 w 241"/>
                  <a:gd name="T17" fmla="*/ 2 h 317"/>
                  <a:gd name="T18" fmla="*/ 27 w 241"/>
                  <a:gd name="T19" fmla="*/ 2 h 317"/>
                  <a:gd name="T20" fmla="*/ 25 w 241"/>
                  <a:gd name="T21" fmla="*/ 2 h 317"/>
                  <a:gd name="T22" fmla="*/ 24 w 241"/>
                  <a:gd name="T23" fmla="*/ 0 h 317"/>
                  <a:gd name="T24" fmla="*/ 21 w 241"/>
                  <a:gd name="T25" fmla="*/ 2 h 317"/>
                  <a:gd name="T26" fmla="*/ 18 w 241"/>
                  <a:gd name="T27" fmla="*/ 2 h 317"/>
                  <a:gd name="T28" fmla="*/ 14 w 241"/>
                  <a:gd name="T29" fmla="*/ 2 h 317"/>
                  <a:gd name="T30" fmla="*/ 12 w 241"/>
                  <a:gd name="T31" fmla="*/ 3 h 317"/>
                  <a:gd name="T32" fmla="*/ 11 w 241"/>
                  <a:gd name="T33" fmla="*/ 5 h 317"/>
                  <a:gd name="T34" fmla="*/ 10 w 241"/>
                  <a:gd name="T35" fmla="*/ 8 h 317"/>
                  <a:gd name="T36" fmla="*/ 8 w 241"/>
                  <a:gd name="T37" fmla="*/ 10 h 317"/>
                  <a:gd name="T38" fmla="*/ 6 w 241"/>
                  <a:gd name="T39" fmla="*/ 11 h 317"/>
                  <a:gd name="T40" fmla="*/ 5 w 241"/>
                  <a:gd name="T41" fmla="*/ 12 h 317"/>
                  <a:gd name="T42" fmla="*/ 3 w 241"/>
                  <a:gd name="T43" fmla="*/ 14 h 317"/>
                  <a:gd name="T44" fmla="*/ 3 w 241"/>
                  <a:gd name="T45" fmla="*/ 15 h 317"/>
                  <a:gd name="T46" fmla="*/ 3 w 241"/>
                  <a:gd name="T47" fmla="*/ 15 h 317"/>
                  <a:gd name="T48" fmla="*/ 2 w 241"/>
                  <a:gd name="T49" fmla="*/ 16 h 317"/>
                  <a:gd name="T50" fmla="*/ 0 w 241"/>
                  <a:gd name="T51" fmla="*/ 18 h 317"/>
                  <a:gd name="T52" fmla="*/ 3 w 241"/>
                  <a:gd name="T53" fmla="*/ 20 h 317"/>
                  <a:gd name="T54" fmla="*/ 3 w 241"/>
                  <a:gd name="T55" fmla="*/ 22 h 317"/>
                  <a:gd name="T56" fmla="*/ 3 w 241"/>
                  <a:gd name="T57" fmla="*/ 22 h 317"/>
                  <a:gd name="T58" fmla="*/ 5 w 241"/>
                  <a:gd name="T59" fmla="*/ 23 h 317"/>
                  <a:gd name="T60" fmla="*/ 7 w 241"/>
                  <a:gd name="T61" fmla="*/ 23 h 317"/>
                  <a:gd name="T62" fmla="*/ 8 w 241"/>
                  <a:gd name="T63" fmla="*/ 23 h 317"/>
                  <a:gd name="T64" fmla="*/ 12 w 241"/>
                  <a:gd name="T65" fmla="*/ 21 h 3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1"/>
                  <a:gd name="T100" fmla="*/ 0 h 317"/>
                  <a:gd name="T101" fmla="*/ 241 w 241"/>
                  <a:gd name="T102" fmla="*/ 317 h 3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1" h="317">
                    <a:moveTo>
                      <a:pt x="85" y="285"/>
                    </a:moveTo>
                    <a:lnTo>
                      <a:pt x="95" y="277"/>
                    </a:lnTo>
                    <a:lnTo>
                      <a:pt x="103" y="271"/>
                    </a:lnTo>
                    <a:lnTo>
                      <a:pt x="115" y="263"/>
                    </a:lnTo>
                    <a:lnTo>
                      <a:pt x="121" y="257"/>
                    </a:lnTo>
                    <a:lnTo>
                      <a:pt x="125" y="249"/>
                    </a:lnTo>
                    <a:lnTo>
                      <a:pt x="127" y="239"/>
                    </a:lnTo>
                    <a:lnTo>
                      <a:pt x="127" y="231"/>
                    </a:lnTo>
                    <a:lnTo>
                      <a:pt x="129" y="223"/>
                    </a:lnTo>
                    <a:lnTo>
                      <a:pt x="131" y="213"/>
                    </a:lnTo>
                    <a:lnTo>
                      <a:pt x="135" y="199"/>
                    </a:lnTo>
                    <a:lnTo>
                      <a:pt x="139" y="183"/>
                    </a:lnTo>
                    <a:lnTo>
                      <a:pt x="145" y="165"/>
                    </a:lnTo>
                    <a:lnTo>
                      <a:pt x="165" y="135"/>
                    </a:lnTo>
                    <a:lnTo>
                      <a:pt x="189" y="107"/>
                    </a:lnTo>
                    <a:lnTo>
                      <a:pt x="215" y="79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9" y="2"/>
                    </a:lnTo>
                    <a:lnTo>
                      <a:pt x="183" y="0"/>
                    </a:lnTo>
                    <a:lnTo>
                      <a:pt x="175" y="0"/>
                    </a:lnTo>
                    <a:lnTo>
                      <a:pt x="163" y="0"/>
                    </a:lnTo>
                    <a:lnTo>
                      <a:pt x="155" y="2"/>
                    </a:lnTo>
                    <a:lnTo>
                      <a:pt x="145" y="4"/>
                    </a:lnTo>
                    <a:lnTo>
                      <a:pt x="129" y="14"/>
                    </a:lnTo>
                    <a:lnTo>
                      <a:pt x="113" y="24"/>
                    </a:lnTo>
                    <a:lnTo>
                      <a:pt x="101" y="32"/>
                    </a:lnTo>
                    <a:lnTo>
                      <a:pt x="93" y="38"/>
                    </a:lnTo>
                    <a:lnTo>
                      <a:pt x="87" y="48"/>
                    </a:lnTo>
                    <a:lnTo>
                      <a:pt x="83" y="59"/>
                    </a:lnTo>
                    <a:lnTo>
                      <a:pt x="83" y="73"/>
                    </a:lnTo>
                    <a:lnTo>
                      <a:pt x="85" y="91"/>
                    </a:lnTo>
                    <a:lnTo>
                      <a:pt x="76" y="103"/>
                    </a:lnTo>
                    <a:lnTo>
                      <a:pt x="68" y="115"/>
                    </a:lnTo>
                    <a:lnTo>
                      <a:pt x="58" y="129"/>
                    </a:lnTo>
                    <a:lnTo>
                      <a:pt x="50" y="141"/>
                    </a:lnTo>
                    <a:lnTo>
                      <a:pt x="46" y="149"/>
                    </a:lnTo>
                    <a:lnTo>
                      <a:pt x="40" y="155"/>
                    </a:lnTo>
                    <a:lnTo>
                      <a:pt x="36" y="165"/>
                    </a:lnTo>
                    <a:lnTo>
                      <a:pt x="32" y="179"/>
                    </a:lnTo>
                    <a:lnTo>
                      <a:pt x="28" y="187"/>
                    </a:lnTo>
                    <a:lnTo>
                      <a:pt x="24" y="199"/>
                    </a:lnTo>
                    <a:lnTo>
                      <a:pt x="24" y="203"/>
                    </a:lnTo>
                    <a:lnTo>
                      <a:pt x="20" y="205"/>
                    </a:lnTo>
                    <a:lnTo>
                      <a:pt x="12" y="211"/>
                    </a:lnTo>
                    <a:lnTo>
                      <a:pt x="4" y="219"/>
                    </a:lnTo>
                    <a:lnTo>
                      <a:pt x="2" y="223"/>
                    </a:lnTo>
                    <a:lnTo>
                      <a:pt x="0" y="231"/>
                    </a:lnTo>
                    <a:lnTo>
                      <a:pt x="0" y="239"/>
                    </a:lnTo>
                    <a:lnTo>
                      <a:pt x="2" y="249"/>
                    </a:lnTo>
                    <a:lnTo>
                      <a:pt x="6" y="271"/>
                    </a:lnTo>
                    <a:lnTo>
                      <a:pt x="8" y="281"/>
                    </a:lnTo>
                    <a:lnTo>
                      <a:pt x="10" y="287"/>
                    </a:lnTo>
                    <a:lnTo>
                      <a:pt x="12" y="293"/>
                    </a:lnTo>
                    <a:lnTo>
                      <a:pt x="12" y="295"/>
                    </a:lnTo>
                    <a:lnTo>
                      <a:pt x="26" y="305"/>
                    </a:lnTo>
                    <a:lnTo>
                      <a:pt x="36" y="313"/>
                    </a:lnTo>
                    <a:lnTo>
                      <a:pt x="44" y="317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9"/>
                    </a:lnTo>
                    <a:lnTo>
                      <a:pt x="70" y="299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8" name="Freeform 85"/>
              <p:cNvSpPr>
                <a:spLocks noEditPoints="1"/>
              </p:cNvSpPr>
              <p:nvPr/>
            </p:nvSpPr>
            <p:spPr bwMode="auto">
              <a:xfrm>
                <a:off x="5593" y="1491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8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8 w 145"/>
                  <a:gd name="T51" fmla="*/ 10 h 128"/>
                  <a:gd name="T52" fmla="*/ 6 w 145"/>
                  <a:gd name="T53" fmla="*/ 9 h 128"/>
                  <a:gd name="T54" fmla="*/ 5 w 145"/>
                  <a:gd name="T55" fmla="*/ 8 h 128"/>
                  <a:gd name="T56" fmla="*/ 3 w 145"/>
                  <a:gd name="T57" fmla="*/ 8 h 128"/>
                  <a:gd name="T58" fmla="*/ 3 w 145"/>
                  <a:gd name="T59" fmla="*/ 8 h 128"/>
                  <a:gd name="T60" fmla="*/ 3 w 145"/>
                  <a:gd name="T61" fmla="*/ 6 h 128"/>
                  <a:gd name="T62" fmla="*/ 2 w 145"/>
                  <a:gd name="T63" fmla="*/ 6 h 128"/>
                  <a:gd name="T64" fmla="*/ 0 w 145"/>
                  <a:gd name="T65" fmla="*/ 5 h 128"/>
                  <a:gd name="T66" fmla="*/ 5 w 145"/>
                  <a:gd name="T67" fmla="*/ 5 h 128"/>
                  <a:gd name="T68" fmla="*/ 5 w 145"/>
                  <a:gd name="T69" fmla="*/ 5 h 128"/>
                  <a:gd name="T70" fmla="*/ 6 w 145"/>
                  <a:gd name="T71" fmla="*/ 6 h 128"/>
                  <a:gd name="T72" fmla="*/ 7 w 145"/>
                  <a:gd name="T73" fmla="*/ 6 h 128"/>
                  <a:gd name="T74" fmla="*/ 8 w 145"/>
                  <a:gd name="T75" fmla="*/ 6 h 128"/>
                  <a:gd name="T76" fmla="*/ 10 w 145"/>
                  <a:gd name="T77" fmla="*/ 7 h 128"/>
                  <a:gd name="T78" fmla="*/ 12 w 145"/>
                  <a:gd name="T79" fmla="*/ 6 h 128"/>
                  <a:gd name="T80" fmla="*/ 14 w 145"/>
                  <a:gd name="T81" fmla="*/ 6 h 128"/>
                  <a:gd name="T82" fmla="*/ 15 w 145"/>
                  <a:gd name="T83" fmla="*/ 6 h 128"/>
                  <a:gd name="T84" fmla="*/ 15 w 145"/>
                  <a:gd name="T85" fmla="*/ 5 h 128"/>
                  <a:gd name="T86" fmla="*/ 15 w 145"/>
                  <a:gd name="T87" fmla="*/ 4 h 128"/>
                  <a:gd name="T88" fmla="*/ 14 w 145"/>
                  <a:gd name="T89" fmla="*/ 3 h 128"/>
                  <a:gd name="T90" fmla="*/ 12 w 145"/>
                  <a:gd name="T91" fmla="*/ 2 h 128"/>
                  <a:gd name="T92" fmla="*/ 10 w 145"/>
                  <a:gd name="T93" fmla="*/ 2 h 128"/>
                  <a:gd name="T94" fmla="*/ 8 w 145"/>
                  <a:gd name="T95" fmla="*/ 2 h 128"/>
                  <a:gd name="T96" fmla="*/ 7 w 145"/>
                  <a:gd name="T97" fmla="*/ 3 h 128"/>
                  <a:gd name="T98" fmla="*/ 6 w 145"/>
                  <a:gd name="T99" fmla="*/ 4 h 128"/>
                  <a:gd name="T100" fmla="*/ 5 w 145"/>
                  <a:gd name="T101" fmla="*/ 4 h 128"/>
                  <a:gd name="T102" fmla="*/ 5 w 145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5"/>
                  <a:gd name="T157" fmla="*/ 0 h 128"/>
                  <a:gd name="T158" fmla="*/ 145 w 145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8"/>
                    </a:lnTo>
                    <a:lnTo>
                      <a:pt x="141" y="92"/>
                    </a:lnTo>
                    <a:lnTo>
                      <a:pt x="135" y="102"/>
                    </a:lnTo>
                    <a:lnTo>
                      <a:pt x="127" y="112"/>
                    </a:lnTo>
                    <a:lnTo>
                      <a:pt x="117" y="118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59" name="Freeform 86"/>
              <p:cNvSpPr>
                <a:spLocks noEditPoints="1"/>
              </p:cNvSpPr>
              <p:nvPr/>
            </p:nvSpPr>
            <p:spPr bwMode="auto">
              <a:xfrm>
                <a:off x="4857" y="1387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5 w 144"/>
                  <a:gd name="T23" fmla="*/ 2 h 128"/>
                  <a:gd name="T24" fmla="*/ 16 w 144"/>
                  <a:gd name="T25" fmla="*/ 2 h 128"/>
                  <a:gd name="T26" fmla="*/ 18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8 w 144"/>
                  <a:gd name="T39" fmla="*/ 8 h 128"/>
                  <a:gd name="T40" fmla="*/ 16 w 144"/>
                  <a:gd name="T41" fmla="*/ 8 h 128"/>
                  <a:gd name="T42" fmla="*/ 15 w 144"/>
                  <a:gd name="T43" fmla="*/ 9 h 128"/>
                  <a:gd name="T44" fmla="*/ 14 w 144"/>
                  <a:gd name="T45" fmla="*/ 9 h 128"/>
                  <a:gd name="T46" fmla="*/ 10 w 144"/>
                  <a:gd name="T47" fmla="*/ 10 h 128"/>
                  <a:gd name="T48" fmla="*/ 6 w 144"/>
                  <a:gd name="T49" fmla="*/ 9 h 128"/>
                  <a:gd name="T50" fmla="*/ 5 w 144"/>
                  <a:gd name="T51" fmla="*/ 9 h 128"/>
                  <a:gd name="T52" fmla="*/ 3 w 144"/>
                  <a:gd name="T53" fmla="*/ 8 h 128"/>
                  <a:gd name="T54" fmla="*/ 3 w 144"/>
                  <a:gd name="T55" fmla="*/ 8 h 128"/>
                  <a:gd name="T56" fmla="*/ 3 w 144"/>
                  <a:gd name="T57" fmla="*/ 6 h 128"/>
                  <a:gd name="T58" fmla="*/ 2 w 144"/>
                  <a:gd name="T59" fmla="*/ 6 h 128"/>
                  <a:gd name="T60" fmla="*/ 0 w 144"/>
                  <a:gd name="T61" fmla="*/ 5 h 128"/>
                  <a:gd name="T62" fmla="*/ 5 w 144"/>
                  <a:gd name="T63" fmla="*/ 5 h 128"/>
                  <a:gd name="T64" fmla="*/ 5 w 144"/>
                  <a:gd name="T65" fmla="*/ 5 h 128"/>
                  <a:gd name="T66" fmla="*/ 6 w 144"/>
                  <a:gd name="T67" fmla="*/ 6 h 128"/>
                  <a:gd name="T68" fmla="*/ 7 w 144"/>
                  <a:gd name="T69" fmla="*/ 6 h 128"/>
                  <a:gd name="T70" fmla="*/ 8 w 144"/>
                  <a:gd name="T71" fmla="*/ 6 h 128"/>
                  <a:gd name="T72" fmla="*/ 10 w 144"/>
                  <a:gd name="T73" fmla="*/ 7 h 128"/>
                  <a:gd name="T74" fmla="*/ 12 w 144"/>
                  <a:gd name="T75" fmla="*/ 6 h 128"/>
                  <a:gd name="T76" fmla="*/ 14 w 144"/>
                  <a:gd name="T77" fmla="*/ 6 h 128"/>
                  <a:gd name="T78" fmla="*/ 14 w 144"/>
                  <a:gd name="T79" fmla="*/ 6 h 128"/>
                  <a:gd name="T80" fmla="*/ 15 w 144"/>
                  <a:gd name="T81" fmla="*/ 5 h 128"/>
                  <a:gd name="T82" fmla="*/ 14 w 144"/>
                  <a:gd name="T83" fmla="*/ 4 h 128"/>
                  <a:gd name="T84" fmla="*/ 14 w 144"/>
                  <a:gd name="T85" fmla="*/ 3 h 128"/>
                  <a:gd name="T86" fmla="*/ 12 w 144"/>
                  <a:gd name="T87" fmla="*/ 2 h 128"/>
                  <a:gd name="T88" fmla="*/ 12 w 144"/>
                  <a:gd name="T89" fmla="*/ 2 h 128"/>
                  <a:gd name="T90" fmla="*/ 10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0" name="Freeform 87"/>
              <p:cNvSpPr>
                <a:spLocks noEditPoints="1"/>
              </p:cNvSpPr>
              <p:nvPr/>
            </p:nvSpPr>
            <p:spPr bwMode="auto">
              <a:xfrm>
                <a:off x="5105" y="1232"/>
                <a:ext cx="120" cy="103"/>
              </a:xfrm>
              <a:custGeom>
                <a:avLst/>
                <a:gdLst>
                  <a:gd name="T0" fmla="*/ 0 w 142"/>
                  <a:gd name="T1" fmla="*/ 5 h 129"/>
                  <a:gd name="T2" fmla="*/ 2 w 142"/>
                  <a:gd name="T3" fmla="*/ 4 h 129"/>
                  <a:gd name="T4" fmla="*/ 3 w 142"/>
                  <a:gd name="T5" fmla="*/ 3 h 129"/>
                  <a:gd name="T6" fmla="*/ 3 w 142"/>
                  <a:gd name="T7" fmla="*/ 2 h 129"/>
                  <a:gd name="T8" fmla="*/ 3 w 142"/>
                  <a:gd name="T9" fmla="*/ 2 h 129"/>
                  <a:gd name="T10" fmla="*/ 4 w 142"/>
                  <a:gd name="T11" fmla="*/ 2 h 129"/>
                  <a:gd name="T12" fmla="*/ 6 w 142"/>
                  <a:gd name="T13" fmla="*/ 2 h 129"/>
                  <a:gd name="T14" fmla="*/ 8 w 142"/>
                  <a:gd name="T15" fmla="*/ 2 h 129"/>
                  <a:gd name="T16" fmla="*/ 9 w 142"/>
                  <a:gd name="T17" fmla="*/ 0 h 129"/>
                  <a:gd name="T18" fmla="*/ 12 w 142"/>
                  <a:gd name="T19" fmla="*/ 2 h 129"/>
                  <a:gd name="T20" fmla="*/ 14 w 142"/>
                  <a:gd name="T21" fmla="*/ 2 h 129"/>
                  <a:gd name="T22" fmla="*/ 15 w 142"/>
                  <a:gd name="T23" fmla="*/ 2 h 129"/>
                  <a:gd name="T24" fmla="*/ 16 w 142"/>
                  <a:gd name="T25" fmla="*/ 2 h 129"/>
                  <a:gd name="T26" fmla="*/ 18 w 142"/>
                  <a:gd name="T27" fmla="*/ 2 h 129"/>
                  <a:gd name="T28" fmla="*/ 18 w 142"/>
                  <a:gd name="T29" fmla="*/ 3 h 129"/>
                  <a:gd name="T30" fmla="*/ 19 w 142"/>
                  <a:gd name="T31" fmla="*/ 4 h 129"/>
                  <a:gd name="T32" fmla="*/ 19 w 142"/>
                  <a:gd name="T33" fmla="*/ 5 h 129"/>
                  <a:gd name="T34" fmla="*/ 19 w 142"/>
                  <a:gd name="T35" fmla="*/ 6 h 129"/>
                  <a:gd name="T36" fmla="*/ 18 w 142"/>
                  <a:gd name="T37" fmla="*/ 6 h 129"/>
                  <a:gd name="T38" fmla="*/ 18 w 142"/>
                  <a:gd name="T39" fmla="*/ 7 h 129"/>
                  <a:gd name="T40" fmla="*/ 16 w 142"/>
                  <a:gd name="T41" fmla="*/ 8 h 129"/>
                  <a:gd name="T42" fmla="*/ 15 w 142"/>
                  <a:gd name="T43" fmla="*/ 8 h 129"/>
                  <a:gd name="T44" fmla="*/ 14 w 142"/>
                  <a:gd name="T45" fmla="*/ 9 h 129"/>
                  <a:gd name="T46" fmla="*/ 12 w 142"/>
                  <a:gd name="T47" fmla="*/ 9 h 129"/>
                  <a:gd name="T48" fmla="*/ 9 w 142"/>
                  <a:gd name="T49" fmla="*/ 9 h 129"/>
                  <a:gd name="T50" fmla="*/ 8 w 142"/>
                  <a:gd name="T51" fmla="*/ 9 h 129"/>
                  <a:gd name="T52" fmla="*/ 6 w 142"/>
                  <a:gd name="T53" fmla="*/ 9 h 129"/>
                  <a:gd name="T54" fmla="*/ 4 w 142"/>
                  <a:gd name="T55" fmla="*/ 8 h 129"/>
                  <a:gd name="T56" fmla="*/ 3 w 142"/>
                  <a:gd name="T57" fmla="*/ 8 h 129"/>
                  <a:gd name="T58" fmla="*/ 3 w 142"/>
                  <a:gd name="T59" fmla="*/ 7 h 129"/>
                  <a:gd name="T60" fmla="*/ 3 w 142"/>
                  <a:gd name="T61" fmla="*/ 6 h 129"/>
                  <a:gd name="T62" fmla="*/ 2 w 142"/>
                  <a:gd name="T63" fmla="*/ 6 h 129"/>
                  <a:gd name="T64" fmla="*/ 0 w 142"/>
                  <a:gd name="T65" fmla="*/ 5 h 129"/>
                  <a:gd name="T66" fmla="*/ 5 w 142"/>
                  <a:gd name="T67" fmla="*/ 5 h 129"/>
                  <a:gd name="T68" fmla="*/ 5 w 142"/>
                  <a:gd name="T69" fmla="*/ 5 h 129"/>
                  <a:gd name="T70" fmla="*/ 5 w 142"/>
                  <a:gd name="T71" fmla="*/ 6 h 129"/>
                  <a:gd name="T72" fmla="*/ 7 w 142"/>
                  <a:gd name="T73" fmla="*/ 6 h 129"/>
                  <a:gd name="T74" fmla="*/ 8 w 142"/>
                  <a:gd name="T75" fmla="*/ 6 h 129"/>
                  <a:gd name="T76" fmla="*/ 9 w 142"/>
                  <a:gd name="T77" fmla="*/ 6 h 129"/>
                  <a:gd name="T78" fmla="*/ 12 w 142"/>
                  <a:gd name="T79" fmla="*/ 6 h 129"/>
                  <a:gd name="T80" fmla="*/ 13 w 142"/>
                  <a:gd name="T81" fmla="*/ 6 h 129"/>
                  <a:gd name="T82" fmla="*/ 14 w 142"/>
                  <a:gd name="T83" fmla="*/ 6 h 129"/>
                  <a:gd name="T84" fmla="*/ 14 w 142"/>
                  <a:gd name="T85" fmla="*/ 5 h 129"/>
                  <a:gd name="T86" fmla="*/ 14 w 142"/>
                  <a:gd name="T87" fmla="*/ 4 h 129"/>
                  <a:gd name="T88" fmla="*/ 13 w 142"/>
                  <a:gd name="T89" fmla="*/ 3 h 129"/>
                  <a:gd name="T90" fmla="*/ 12 w 142"/>
                  <a:gd name="T91" fmla="*/ 2 h 129"/>
                  <a:gd name="T92" fmla="*/ 9 w 142"/>
                  <a:gd name="T93" fmla="*/ 2 h 129"/>
                  <a:gd name="T94" fmla="*/ 8 w 142"/>
                  <a:gd name="T95" fmla="*/ 2 h 129"/>
                  <a:gd name="T96" fmla="*/ 7 w 142"/>
                  <a:gd name="T97" fmla="*/ 3 h 129"/>
                  <a:gd name="T98" fmla="*/ 5 w 142"/>
                  <a:gd name="T99" fmla="*/ 4 h 129"/>
                  <a:gd name="T100" fmla="*/ 5 w 142"/>
                  <a:gd name="T101" fmla="*/ 4 h 129"/>
                  <a:gd name="T102" fmla="*/ 5 w 142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2"/>
                  <a:gd name="T157" fmla="*/ 0 h 129"/>
                  <a:gd name="T158" fmla="*/ 142 w 142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2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2" y="31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1"/>
                    </a:lnTo>
                    <a:lnTo>
                      <a:pt x="138" y="41"/>
                    </a:lnTo>
                    <a:lnTo>
                      <a:pt x="140" y="53"/>
                    </a:lnTo>
                    <a:lnTo>
                      <a:pt x="142" y="65"/>
                    </a:lnTo>
                    <a:lnTo>
                      <a:pt x="140" y="79"/>
                    </a:lnTo>
                    <a:lnTo>
                      <a:pt x="138" y="93"/>
                    </a:lnTo>
                    <a:lnTo>
                      <a:pt x="132" y="103"/>
                    </a:lnTo>
                    <a:lnTo>
                      <a:pt x="124" y="113"/>
                    </a:lnTo>
                    <a:lnTo>
                      <a:pt x="114" y="119"/>
                    </a:lnTo>
                    <a:lnTo>
                      <a:pt x="102" y="125"/>
                    </a:lnTo>
                    <a:lnTo>
                      <a:pt x="86" y="129"/>
                    </a:lnTo>
                    <a:lnTo>
                      <a:pt x="70" y="129"/>
                    </a:lnTo>
                    <a:lnTo>
                      <a:pt x="56" y="129"/>
                    </a:lnTo>
                    <a:lnTo>
                      <a:pt x="44" y="125"/>
                    </a:lnTo>
                    <a:lnTo>
                      <a:pt x="32" y="119"/>
                    </a:lnTo>
                    <a:lnTo>
                      <a:pt x="22" y="113"/>
                    </a:lnTo>
                    <a:lnTo>
                      <a:pt x="12" y="103"/>
                    </a:lnTo>
                    <a:lnTo>
                      <a:pt x="6" y="93"/>
                    </a:lnTo>
                    <a:lnTo>
                      <a:pt x="2" y="79"/>
                    </a:lnTo>
                    <a:lnTo>
                      <a:pt x="0" y="65"/>
                    </a:lnTo>
                    <a:close/>
                    <a:moveTo>
                      <a:pt x="34" y="65"/>
                    </a:moveTo>
                    <a:lnTo>
                      <a:pt x="36" y="73"/>
                    </a:lnTo>
                    <a:lnTo>
                      <a:pt x="38" y="79"/>
                    </a:lnTo>
                    <a:lnTo>
                      <a:pt x="48" y="89"/>
                    </a:lnTo>
                    <a:lnTo>
                      <a:pt x="60" y="95"/>
                    </a:lnTo>
                    <a:lnTo>
                      <a:pt x="70" y="97"/>
                    </a:lnTo>
                    <a:lnTo>
                      <a:pt x="86" y="95"/>
                    </a:lnTo>
                    <a:lnTo>
                      <a:pt x="98" y="89"/>
                    </a:lnTo>
                    <a:lnTo>
                      <a:pt x="104" y="79"/>
                    </a:lnTo>
                    <a:lnTo>
                      <a:pt x="106" y="65"/>
                    </a:lnTo>
                    <a:lnTo>
                      <a:pt x="104" y="55"/>
                    </a:lnTo>
                    <a:lnTo>
                      <a:pt x="98" y="45"/>
                    </a:lnTo>
                    <a:lnTo>
                      <a:pt x="86" y="37"/>
                    </a:lnTo>
                    <a:lnTo>
                      <a:pt x="70" y="33"/>
                    </a:lnTo>
                    <a:lnTo>
                      <a:pt x="60" y="37"/>
                    </a:lnTo>
                    <a:lnTo>
                      <a:pt x="48" y="45"/>
                    </a:lnTo>
                    <a:lnTo>
                      <a:pt x="38" y="55"/>
                    </a:lnTo>
                    <a:lnTo>
                      <a:pt x="36" y="61"/>
                    </a:lnTo>
                    <a:lnTo>
                      <a:pt x="34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1" name="Freeform 88"/>
              <p:cNvSpPr>
                <a:spLocks noEditPoints="1"/>
              </p:cNvSpPr>
              <p:nvPr/>
            </p:nvSpPr>
            <p:spPr bwMode="auto">
              <a:xfrm>
                <a:off x="5593" y="1127"/>
                <a:ext cx="123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5 w 145"/>
                  <a:gd name="T11" fmla="*/ 2 h 128"/>
                  <a:gd name="T12" fmla="*/ 6 w 145"/>
                  <a:gd name="T13" fmla="*/ 2 h 128"/>
                  <a:gd name="T14" fmla="*/ 8 w 145"/>
                  <a:gd name="T15" fmla="*/ 2 h 128"/>
                  <a:gd name="T16" fmla="*/ 10 w 145"/>
                  <a:gd name="T17" fmla="*/ 0 h 128"/>
                  <a:gd name="T18" fmla="*/ 12 w 145"/>
                  <a:gd name="T19" fmla="*/ 2 h 128"/>
                  <a:gd name="T20" fmla="*/ 14 w 145"/>
                  <a:gd name="T21" fmla="*/ 2 h 128"/>
                  <a:gd name="T22" fmla="*/ 16 w 145"/>
                  <a:gd name="T23" fmla="*/ 2 h 128"/>
                  <a:gd name="T24" fmla="*/ 18 w 145"/>
                  <a:gd name="T25" fmla="*/ 2 h 128"/>
                  <a:gd name="T26" fmla="*/ 19 w 145"/>
                  <a:gd name="T27" fmla="*/ 2 h 128"/>
                  <a:gd name="T28" fmla="*/ 20 w 145"/>
                  <a:gd name="T29" fmla="*/ 3 h 128"/>
                  <a:gd name="T30" fmla="*/ 20 w 145"/>
                  <a:gd name="T31" fmla="*/ 4 h 128"/>
                  <a:gd name="T32" fmla="*/ 20 w 145"/>
                  <a:gd name="T33" fmla="*/ 5 h 128"/>
                  <a:gd name="T34" fmla="*/ 20 w 145"/>
                  <a:gd name="T35" fmla="*/ 6 h 128"/>
                  <a:gd name="T36" fmla="*/ 20 w 145"/>
                  <a:gd name="T37" fmla="*/ 6 h 128"/>
                  <a:gd name="T38" fmla="*/ 19 w 145"/>
                  <a:gd name="T39" fmla="*/ 8 h 128"/>
                  <a:gd name="T40" fmla="*/ 18 w 145"/>
                  <a:gd name="T41" fmla="*/ 8 h 128"/>
                  <a:gd name="T42" fmla="*/ 16 w 145"/>
                  <a:gd name="T43" fmla="*/ 9 h 128"/>
                  <a:gd name="T44" fmla="*/ 14 w 145"/>
                  <a:gd name="T45" fmla="*/ 9 h 128"/>
                  <a:gd name="T46" fmla="*/ 12 w 145"/>
                  <a:gd name="T47" fmla="*/ 10 h 128"/>
                  <a:gd name="T48" fmla="*/ 10 w 145"/>
                  <a:gd name="T49" fmla="*/ 10 h 128"/>
                  <a:gd name="T50" fmla="*/ 6 w 145"/>
                  <a:gd name="T51" fmla="*/ 9 h 128"/>
                  <a:gd name="T52" fmla="*/ 5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6 w 145"/>
                  <a:gd name="T69" fmla="*/ 6 h 128"/>
                  <a:gd name="T70" fmla="*/ 7 w 145"/>
                  <a:gd name="T71" fmla="*/ 6 h 128"/>
                  <a:gd name="T72" fmla="*/ 8 w 145"/>
                  <a:gd name="T73" fmla="*/ 6 h 128"/>
                  <a:gd name="T74" fmla="*/ 10 w 145"/>
                  <a:gd name="T75" fmla="*/ 7 h 128"/>
                  <a:gd name="T76" fmla="*/ 12 w 145"/>
                  <a:gd name="T77" fmla="*/ 6 h 128"/>
                  <a:gd name="T78" fmla="*/ 14 w 145"/>
                  <a:gd name="T79" fmla="*/ 6 h 128"/>
                  <a:gd name="T80" fmla="*/ 15 w 145"/>
                  <a:gd name="T81" fmla="*/ 6 h 128"/>
                  <a:gd name="T82" fmla="*/ 15 w 145"/>
                  <a:gd name="T83" fmla="*/ 5 h 128"/>
                  <a:gd name="T84" fmla="*/ 15 w 145"/>
                  <a:gd name="T85" fmla="*/ 4 h 128"/>
                  <a:gd name="T86" fmla="*/ 14 w 145"/>
                  <a:gd name="T87" fmla="*/ 3 h 128"/>
                  <a:gd name="T88" fmla="*/ 12 w 145"/>
                  <a:gd name="T89" fmla="*/ 2 h 128"/>
                  <a:gd name="T90" fmla="*/ 12 w 145"/>
                  <a:gd name="T91" fmla="*/ 2 h 128"/>
                  <a:gd name="T92" fmla="*/ 10 w 145"/>
                  <a:gd name="T93" fmla="*/ 2 h 128"/>
                  <a:gd name="T94" fmla="*/ 10 w 145"/>
                  <a:gd name="T95" fmla="*/ 2 h 128"/>
                  <a:gd name="T96" fmla="*/ 8 w 145"/>
                  <a:gd name="T97" fmla="*/ 2 h 128"/>
                  <a:gd name="T98" fmla="*/ 7 w 145"/>
                  <a:gd name="T99" fmla="*/ 3 h 128"/>
                  <a:gd name="T100" fmla="*/ 6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2" name="Freeform 89"/>
              <p:cNvSpPr>
                <a:spLocks/>
              </p:cNvSpPr>
              <p:nvPr/>
            </p:nvSpPr>
            <p:spPr bwMode="auto">
              <a:xfrm>
                <a:off x="4900" y="1419"/>
                <a:ext cx="203" cy="254"/>
              </a:xfrm>
              <a:custGeom>
                <a:avLst/>
                <a:gdLst>
                  <a:gd name="T0" fmla="*/ 11 w 241"/>
                  <a:gd name="T1" fmla="*/ 20 h 316"/>
                  <a:gd name="T2" fmla="*/ 12 w 241"/>
                  <a:gd name="T3" fmla="*/ 20 h 316"/>
                  <a:gd name="T4" fmla="*/ 14 w 241"/>
                  <a:gd name="T5" fmla="*/ 19 h 316"/>
                  <a:gd name="T6" fmla="*/ 14 w 241"/>
                  <a:gd name="T7" fmla="*/ 18 h 316"/>
                  <a:gd name="T8" fmla="*/ 14 w 241"/>
                  <a:gd name="T9" fmla="*/ 18 h 316"/>
                  <a:gd name="T10" fmla="*/ 15 w 241"/>
                  <a:gd name="T11" fmla="*/ 18 h 316"/>
                  <a:gd name="T12" fmla="*/ 16 w 241"/>
                  <a:gd name="T13" fmla="*/ 16 h 316"/>
                  <a:gd name="T14" fmla="*/ 17 w 241"/>
                  <a:gd name="T15" fmla="*/ 16 h 316"/>
                  <a:gd name="T16" fmla="*/ 17 w 241"/>
                  <a:gd name="T17" fmla="*/ 14 h 316"/>
                  <a:gd name="T18" fmla="*/ 17 w 241"/>
                  <a:gd name="T19" fmla="*/ 14 h 316"/>
                  <a:gd name="T20" fmla="*/ 18 w 241"/>
                  <a:gd name="T21" fmla="*/ 13 h 316"/>
                  <a:gd name="T22" fmla="*/ 20 w 241"/>
                  <a:gd name="T23" fmla="*/ 11 h 316"/>
                  <a:gd name="T24" fmla="*/ 20 w 241"/>
                  <a:gd name="T25" fmla="*/ 10 h 316"/>
                  <a:gd name="T26" fmla="*/ 24 w 241"/>
                  <a:gd name="T27" fmla="*/ 7 h 316"/>
                  <a:gd name="T28" fmla="*/ 28 w 241"/>
                  <a:gd name="T29" fmla="*/ 6 h 316"/>
                  <a:gd name="T30" fmla="*/ 30 w 241"/>
                  <a:gd name="T31" fmla="*/ 3 h 316"/>
                  <a:gd name="T32" fmla="*/ 29 w 241"/>
                  <a:gd name="T33" fmla="*/ 2 h 316"/>
                  <a:gd name="T34" fmla="*/ 29 w 241"/>
                  <a:gd name="T35" fmla="*/ 2 h 316"/>
                  <a:gd name="T36" fmla="*/ 26 w 241"/>
                  <a:gd name="T37" fmla="*/ 2 h 316"/>
                  <a:gd name="T38" fmla="*/ 24 w 241"/>
                  <a:gd name="T39" fmla="*/ 2 h 316"/>
                  <a:gd name="T40" fmla="*/ 24 w 241"/>
                  <a:gd name="T41" fmla="*/ 2 h 316"/>
                  <a:gd name="T42" fmla="*/ 24 w 241"/>
                  <a:gd name="T43" fmla="*/ 0 h 316"/>
                  <a:gd name="T44" fmla="*/ 22 w 241"/>
                  <a:gd name="T45" fmla="*/ 0 h 316"/>
                  <a:gd name="T46" fmla="*/ 20 w 241"/>
                  <a:gd name="T47" fmla="*/ 0 h 316"/>
                  <a:gd name="T48" fmla="*/ 20 w 241"/>
                  <a:gd name="T49" fmla="*/ 2 h 316"/>
                  <a:gd name="T50" fmla="*/ 18 w 241"/>
                  <a:gd name="T51" fmla="*/ 2 h 316"/>
                  <a:gd name="T52" fmla="*/ 17 w 241"/>
                  <a:gd name="T53" fmla="*/ 2 h 316"/>
                  <a:gd name="T54" fmla="*/ 14 w 241"/>
                  <a:gd name="T55" fmla="*/ 2 h 316"/>
                  <a:gd name="T56" fmla="*/ 13 w 241"/>
                  <a:gd name="T57" fmla="*/ 2 h 316"/>
                  <a:gd name="T58" fmla="*/ 12 w 241"/>
                  <a:gd name="T59" fmla="*/ 2 h 316"/>
                  <a:gd name="T60" fmla="*/ 11 w 241"/>
                  <a:gd name="T61" fmla="*/ 3 h 316"/>
                  <a:gd name="T62" fmla="*/ 10 w 241"/>
                  <a:gd name="T63" fmla="*/ 4 h 316"/>
                  <a:gd name="T64" fmla="*/ 10 w 241"/>
                  <a:gd name="T65" fmla="*/ 5 h 316"/>
                  <a:gd name="T66" fmla="*/ 11 w 241"/>
                  <a:gd name="T67" fmla="*/ 6 h 316"/>
                  <a:gd name="T68" fmla="*/ 9 w 241"/>
                  <a:gd name="T69" fmla="*/ 7 h 316"/>
                  <a:gd name="T70" fmla="*/ 8 w 241"/>
                  <a:gd name="T71" fmla="*/ 8 h 316"/>
                  <a:gd name="T72" fmla="*/ 7 w 241"/>
                  <a:gd name="T73" fmla="*/ 9 h 316"/>
                  <a:gd name="T74" fmla="*/ 6 w 241"/>
                  <a:gd name="T75" fmla="*/ 10 h 316"/>
                  <a:gd name="T76" fmla="*/ 6 w 241"/>
                  <a:gd name="T77" fmla="*/ 11 h 316"/>
                  <a:gd name="T78" fmla="*/ 5 w 241"/>
                  <a:gd name="T79" fmla="*/ 11 h 316"/>
                  <a:gd name="T80" fmla="*/ 5 w 241"/>
                  <a:gd name="T81" fmla="*/ 11 h 316"/>
                  <a:gd name="T82" fmla="*/ 4 w 241"/>
                  <a:gd name="T83" fmla="*/ 13 h 316"/>
                  <a:gd name="T84" fmla="*/ 3 w 241"/>
                  <a:gd name="T85" fmla="*/ 14 h 316"/>
                  <a:gd name="T86" fmla="*/ 3 w 241"/>
                  <a:gd name="T87" fmla="*/ 14 h 316"/>
                  <a:gd name="T88" fmla="*/ 3 w 241"/>
                  <a:gd name="T89" fmla="*/ 14 h 316"/>
                  <a:gd name="T90" fmla="*/ 3 w 241"/>
                  <a:gd name="T91" fmla="*/ 16 h 316"/>
                  <a:gd name="T92" fmla="*/ 2 w 241"/>
                  <a:gd name="T93" fmla="*/ 16 h 316"/>
                  <a:gd name="T94" fmla="*/ 0 w 241"/>
                  <a:gd name="T95" fmla="*/ 17 h 316"/>
                  <a:gd name="T96" fmla="*/ 0 w 241"/>
                  <a:gd name="T97" fmla="*/ 18 h 316"/>
                  <a:gd name="T98" fmla="*/ 2 w 241"/>
                  <a:gd name="T99" fmla="*/ 18 h 316"/>
                  <a:gd name="T100" fmla="*/ 3 w 241"/>
                  <a:gd name="T101" fmla="*/ 20 h 316"/>
                  <a:gd name="T102" fmla="*/ 3 w 241"/>
                  <a:gd name="T103" fmla="*/ 20 h 316"/>
                  <a:gd name="T104" fmla="*/ 3 w 241"/>
                  <a:gd name="T105" fmla="*/ 21 h 316"/>
                  <a:gd name="T106" fmla="*/ 3 w 241"/>
                  <a:gd name="T107" fmla="*/ 22 h 316"/>
                  <a:gd name="T108" fmla="*/ 3 w 241"/>
                  <a:gd name="T109" fmla="*/ 22 h 316"/>
                  <a:gd name="T110" fmla="*/ 3 w 241"/>
                  <a:gd name="T111" fmla="*/ 23 h 316"/>
                  <a:gd name="T112" fmla="*/ 4 w 241"/>
                  <a:gd name="T113" fmla="*/ 23 h 316"/>
                  <a:gd name="T114" fmla="*/ 4 w 241"/>
                  <a:gd name="T115" fmla="*/ 23 h 316"/>
                  <a:gd name="T116" fmla="*/ 5 w 241"/>
                  <a:gd name="T117" fmla="*/ 23 h 316"/>
                  <a:gd name="T118" fmla="*/ 6 w 241"/>
                  <a:gd name="T119" fmla="*/ 23 h 316"/>
                  <a:gd name="T120" fmla="*/ 7 w 241"/>
                  <a:gd name="T121" fmla="*/ 23 h 316"/>
                  <a:gd name="T122" fmla="*/ 8 w 241"/>
                  <a:gd name="T123" fmla="*/ 22 h 316"/>
                  <a:gd name="T124" fmla="*/ 11 w 241"/>
                  <a:gd name="T125" fmla="*/ 20 h 3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1"/>
                  <a:gd name="T190" fmla="*/ 0 h 316"/>
                  <a:gd name="T191" fmla="*/ 241 w 241"/>
                  <a:gd name="T192" fmla="*/ 316 h 3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1" h="316">
                    <a:moveTo>
                      <a:pt x="84" y="284"/>
                    </a:moveTo>
                    <a:lnTo>
                      <a:pt x="98" y="270"/>
                    </a:lnTo>
                    <a:lnTo>
                      <a:pt x="108" y="262"/>
                    </a:lnTo>
                    <a:lnTo>
                      <a:pt x="114" y="256"/>
                    </a:lnTo>
                    <a:lnTo>
                      <a:pt x="118" y="250"/>
                    </a:lnTo>
                    <a:lnTo>
                      <a:pt x="122" y="240"/>
                    </a:lnTo>
                    <a:lnTo>
                      <a:pt x="126" y="228"/>
                    </a:lnTo>
                    <a:lnTo>
                      <a:pt x="130" y="218"/>
                    </a:lnTo>
                    <a:lnTo>
                      <a:pt x="134" y="206"/>
                    </a:lnTo>
                    <a:lnTo>
                      <a:pt x="138" y="192"/>
                    </a:lnTo>
                    <a:lnTo>
                      <a:pt x="144" y="176"/>
                    </a:lnTo>
                    <a:lnTo>
                      <a:pt x="154" y="156"/>
                    </a:lnTo>
                    <a:lnTo>
                      <a:pt x="164" y="140"/>
                    </a:lnTo>
                    <a:lnTo>
                      <a:pt x="188" y="108"/>
                    </a:lnTo>
                    <a:lnTo>
                      <a:pt x="215" y="78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8" y="2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0"/>
                    </a:lnTo>
                    <a:lnTo>
                      <a:pt x="154" y="2"/>
                    </a:lnTo>
                    <a:lnTo>
                      <a:pt x="144" y="4"/>
                    </a:lnTo>
                    <a:lnTo>
                      <a:pt x="128" y="14"/>
                    </a:lnTo>
                    <a:lnTo>
                      <a:pt x="112" y="24"/>
                    </a:lnTo>
                    <a:lnTo>
                      <a:pt x="100" y="32"/>
                    </a:lnTo>
                    <a:lnTo>
                      <a:pt x="92" y="38"/>
                    </a:lnTo>
                    <a:lnTo>
                      <a:pt x="86" y="48"/>
                    </a:lnTo>
                    <a:lnTo>
                      <a:pt x="82" y="58"/>
                    </a:lnTo>
                    <a:lnTo>
                      <a:pt x="82" y="72"/>
                    </a:lnTo>
                    <a:lnTo>
                      <a:pt x="84" y="90"/>
                    </a:lnTo>
                    <a:lnTo>
                      <a:pt x="76" y="102"/>
                    </a:lnTo>
                    <a:lnTo>
                      <a:pt x="68" y="114"/>
                    </a:lnTo>
                    <a:lnTo>
                      <a:pt x="58" y="128"/>
                    </a:lnTo>
                    <a:lnTo>
                      <a:pt x="50" y="140"/>
                    </a:lnTo>
                    <a:lnTo>
                      <a:pt x="46" y="148"/>
                    </a:lnTo>
                    <a:lnTo>
                      <a:pt x="40" y="154"/>
                    </a:lnTo>
                    <a:lnTo>
                      <a:pt x="36" y="164"/>
                    </a:lnTo>
                    <a:lnTo>
                      <a:pt x="32" y="178"/>
                    </a:lnTo>
                    <a:lnTo>
                      <a:pt x="28" y="186"/>
                    </a:lnTo>
                    <a:lnTo>
                      <a:pt x="24" y="198"/>
                    </a:lnTo>
                    <a:lnTo>
                      <a:pt x="16" y="206"/>
                    </a:lnTo>
                    <a:lnTo>
                      <a:pt x="8" y="214"/>
                    </a:lnTo>
                    <a:lnTo>
                      <a:pt x="2" y="222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2" y="248"/>
                    </a:lnTo>
                    <a:lnTo>
                      <a:pt x="6" y="270"/>
                    </a:lnTo>
                    <a:lnTo>
                      <a:pt x="8" y="280"/>
                    </a:lnTo>
                    <a:lnTo>
                      <a:pt x="10" y="286"/>
                    </a:lnTo>
                    <a:lnTo>
                      <a:pt x="12" y="292"/>
                    </a:lnTo>
                    <a:lnTo>
                      <a:pt x="12" y="294"/>
                    </a:lnTo>
                    <a:lnTo>
                      <a:pt x="24" y="304"/>
                    </a:lnTo>
                    <a:lnTo>
                      <a:pt x="30" y="312"/>
                    </a:lnTo>
                    <a:lnTo>
                      <a:pt x="34" y="316"/>
                    </a:lnTo>
                    <a:lnTo>
                      <a:pt x="40" y="316"/>
                    </a:lnTo>
                    <a:lnTo>
                      <a:pt x="44" y="314"/>
                    </a:lnTo>
                    <a:lnTo>
                      <a:pt x="52" y="308"/>
                    </a:lnTo>
                    <a:lnTo>
                      <a:pt x="66" y="298"/>
                    </a:lnTo>
                    <a:lnTo>
                      <a:pt x="84" y="284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3" name="Freeform 90"/>
              <p:cNvSpPr>
                <a:spLocks/>
              </p:cNvSpPr>
              <p:nvPr/>
            </p:nvSpPr>
            <p:spPr bwMode="auto">
              <a:xfrm>
                <a:off x="4776" y="740"/>
                <a:ext cx="193" cy="257"/>
              </a:xfrm>
              <a:custGeom>
                <a:avLst/>
                <a:gdLst>
                  <a:gd name="T0" fmla="*/ 11 w 228"/>
                  <a:gd name="T1" fmla="*/ 21 h 320"/>
                  <a:gd name="T2" fmla="*/ 13 w 228"/>
                  <a:gd name="T3" fmla="*/ 20 h 320"/>
                  <a:gd name="T4" fmla="*/ 13 w 228"/>
                  <a:gd name="T5" fmla="*/ 20 h 320"/>
                  <a:gd name="T6" fmla="*/ 15 w 228"/>
                  <a:gd name="T7" fmla="*/ 18 h 320"/>
                  <a:gd name="T8" fmla="*/ 15 w 228"/>
                  <a:gd name="T9" fmla="*/ 18 h 320"/>
                  <a:gd name="T10" fmla="*/ 16 w 228"/>
                  <a:gd name="T11" fmla="*/ 18 h 320"/>
                  <a:gd name="T12" fmla="*/ 16 w 228"/>
                  <a:gd name="T13" fmla="*/ 18 h 320"/>
                  <a:gd name="T14" fmla="*/ 18 w 228"/>
                  <a:gd name="T15" fmla="*/ 16 h 320"/>
                  <a:gd name="T16" fmla="*/ 18 w 228"/>
                  <a:gd name="T17" fmla="*/ 15 h 320"/>
                  <a:gd name="T18" fmla="*/ 18 w 228"/>
                  <a:gd name="T19" fmla="*/ 14 h 320"/>
                  <a:gd name="T20" fmla="*/ 18 w 228"/>
                  <a:gd name="T21" fmla="*/ 14 h 320"/>
                  <a:gd name="T22" fmla="*/ 19 w 228"/>
                  <a:gd name="T23" fmla="*/ 12 h 320"/>
                  <a:gd name="T24" fmla="*/ 21 w 228"/>
                  <a:gd name="T25" fmla="*/ 11 h 320"/>
                  <a:gd name="T26" fmla="*/ 22 w 228"/>
                  <a:gd name="T27" fmla="*/ 9 h 320"/>
                  <a:gd name="T28" fmla="*/ 25 w 228"/>
                  <a:gd name="T29" fmla="*/ 7 h 320"/>
                  <a:gd name="T30" fmla="*/ 29 w 228"/>
                  <a:gd name="T31" fmla="*/ 6 h 320"/>
                  <a:gd name="T32" fmla="*/ 30 w 228"/>
                  <a:gd name="T33" fmla="*/ 4 h 320"/>
                  <a:gd name="T34" fmla="*/ 30 w 228"/>
                  <a:gd name="T35" fmla="*/ 3 h 320"/>
                  <a:gd name="T36" fmla="*/ 29 w 228"/>
                  <a:gd name="T37" fmla="*/ 2 h 320"/>
                  <a:gd name="T38" fmla="*/ 26 w 228"/>
                  <a:gd name="T39" fmla="*/ 2 h 320"/>
                  <a:gd name="T40" fmla="*/ 25 w 228"/>
                  <a:gd name="T41" fmla="*/ 2 h 320"/>
                  <a:gd name="T42" fmla="*/ 25 w 228"/>
                  <a:gd name="T43" fmla="*/ 2 h 320"/>
                  <a:gd name="T44" fmla="*/ 25 w 228"/>
                  <a:gd name="T45" fmla="*/ 0 h 320"/>
                  <a:gd name="T46" fmla="*/ 23 w 228"/>
                  <a:gd name="T47" fmla="*/ 2 h 320"/>
                  <a:gd name="T48" fmla="*/ 21 w 228"/>
                  <a:gd name="T49" fmla="*/ 2 h 320"/>
                  <a:gd name="T50" fmla="*/ 21 w 228"/>
                  <a:gd name="T51" fmla="*/ 2 h 320"/>
                  <a:gd name="T52" fmla="*/ 19 w 228"/>
                  <a:gd name="T53" fmla="*/ 2 h 320"/>
                  <a:gd name="T54" fmla="*/ 18 w 228"/>
                  <a:gd name="T55" fmla="*/ 2 h 320"/>
                  <a:gd name="T56" fmla="*/ 15 w 228"/>
                  <a:gd name="T57" fmla="*/ 2 h 320"/>
                  <a:gd name="T58" fmla="*/ 14 w 228"/>
                  <a:gd name="T59" fmla="*/ 2 h 320"/>
                  <a:gd name="T60" fmla="*/ 13 w 228"/>
                  <a:gd name="T61" fmla="*/ 3 h 320"/>
                  <a:gd name="T62" fmla="*/ 12 w 228"/>
                  <a:gd name="T63" fmla="*/ 4 h 320"/>
                  <a:gd name="T64" fmla="*/ 11 w 228"/>
                  <a:gd name="T65" fmla="*/ 5 h 320"/>
                  <a:gd name="T66" fmla="*/ 11 w 228"/>
                  <a:gd name="T67" fmla="*/ 5 h 320"/>
                  <a:gd name="T68" fmla="*/ 11 w 228"/>
                  <a:gd name="T69" fmla="*/ 6 h 320"/>
                  <a:gd name="T70" fmla="*/ 10 w 228"/>
                  <a:gd name="T71" fmla="*/ 7 h 320"/>
                  <a:gd name="T72" fmla="*/ 9 w 228"/>
                  <a:gd name="T73" fmla="*/ 8 h 320"/>
                  <a:gd name="T74" fmla="*/ 8 w 228"/>
                  <a:gd name="T75" fmla="*/ 9 h 320"/>
                  <a:gd name="T76" fmla="*/ 7 w 228"/>
                  <a:gd name="T77" fmla="*/ 10 h 320"/>
                  <a:gd name="T78" fmla="*/ 6 w 228"/>
                  <a:gd name="T79" fmla="*/ 11 h 320"/>
                  <a:gd name="T80" fmla="*/ 6 w 228"/>
                  <a:gd name="T81" fmla="*/ 11 h 320"/>
                  <a:gd name="T82" fmla="*/ 5 w 228"/>
                  <a:gd name="T83" fmla="*/ 11 h 320"/>
                  <a:gd name="T84" fmla="*/ 4 w 228"/>
                  <a:gd name="T85" fmla="*/ 13 h 320"/>
                  <a:gd name="T86" fmla="*/ 3 w 228"/>
                  <a:gd name="T87" fmla="*/ 14 h 320"/>
                  <a:gd name="T88" fmla="*/ 3 w 228"/>
                  <a:gd name="T89" fmla="*/ 14 h 320"/>
                  <a:gd name="T90" fmla="*/ 3 w 228"/>
                  <a:gd name="T91" fmla="*/ 14 h 320"/>
                  <a:gd name="T92" fmla="*/ 3 w 228"/>
                  <a:gd name="T93" fmla="*/ 15 h 320"/>
                  <a:gd name="T94" fmla="*/ 2 w 228"/>
                  <a:gd name="T95" fmla="*/ 16 h 320"/>
                  <a:gd name="T96" fmla="*/ 0 w 228"/>
                  <a:gd name="T97" fmla="*/ 16 h 320"/>
                  <a:gd name="T98" fmla="*/ 2 w 228"/>
                  <a:gd name="T99" fmla="*/ 18 h 320"/>
                  <a:gd name="T100" fmla="*/ 3 w 228"/>
                  <a:gd name="T101" fmla="*/ 20 h 320"/>
                  <a:gd name="T102" fmla="*/ 3 w 228"/>
                  <a:gd name="T103" fmla="*/ 20 h 320"/>
                  <a:gd name="T104" fmla="*/ 3 w 228"/>
                  <a:gd name="T105" fmla="*/ 22 h 320"/>
                  <a:gd name="T106" fmla="*/ 3 w 228"/>
                  <a:gd name="T107" fmla="*/ 22 h 320"/>
                  <a:gd name="T108" fmla="*/ 3 w 228"/>
                  <a:gd name="T109" fmla="*/ 22 h 320"/>
                  <a:gd name="T110" fmla="*/ 3 w 228"/>
                  <a:gd name="T111" fmla="*/ 22 h 320"/>
                  <a:gd name="T112" fmla="*/ 4 w 228"/>
                  <a:gd name="T113" fmla="*/ 22 h 320"/>
                  <a:gd name="T114" fmla="*/ 5 w 228"/>
                  <a:gd name="T115" fmla="*/ 22 h 320"/>
                  <a:gd name="T116" fmla="*/ 6 w 228"/>
                  <a:gd name="T117" fmla="*/ 22 h 320"/>
                  <a:gd name="T118" fmla="*/ 6 w 228"/>
                  <a:gd name="T119" fmla="*/ 22 h 320"/>
                  <a:gd name="T120" fmla="*/ 7 w 228"/>
                  <a:gd name="T121" fmla="*/ 22 h 320"/>
                  <a:gd name="T122" fmla="*/ 9 w 228"/>
                  <a:gd name="T123" fmla="*/ 22 h 320"/>
                  <a:gd name="T124" fmla="*/ 11 w 228"/>
                  <a:gd name="T125" fmla="*/ 21 h 32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8"/>
                  <a:gd name="T190" fmla="*/ 0 h 320"/>
                  <a:gd name="T191" fmla="*/ 228 w 228"/>
                  <a:gd name="T192" fmla="*/ 320 h 32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8" h="320">
                    <a:moveTo>
                      <a:pt x="84" y="288"/>
                    </a:moveTo>
                    <a:lnTo>
                      <a:pt x="92" y="278"/>
                    </a:lnTo>
                    <a:lnTo>
                      <a:pt x="98" y="272"/>
                    </a:lnTo>
                    <a:lnTo>
                      <a:pt x="108" y="260"/>
                    </a:lnTo>
                    <a:lnTo>
                      <a:pt x="114" y="252"/>
                    </a:lnTo>
                    <a:lnTo>
                      <a:pt x="118" y="244"/>
                    </a:lnTo>
                    <a:lnTo>
                      <a:pt x="122" y="236"/>
                    </a:lnTo>
                    <a:lnTo>
                      <a:pt x="126" y="222"/>
                    </a:lnTo>
                    <a:lnTo>
                      <a:pt x="130" y="212"/>
                    </a:lnTo>
                    <a:lnTo>
                      <a:pt x="134" y="200"/>
                    </a:lnTo>
                    <a:lnTo>
                      <a:pt x="138" y="186"/>
                    </a:lnTo>
                    <a:lnTo>
                      <a:pt x="144" y="170"/>
                    </a:lnTo>
                    <a:lnTo>
                      <a:pt x="154" y="152"/>
                    </a:lnTo>
                    <a:lnTo>
                      <a:pt x="164" y="134"/>
                    </a:lnTo>
                    <a:lnTo>
                      <a:pt x="186" y="106"/>
                    </a:lnTo>
                    <a:lnTo>
                      <a:pt x="208" y="80"/>
                    </a:lnTo>
                    <a:lnTo>
                      <a:pt x="228" y="52"/>
                    </a:lnTo>
                    <a:lnTo>
                      <a:pt x="218" y="40"/>
                    </a:lnTo>
                    <a:lnTo>
                      <a:pt x="210" y="32"/>
                    </a:lnTo>
                    <a:lnTo>
                      <a:pt x="198" y="16"/>
                    </a:lnTo>
                    <a:lnTo>
                      <a:pt x="190" y="8"/>
                    </a:lnTo>
                    <a:lnTo>
                      <a:pt x="186" y="2"/>
                    </a:lnTo>
                    <a:lnTo>
                      <a:pt x="182" y="0"/>
                    </a:lnTo>
                    <a:lnTo>
                      <a:pt x="174" y="2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2"/>
                    </a:lnTo>
                    <a:lnTo>
                      <a:pt x="82" y="62"/>
                    </a:lnTo>
                    <a:lnTo>
                      <a:pt x="82" y="76"/>
                    </a:lnTo>
                    <a:lnTo>
                      <a:pt x="84" y="94"/>
                    </a:lnTo>
                    <a:lnTo>
                      <a:pt x="76" y="108"/>
                    </a:lnTo>
                    <a:lnTo>
                      <a:pt x="68" y="118"/>
                    </a:lnTo>
                    <a:lnTo>
                      <a:pt x="58" y="134"/>
                    </a:lnTo>
                    <a:lnTo>
                      <a:pt x="50" y="144"/>
                    </a:lnTo>
                    <a:lnTo>
                      <a:pt x="46" y="152"/>
                    </a:lnTo>
                    <a:lnTo>
                      <a:pt x="40" y="160"/>
                    </a:lnTo>
                    <a:lnTo>
                      <a:pt x="36" y="168"/>
                    </a:lnTo>
                    <a:lnTo>
                      <a:pt x="32" y="182"/>
                    </a:lnTo>
                    <a:lnTo>
                      <a:pt x="28" y="192"/>
                    </a:lnTo>
                    <a:lnTo>
                      <a:pt x="24" y="202"/>
                    </a:lnTo>
                    <a:lnTo>
                      <a:pt x="16" y="208"/>
                    </a:lnTo>
                    <a:lnTo>
                      <a:pt x="8" y="212"/>
                    </a:lnTo>
                    <a:lnTo>
                      <a:pt x="2" y="216"/>
                    </a:lnTo>
                    <a:lnTo>
                      <a:pt x="0" y="224"/>
                    </a:lnTo>
                    <a:lnTo>
                      <a:pt x="2" y="250"/>
                    </a:lnTo>
                    <a:lnTo>
                      <a:pt x="6" y="274"/>
                    </a:lnTo>
                    <a:lnTo>
                      <a:pt x="8" y="284"/>
                    </a:lnTo>
                    <a:lnTo>
                      <a:pt x="10" y="292"/>
                    </a:lnTo>
                    <a:lnTo>
                      <a:pt x="12" y="296"/>
                    </a:lnTo>
                    <a:lnTo>
                      <a:pt x="12" y="298"/>
                    </a:lnTo>
                    <a:lnTo>
                      <a:pt x="24" y="308"/>
                    </a:lnTo>
                    <a:lnTo>
                      <a:pt x="30" y="316"/>
                    </a:lnTo>
                    <a:lnTo>
                      <a:pt x="34" y="320"/>
                    </a:lnTo>
                    <a:lnTo>
                      <a:pt x="40" y="320"/>
                    </a:lnTo>
                    <a:lnTo>
                      <a:pt x="44" y="318"/>
                    </a:lnTo>
                    <a:lnTo>
                      <a:pt x="52" y="312"/>
                    </a:lnTo>
                    <a:lnTo>
                      <a:pt x="66" y="302"/>
                    </a:lnTo>
                    <a:lnTo>
                      <a:pt x="84" y="288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4" name="Freeform 91"/>
              <p:cNvSpPr>
                <a:spLocks/>
              </p:cNvSpPr>
              <p:nvPr/>
            </p:nvSpPr>
            <p:spPr bwMode="auto">
              <a:xfrm>
                <a:off x="5880" y="636"/>
                <a:ext cx="203" cy="256"/>
              </a:xfrm>
              <a:custGeom>
                <a:avLst/>
                <a:gdLst>
                  <a:gd name="T0" fmla="*/ 13 w 240"/>
                  <a:gd name="T1" fmla="*/ 20 h 319"/>
                  <a:gd name="T2" fmla="*/ 15 w 240"/>
                  <a:gd name="T3" fmla="*/ 18 h 319"/>
                  <a:gd name="T4" fmla="*/ 16 w 240"/>
                  <a:gd name="T5" fmla="*/ 18 h 319"/>
                  <a:gd name="T6" fmla="*/ 18 w 240"/>
                  <a:gd name="T7" fmla="*/ 15 h 319"/>
                  <a:gd name="T8" fmla="*/ 18 w 240"/>
                  <a:gd name="T9" fmla="*/ 14 h 319"/>
                  <a:gd name="T10" fmla="*/ 19 w 240"/>
                  <a:gd name="T11" fmla="*/ 11 h 319"/>
                  <a:gd name="T12" fmla="*/ 22 w 240"/>
                  <a:gd name="T13" fmla="*/ 9 h 319"/>
                  <a:gd name="T14" fmla="*/ 29 w 240"/>
                  <a:gd name="T15" fmla="*/ 6 h 319"/>
                  <a:gd name="T16" fmla="*/ 32 w 240"/>
                  <a:gd name="T17" fmla="*/ 4 h 319"/>
                  <a:gd name="T18" fmla="*/ 30 w 240"/>
                  <a:gd name="T19" fmla="*/ 2 h 319"/>
                  <a:gd name="T20" fmla="*/ 26 w 240"/>
                  <a:gd name="T21" fmla="*/ 2 h 319"/>
                  <a:gd name="T22" fmla="*/ 25 w 240"/>
                  <a:gd name="T23" fmla="*/ 0 h 319"/>
                  <a:gd name="T24" fmla="*/ 21 w 240"/>
                  <a:gd name="T25" fmla="*/ 2 h 319"/>
                  <a:gd name="T26" fmla="*/ 19 w 240"/>
                  <a:gd name="T27" fmla="*/ 2 h 319"/>
                  <a:gd name="T28" fmla="*/ 15 w 240"/>
                  <a:gd name="T29" fmla="*/ 2 h 319"/>
                  <a:gd name="T30" fmla="*/ 13 w 240"/>
                  <a:gd name="T31" fmla="*/ 3 h 319"/>
                  <a:gd name="T32" fmla="*/ 11 w 240"/>
                  <a:gd name="T33" fmla="*/ 5 h 319"/>
                  <a:gd name="T34" fmla="*/ 11 w 240"/>
                  <a:gd name="T35" fmla="*/ 6 h 319"/>
                  <a:gd name="T36" fmla="*/ 9 w 240"/>
                  <a:gd name="T37" fmla="*/ 8 h 319"/>
                  <a:gd name="T38" fmla="*/ 7 w 240"/>
                  <a:gd name="T39" fmla="*/ 10 h 319"/>
                  <a:gd name="T40" fmla="*/ 6 w 240"/>
                  <a:gd name="T41" fmla="*/ 11 h 319"/>
                  <a:gd name="T42" fmla="*/ 5 w 240"/>
                  <a:gd name="T43" fmla="*/ 13 h 319"/>
                  <a:gd name="T44" fmla="*/ 3 w 240"/>
                  <a:gd name="T45" fmla="*/ 14 h 319"/>
                  <a:gd name="T46" fmla="*/ 3 w 240"/>
                  <a:gd name="T47" fmla="*/ 14 h 319"/>
                  <a:gd name="T48" fmla="*/ 3 w 240"/>
                  <a:gd name="T49" fmla="*/ 15 h 319"/>
                  <a:gd name="T50" fmla="*/ 0 w 240"/>
                  <a:gd name="T51" fmla="*/ 16 h 319"/>
                  <a:gd name="T52" fmla="*/ 2 w 240"/>
                  <a:gd name="T53" fmla="*/ 18 h 319"/>
                  <a:gd name="T54" fmla="*/ 3 w 240"/>
                  <a:gd name="T55" fmla="*/ 20 h 319"/>
                  <a:gd name="T56" fmla="*/ 3 w 240"/>
                  <a:gd name="T57" fmla="*/ 21 h 319"/>
                  <a:gd name="T58" fmla="*/ 3 w 240"/>
                  <a:gd name="T59" fmla="*/ 22 h 319"/>
                  <a:gd name="T60" fmla="*/ 6 w 240"/>
                  <a:gd name="T61" fmla="*/ 22 h 319"/>
                  <a:gd name="T62" fmla="*/ 7 w 240"/>
                  <a:gd name="T63" fmla="*/ 22 h 319"/>
                  <a:gd name="T64" fmla="*/ 9 w 240"/>
                  <a:gd name="T65" fmla="*/ 21 h 3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0"/>
                  <a:gd name="T100" fmla="*/ 0 h 319"/>
                  <a:gd name="T101" fmla="*/ 240 w 240"/>
                  <a:gd name="T102" fmla="*/ 319 h 3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0" h="319">
                    <a:moveTo>
                      <a:pt x="84" y="287"/>
                    </a:moveTo>
                    <a:lnTo>
                      <a:pt x="94" y="279"/>
                    </a:lnTo>
                    <a:lnTo>
                      <a:pt x="102" y="271"/>
                    </a:lnTo>
                    <a:lnTo>
                      <a:pt x="114" y="261"/>
                    </a:lnTo>
                    <a:lnTo>
                      <a:pt x="120" y="253"/>
                    </a:lnTo>
                    <a:lnTo>
                      <a:pt x="124" y="245"/>
                    </a:lnTo>
                    <a:lnTo>
                      <a:pt x="126" y="235"/>
                    </a:lnTo>
                    <a:lnTo>
                      <a:pt x="128" y="221"/>
                    </a:lnTo>
                    <a:lnTo>
                      <a:pt x="130" y="211"/>
                    </a:lnTo>
                    <a:lnTo>
                      <a:pt x="134" y="201"/>
                    </a:lnTo>
                    <a:lnTo>
                      <a:pt x="138" y="185"/>
                    </a:lnTo>
                    <a:lnTo>
                      <a:pt x="144" y="169"/>
                    </a:lnTo>
                    <a:lnTo>
                      <a:pt x="154" y="151"/>
                    </a:lnTo>
                    <a:lnTo>
                      <a:pt x="164" y="135"/>
                    </a:lnTo>
                    <a:lnTo>
                      <a:pt x="188" y="107"/>
                    </a:lnTo>
                    <a:lnTo>
                      <a:pt x="214" y="81"/>
                    </a:lnTo>
                    <a:lnTo>
                      <a:pt x="226" y="67"/>
                    </a:lnTo>
                    <a:lnTo>
                      <a:pt x="240" y="51"/>
                    </a:lnTo>
                    <a:lnTo>
                      <a:pt x="228" y="38"/>
                    </a:lnTo>
                    <a:lnTo>
                      <a:pt x="218" y="30"/>
                    </a:lnTo>
                    <a:lnTo>
                      <a:pt x="204" y="14"/>
                    </a:lnTo>
                    <a:lnTo>
                      <a:pt x="194" y="6"/>
                    </a:lnTo>
                    <a:lnTo>
                      <a:pt x="188" y="0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3"/>
                    </a:lnTo>
                    <a:lnTo>
                      <a:pt x="82" y="63"/>
                    </a:lnTo>
                    <a:lnTo>
                      <a:pt x="82" y="77"/>
                    </a:lnTo>
                    <a:lnTo>
                      <a:pt x="84" y="95"/>
                    </a:lnTo>
                    <a:lnTo>
                      <a:pt x="76" y="107"/>
                    </a:lnTo>
                    <a:lnTo>
                      <a:pt x="70" y="119"/>
                    </a:lnTo>
                    <a:lnTo>
                      <a:pt x="60" y="133"/>
                    </a:lnTo>
                    <a:lnTo>
                      <a:pt x="54" y="145"/>
                    </a:lnTo>
                    <a:lnTo>
                      <a:pt x="50" y="151"/>
                    </a:lnTo>
                    <a:lnTo>
                      <a:pt x="46" y="159"/>
                    </a:lnTo>
                    <a:lnTo>
                      <a:pt x="42" y="167"/>
                    </a:lnTo>
                    <a:lnTo>
                      <a:pt x="36" y="181"/>
                    </a:lnTo>
                    <a:lnTo>
                      <a:pt x="30" y="191"/>
                    </a:lnTo>
                    <a:lnTo>
                      <a:pt x="24" y="201"/>
                    </a:lnTo>
                    <a:lnTo>
                      <a:pt x="24" y="205"/>
                    </a:lnTo>
                    <a:lnTo>
                      <a:pt x="20" y="209"/>
                    </a:lnTo>
                    <a:lnTo>
                      <a:pt x="12" y="213"/>
                    </a:lnTo>
                    <a:lnTo>
                      <a:pt x="4" y="217"/>
                    </a:lnTo>
                    <a:lnTo>
                      <a:pt x="2" y="219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2" y="245"/>
                    </a:lnTo>
                    <a:lnTo>
                      <a:pt x="6" y="269"/>
                    </a:lnTo>
                    <a:lnTo>
                      <a:pt x="8" y="281"/>
                    </a:lnTo>
                    <a:lnTo>
                      <a:pt x="10" y="291"/>
                    </a:lnTo>
                    <a:lnTo>
                      <a:pt x="12" y="297"/>
                    </a:lnTo>
                    <a:lnTo>
                      <a:pt x="12" y="299"/>
                    </a:lnTo>
                    <a:lnTo>
                      <a:pt x="26" y="309"/>
                    </a:lnTo>
                    <a:lnTo>
                      <a:pt x="36" y="315"/>
                    </a:lnTo>
                    <a:lnTo>
                      <a:pt x="44" y="319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7"/>
                    </a:lnTo>
                    <a:lnTo>
                      <a:pt x="70" y="299"/>
                    </a:lnTo>
                    <a:lnTo>
                      <a:pt x="84" y="287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5" name="Freeform 92"/>
              <p:cNvSpPr>
                <a:spLocks noEditPoints="1"/>
              </p:cNvSpPr>
              <p:nvPr/>
            </p:nvSpPr>
            <p:spPr bwMode="auto">
              <a:xfrm>
                <a:off x="4981" y="1543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6 h 128"/>
                  <a:gd name="T36" fmla="*/ 17 w 145"/>
                  <a:gd name="T37" fmla="*/ 6 h 128"/>
                  <a:gd name="T38" fmla="*/ 17 w 145"/>
                  <a:gd name="T39" fmla="*/ 8 h 128"/>
                  <a:gd name="T40" fmla="*/ 16 w 145"/>
                  <a:gd name="T41" fmla="*/ 8 h 128"/>
                  <a:gd name="T42" fmla="*/ 14 w 145"/>
                  <a:gd name="T43" fmla="*/ 9 h 128"/>
                  <a:gd name="T44" fmla="*/ 13 w 145"/>
                  <a:gd name="T45" fmla="*/ 9 h 128"/>
                  <a:gd name="T46" fmla="*/ 11 w 145"/>
                  <a:gd name="T47" fmla="*/ 10 h 128"/>
                  <a:gd name="T48" fmla="*/ 9 w 145"/>
                  <a:gd name="T49" fmla="*/ 10 h 128"/>
                  <a:gd name="T50" fmla="*/ 6 w 145"/>
                  <a:gd name="T51" fmla="*/ 9 h 128"/>
                  <a:gd name="T52" fmla="*/ 4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5 w 145"/>
                  <a:gd name="T69" fmla="*/ 6 h 128"/>
                  <a:gd name="T70" fmla="*/ 6 w 145"/>
                  <a:gd name="T71" fmla="*/ 6 h 128"/>
                  <a:gd name="T72" fmla="*/ 8 w 145"/>
                  <a:gd name="T73" fmla="*/ 6 h 128"/>
                  <a:gd name="T74" fmla="*/ 9 w 145"/>
                  <a:gd name="T75" fmla="*/ 7 h 128"/>
                  <a:gd name="T76" fmla="*/ 11 w 145"/>
                  <a:gd name="T77" fmla="*/ 6 h 128"/>
                  <a:gd name="T78" fmla="*/ 13 w 145"/>
                  <a:gd name="T79" fmla="*/ 6 h 128"/>
                  <a:gd name="T80" fmla="*/ 13 w 145"/>
                  <a:gd name="T81" fmla="*/ 6 h 128"/>
                  <a:gd name="T82" fmla="*/ 14 w 145"/>
                  <a:gd name="T83" fmla="*/ 5 h 128"/>
                  <a:gd name="T84" fmla="*/ 13 w 145"/>
                  <a:gd name="T85" fmla="*/ 4 h 128"/>
                  <a:gd name="T86" fmla="*/ 13 w 145"/>
                  <a:gd name="T87" fmla="*/ 3 h 128"/>
                  <a:gd name="T88" fmla="*/ 11 w 145"/>
                  <a:gd name="T89" fmla="*/ 2 h 128"/>
                  <a:gd name="T90" fmla="*/ 10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8 w 145"/>
                  <a:gd name="T97" fmla="*/ 2 h 128"/>
                  <a:gd name="T98" fmla="*/ 6 w 145"/>
                  <a:gd name="T99" fmla="*/ 3 h 128"/>
                  <a:gd name="T100" fmla="*/ 5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6" name="Freeform 93"/>
              <p:cNvSpPr>
                <a:spLocks noEditPoints="1"/>
              </p:cNvSpPr>
              <p:nvPr/>
            </p:nvSpPr>
            <p:spPr bwMode="auto">
              <a:xfrm>
                <a:off x="5105" y="1335"/>
                <a:ext cx="120" cy="103"/>
              </a:xfrm>
              <a:custGeom>
                <a:avLst/>
                <a:gdLst>
                  <a:gd name="T0" fmla="*/ 0 w 142"/>
                  <a:gd name="T1" fmla="*/ 5 h 128"/>
                  <a:gd name="T2" fmla="*/ 2 w 142"/>
                  <a:gd name="T3" fmla="*/ 4 h 128"/>
                  <a:gd name="T4" fmla="*/ 3 w 142"/>
                  <a:gd name="T5" fmla="*/ 3 h 128"/>
                  <a:gd name="T6" fmla="*/ 3 w 142"/>
                  <a:gd name="T7" fmla="*/ 2 h 128"/>
                  <a:gd name="T8" fmla="*/ 3 w 142"/>
                  <a:gd name="T9" fmla="*/ 2 h 128"/>
                  <a:gd name="T10" fmla="*/ 4 w 142"/>
                  <a:gd name="T11" fmla="*/ 2 h 128"/>
                  <a:gd name="T12" fmla="*/ 6 w 142"/>
                  <a:gd name="T13" fmla="*/ 2 h 128"/>
                  <a:gd name="T14" fmla="*/ 8 w 142"/>
                  <a:gd name="T15" fmla="*/ 2 h 128"/>
                  <a:gd name="T16" fmla="*/ 9 w 142"/>
                  <a:gd name="T17" fmla="*/ 0 h 128"/>
                  <a:gd name="T18" fmla="*/ 12 w 142"/>
                  <a:gd name="T19" fmla="*/ 2 h 128"/>
                  <a:gd name="T20" fmla="*/ 14 w 142"/>
                  <a:gd name="T21" fmla="*/ 2 h 128"/>
                  <a:gd name="T22" fmla="*/ 15 w 142"/>
                  <a:gd name="T23" fmla="*/ 2 h 128"/>
                  <a:gd name="T24" fmla="*/ 16 w 142"/>
                  <a:gd name="T25" fmla="*/ 2 h 128"/>
                  <a:gd name="T26" fmla="*/ 18 w 142"/>
                  <a:gd name="T27" fmla="*/ 2 h 128"/>
                  <a:gd name="T28" fmla="*/ 18 w 142"/>
                  <a:gd name="T29" fmla="*/ 3 h 128"/>
                  <a:gd name="T30" fmla="*/ 19 w 142"/>
                  <a:gd name="T31" fmla="*/ 4 h 128"/>
                  <a:gd name="T32" fmla="*/ 19 w 142"/>
                  <a:gd name="T33" fmla="*/ 5 h 128"/>
                  <a:gd name="T34" fmla="*/ 19 w 142"/>
                  <a:gd name="T35" fmla="*/ 6 h 128"/>
                  <a:gd name="T36" fmla="*/ 18 w 142"/>
                  <a:gd name="T37" fmla="*/ 6 h 128"/>
                  <a:gd name="T38" fmla="*/ 18 w 142"/>
                  <a:gd name="T39" fmla="*/ 8 h 128"/>
                  <a:gd name="T40" fmla="*/ 16 w 142"/>
                  <a:gd name="T41" fmla="*/ 8 h 128"/>
                  <a:gd name="T42" fmla="*/ 15 w 142"/>
                  <a:gd name="T43" fmla="*/ 9 h 128"/>
                  <a:gd name="T44" fmla="*/ 14 w 142"/>
                  <a:gd name="T45" fmla="*/ 9 h 128"/>
                  <a:gd name="T46" fmla="*/ 12 w 142"/>
                  <a:gd name="T47" fmla="*/ 10 h 128"/>
                  <a:gd name="T48" fmla="*/ 9 w 142"/>
                  <a:gd name="T49" fmla="*/ 10 h 128"/>
                  <a:gd name="T50" fmla="*/ 6 w 142"/>
                  <a:gd name="T51" fmla="*/ 9 h 128"/>
                  <a:gd name="T52" fmla="*/ 4 w 142"/>
                  <a:gd name="T53" fmla="*/ 9 h 128"/>
                  <a:gd name="T54" fmla="*/ 3 w 142"/>
                  <a:gd name="T55" fmla="*/ 8 h 128"/>
                  <a:gd name="T56" fmla="*/ 3 w 142"/>
                  <a:gd name="T57" fmla="*/ 8 h 128"/>
                  <a:gd name="T58" fmla="*/ 3 w 142"/>
                  <a:gd name="T59" fmla="*/ 6 h 128"/>
                  <a:gd name="T60" fmla="*/ 2 w 142"/>
                  <a:gd name="T61" fmla="*/ 6 h 128"/>
                  <a:gd name="T62" fmla="*/ 0 w 142"/>
                  <a:gd name="T63" fmla="*/ 5 h 128"/>
                  <a:gd name="T64" fmla="*/ 5 w 142"/>
                  <a:gd name="T65" fmla="*/ 5 h 128"/>
                  <a:gd name="T66" fmla="*/ 5 w 142"/>
                  <a:gd name="T67" fmla="*/ 5 h 128"/>
                  <a:gd name="T68" fmla="*/ 5 w 142"/>
                  <a:gd name="T69" fmla="*/ 6 h 128"/>
                  <a:gd name="T70" fmla="*/ 7 w 142"/>
                  <a:gd name="T71" fmla="*/ 6 h 128"/>
                  <a:gd name="T72" fmla="*/ 8 w 142"/>
                  <a:gd name="T73" fmla="*/ 6 h 128"/>
                  <a:gd name="T74" fmla="*/ 9 w 142"/>
                  <a:gd name="T75" fmla="*/ 7 h 128"/>
                  <a:gd name="T76" fmla="*/ 12 w 142"/>
                  <a:gd name="T77" fmla="*/ 6 h 128"/>
                  <a:gd name="T78" fmla="*/ 13 w 142"/>
                  <a:gd name="T79" fmla="*/ 6 h 128"/>
                  <a:gd name="T80" fmla="*/ 14 w 142"/>
                  <a:gd name="T81" fmla="*/ 6 h 128"/>
                  <a:gd name="T82" fmla="*/ 14 w 142"/>
                  <a:gd name="T83" fmla="*/ 5 h 128"/>
                  <a:gd name="T84" fmla="*/ 14 w 142"/>
                  <a:gd name="T85" fmla="*/ 4 h 128"/>
                  <a:gd name="T86" fmla="*/ 13 w 142"/>
                  <a:gd name="T87" fmla="*/ 3 h 128"/>
                  <a:gd name="T88" fmla="*/ 12 w 142"/>
                  <a:gd name="T89" fmla="*/ 2 h 128"/>
                  <a:gd name="T90" fmla="*/ 11 w 142"/>
                  <a:gd name="T91" fmla="*/ 2 h 128"/>
                  <a:gd name="T92" fmla="*/ 9 w 142"/>
                  <a:gd name="T93" fmla="*/ 2 h 128"/>
                  <a:gd name="T94" fmla="*/ 9 w 142"/>
                  <a:gd name="T95" fmla="*/ 2 h 128"/>
                  <a:gd name="T96" fmla="*/ 8 w 142"/>
                  <a:gd name="T97" fmla="*/ 2 h 128"/>
                  <a:gd name="T98" fmla="*/ 7 w 142"/>
                  <a:gd name="T99" fmla="*/ 3 h 128"/>
                  <a:gd name="T100" fmla="*/ 5 w 142"/>
                  <a:gd name="T101" fmla="*/ 4 h 128"/>
                  <a:gd name="T102" fmla="*/ 5 w 142"/>
                  <a:gd name="T103" fmla="*/ 4 h 128"/>
                  <a:gd name="T104" fmla="*/ 5 w 142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2"/>
                  <a:gd name="T160" fmla="*/ 0 h 128"/>
                  <a:gd name="T161" fmla="*/ 142 w 142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7" name="Freeform 94"/>
              <p:cNvSpPr>
                <a:spLocks noEditPoints="1"/>
              </p:cNvSpPr>
              <p:nvPr/>
            </p:nvSpPr>
            <p:spPr bwMode="auto">
              <a:xfrm>
                <a:off x="4736" y="1543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2 w 144"/>
                  <a:gd name="T21" fmla="*/ 2 h 128"/>
                  <a:gd name="T22" fmla="*/ 14 w 144"/>
                  <a:gd name="T23" fmla="*/ 2 h 128"/>
                  <a:gd name="T24" fmla="*/ 15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5 w 144"/>
                  <a:gd name="T41" fmla="*/ 8 h 128"/>
                  <a:gd name="T42" fmla="*/ 14 w 144"/>
                  <a:gd name="T43" fmla="*/ 9 h 128"/>
                  <a:gd name="T44" fmla="*/ 12 w 144"/>
                  <a:gd name="T45" fmla="*/ 9 h 128"/>
                  <a:gd name="T46" fmla="*/ 9 w 144"/>
                  <a:gd name="T47" fmla="*/ 10 h 128"/>
                  <a:gd name="T48" fmla="*/ 6 w 144"/>
                  <a:gd name="T49" fmla="*/ 9 h 128"/>
                  <a:gd name="T50" fmla="*/ 4 w 144"/>
                  <a:gd name="T51" fmla="*/ 9 h 128"/>
                  <a:gd name="T52" fmla="*/ 3 w 144"/>
                  <a:gd name="T53" fmla="*/ 8 h 128"/>
                  <a:gd name="T54" fmla="*/ 3 w 144"/>
                  <a:gd name="T55" fmla="*/ 8 h 128"/>
                  <a:gd name="T56" fmla="*/ 3 w 144"/>
                  <a:gd name="T57" fmla="*/ 6 h 128"/>
                  <a:gd name="T58" fmla="*/ 2 w 144"/>
                  <a:gd name="T59" fmla="*/ 6 h 128"/>
                  <a:gd name="T60" fmla="*/ 0 w 144"/>
                  <a:gd name="T61" fmla="*/ 5 h 128"/>
                  <a:gd name="T62" fmla="*/ 5 w 144"/>
                  <a:gd name="T63" fmla="*/ 5 h 128"/>
                  <a:gd name="T64" fmla="*/ 5 w 144"/>
                  <a:gd name="T65" fmla="*/ 6 h 128"/>
                  <a:gd name="T66" fmla="*/ 6 w 144"/>
                  <a:gd name="T67" fmla="*/ 6 h 128"/>
                  <a:gd name="T68" fmla="*/ 7 w 144"/>
                  <a:gd name="T69" fmla="*/ 6 h 128"/>
                  <a:gd name="T70" fmla="*/ 9 w 144"/>
                  <a:gd name="T71" fmla="*/ 7 h 128"/>
                  <a:gd name="T72" fmla="*/ 11 w 144"/>
                  <a:gd name="T73" fmla="*/ 6 h 128"/>
                  <a:gd name="T74" fmla="*/ 12 w 144"/>
                  <a:gd name="T75" fmla="*/ 6 h 128"/>
                  <a:gd name="T76" fmla="*/ 13 w 144"/>
                  <a:gd name="T77" fmla="*/ 6 h 128"/>
                  <a:gd name="T78" fmla="*/ 13 w 144"/>
                  <a:gd name="T79" fmla="*/ 5 h 128"/>
                  <a:gd name="T80" fmla="*/ 13 w 144"/>
                  <a:gd name="T81" fmla="*/ 4 h 128"/>
                  <a:gd name="T82" fmla="*/ 12 w 144"/>
                  <a:gd name="T83" fmla="*/ 3 h 128"/>
                  <a:gd name="T84" fmla="*/ 11 w 144"/>
                  <a:gd name="T85" fmla="*/ 2 h 128"/>
                  <a:gd name="T86" fmla="*/ 10 w 144"/>
                  <a:gd name="T87" fmla="*/ 2 h 128"/>
                  <a:gd name="T88" fmla="*/ 9 w 144"/>
                  <a:gd name="T89" fmla="*/ 2 h 128"/>
                  <a:gd name="T90" fmla="*/ 8 w 144"/>
                  <a:gd name="T91" fmla="*/ 2 h 128"/>
                  <a:gd name="T92" fmla="*/ 7 w 144"/>
                  <a:gd name="T93" fmla="*/ 2 h 128"/>
                  <a:gd name="T94" fmla="*/ 6 w 144"/>
                  <a:gd name="T95" fmla="*/ 3 h 128"/>
                  <a:gd name="T96" fmla="*/ 5 w 144"/>
                  <a:gd name="T97" fmla="*/ 4 h 128"/>
                  <a:gd name="T98" fmla="*/ 5 w 144"/>
                  <a:gd name="T99" fmla="*/ 5 h 12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4"/>
                  <a:gd name="T151" fmla="*/ 0 h 128"/>
                  <a:gd name="T152" fmla="*/ 144 w 144"/>
                  <a:gd name="T153" fmla="*/ 128 h 12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8"/>
                    </a:lnTo>
                    <a:lnTo>
                      <a:pt x="46" y="88"/>
                    </a:lnTo>
                    <a:lnTo>
                      <a:pt x="56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4" y="34"/>
                    </a:lnTo>
                    <a:lnTo>
                      <a:pt x="56" y="36"/>
                    </a:lnTo>
                    <a:lnTo>
                      <a:pt x="46" y="44"/>
                    </a:lnTo>
                    <a:lnTo>
                      <a:pt x="38" y="54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8" name="Oval 95"/>
              <p:cNvSpPr>
                <a:spLocks noChangeArrowheads="1"/>
              </p:cNvSpPr>
              <p:nvPr/>
            </p:nvSpPr>
            <p:spPr bwMode="auto">
              <a:xfrm>
                <a:off x="4675" y="764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69" name="Oval 96"/>
              <p:cNvSpPr>
                <a:spLocks noChangeArrowheads="1"/>
              </p:cNvSpPr>
              <p:nvPr/>
            </p:nvSpPr>
            <p:spPr bwMode="auto">
              <a:xfrm>
                <a:off x="4981" y="1284"/>
                <a:ext cx="126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0" name="Oval 97"/>
              <p:cNvSpPr>
                <a:spLocks noChangeArrowheads="1"/>
              </p:cNvSpPr>
              <p:nvPr/>
            </p:nvSpPr>
            <p:spPr bwMode="auto">
              <a:xfrm>
                <a:off x="5105" y="817"/>
                <a:ext cx="123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1" name="Oval 98"/>
              <p:cNvSpPr>
                <a:spLocks noChangeArrowheads="1"/>
              </p:cNvSpPr>
              <p:nvPr/>
            </p:nvSpPr>
            <p:spPr bwMode="auto">
              <a:xfrm>
                <a:off x="4736" y="556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2" name="Freeform 99"/>
              <p:cNvSpPr>
                <a:spLocks noEditPoints="1"/>
              </p:cNvSpPr>
              <p:nvPr/>
            </p:nvSpPr>
            <p:spPr bwMode="auto">
              <a:xfrm>
                <a:off x="5227" y="920"/>
                <a:ext cx="121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4 w 144"/>
                  <a:gd name="T11" fmla="*/ 2 h 128"/>
                  <a:gd name="T12" fmla="*/ 6 w 144"/>
                  <a:gd name="T13" fmla="*/ 2 h 128"/>
                  <a:gd name="T14" fmla="*/ 7 w 144"/>
                  <a:gd name="T15" fmla="*/ 2 h 128"/>
                  <a:gd name="T16" fmla="*/ 9 w 144"/>
                  <a:gd name="T17" fmla="*/ 0 h 128"/>
                  <a:gd name="T18" fmla="*/ 11 w 144"/>
                  <a:gd name="T19" fmla="*/ 2 h 128"/>
                  <a:gd name="T20" fmla="*/ 13 w 144"/>
                  <a:gd name="T21" fmla="*/ 2 h 128"/>
                  <a:gd name="T22" fmla="*/ 14 w 144"/>
                  <a:gd name="T23" fmla="*/ 2 h 128"/>
                  <a:gd name="T24" fmla="*/ 16 w 144"/>
                  <a:gd name="T25" fmla="*/ 2 h 128"/>
                  <a:gd name="T26" fmla="*/ 17 w 144"/>
                  <a:gd name="T27" fmla="*/ 2 h 128"/>
                  <a:gd name="T28" fmla="*/ 17 w 144"/>
                  <a:gd name="T29" fmla="*/ 3 h 128"/>
                  <a:gd name="T30" fmla="*/ 17 w 144"/>
                  <a:gd name="T31" fmla="*/ 4 h 128"/>
                  <a:gd name="T32" fmla="*/ 18 w 144"/>
                  <a:gd name="T33" fmla="*/ 5 h 128"/>
                  <a:gd name="T34" fmla="*/ 17 w 144"/>
                  <a:gd name="T35" fmla="*/ 6 h 128"/>
                  <a:gd name="T36" fmla="*/ 17 w 144"/>
                  <a:gd name="T37" fmla="*/ 6 h 128"/>
                  <a:gd name="T38" fmla="*/ 17 w 144"/>
                  <a:gd name="T39" fmla="*/ 8 h 128"/>
                  <a:gd name="T40" fmla="*/ 16 w 144"/>
                  <a:gd name="T41" fmla="*/ 8 h 128"/>
                  <a:gd name="T42" fmla="*/ 14 w 144"/>
                  <a:gd name="T43" fmla="*/ 9 h 128"/>
                  <a:gd name="T44" fmla="*/ 13 w 144"/>
                  <a:gd name="T45" fmla="*/ 9 h 128"/>
                  <a:gd name="T46" fmla="*/ 11 w 144"/>
                  <a:gd name="T47" fmla="*/ 10 h 128"/>
                  <a:gd name="T48" fmla="*/ 9 w 144"/>
                  <a:gd name="T49" fmla="*/ 10 h 128"/>
                  <a:gd name="T50" fmla="*/ 6 w 144"/>
                  <a:gd name="T51" fmla="*/ 9 h 128"/>
                  <a:gd name="T52" fmla="*/ 4 w 144"/>
                  <a:gd name="T53" fmla="*/ 9 h 128"/>
                  <a:gd name="T54" fmla="*/ 3 w 144"/>
                  <a:gd name="T55" fmla="*/ 8 h 128"/>
                  <a:gd name="T56" fmla="*/ 3 w 144"/>
                  <a:gd name="T57" fmla="*/ 8 h 128"/>
                  <a:gd name="T58" fmla="*/ 3 w 144"/>
                  <a:gd name="T59" fmla="*/ 6 h 128"/>
                  <a:gd name="T60" fmla="*/ 2 w 144"/>
                  <a:gd name="T61" fmla="*/ 6 h 128"/>
                  <a:gd name="T62" fmla="*/ 0 w 144"/>
                  <a:gd name="T63" fmla="*/ 5 h 128"/>
                  <a:gd name="T64" fmla="*/ 5 w 144"/>
                  <a:gd name="T65" fmla="*/ 5 h 128"/>
                  <a:gd name="T66" fmla="*/ 5 w 144"/>
                  <a:gd name="T67" fmla="*/ 5 h 128"/>
                  <a:gd name="T68" fmla="*/ 5 w 144"/>
                  <a:gd name="T69" fmla="*/ 6 h 128"/>
                  <a:gd name="T70" fmla="*/ 6 w 144"/>
                  <a:gd name="T71" fmla="*/ 6 h 128"/>
                  <a:gd name="T72" fmla="*/ 8 w 144"/>
                  <a:gd name="T73" fmla="*/ 6 h 128"/>
                  <a:gd name="T74" fmla="*/ 9 w 144"/>
                  <a:gd name="T75" fmla="*/ 7 h 128"/>
                  <a:gd name="T76" fmla="*/ 11 w 144"/>
                  <a:gd name="T77" fmla="*/ 6 h 128"/>
                  <a:gd name="T78" fmla="*/ 12 w 144"/>
                  <a:gd name="T79" fmla="*/ 6 h 128"/>
                  <a:gd name="T80" fmla="*/ 13 w 144"/>
                  <a:gd name="T81" fmla="*/ 6 h 128"/>
                  <a:gd name="T82" fmla="*/ 13 w 144"/>
                  <a:gd name="T83" fmla="*/ 5 h 128"/>
                  <a:gd name="T84" fmla="*/ 13 w 144"/>
                  <a:gd name="T85" fmla="*/ 4 h 128"/>
                  <a:gd name="T86" fmla="*/ 12 w 144"/>
                  <a:gd name="T87" fmla="*/ 3 h 128"/>
                  <a:gd name="T88" fmla="*/ 11 w 144"/>
                  <a:gd name="T89" fmla="*/ 2 h 128"/>
                  <a:gd name="T90" fmla="*/ 10 w 144"/>
                  <a:gd name="T91" fmla="*/ 2 h 128"/>
                  <a:gd name="T92" fmla="*/ 9 w 144"/>
                  <a:gd name="T93" fmla="*/ 2 h 128"/>
                  <a:gd name="T94" fmla="*/ 8 w 144"/>
                  <a:gd name="T95" fmla="*/ 2 h 128"/>
                  <a:gd name="T96" fmla="*/ 8 w 144"/>
                  <a:gd name="T97" fmla="*/ 2 h 128"/>
                  <a:gd name="T98" fmla="*/ 6 w 144"/>
                  <a:gd name="T99" fmla="*/ 3 h 128"/>
                  <a:gd name="T100" fmla="*/ 5 w 144"/>
                  <a:gd name="T101" fmla="*/ 4 h 128"/>
                  <a:gd name="T102" fmla="*/ 5 w 144"/>
                  <a:gd name="T103" fmla="*/ 4 h 128"/>
                  <a:gd name="T104" fmla="*/ 5 w 144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4"/>
                  <a:gd name="T160" fmla="*/ 0 h 128"/>
                  <a:gd name="T161" fmla="*/ 144 w 144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3" name="Freeform 100"/>
              <p:cNvSpPr>
                <a:spLocks noEditPoints="1"/>
              </p:cNvSpPr>
              <p:nvPr/>
            </p:nvSpPr>
            <p:spPr bwMode="auto">
              <a:xfrm>
                <a:off x="4796" y="660"/>
                <a:ext cx="122" cy="104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5 w 144"/>
                  <a:gd name="T11" fmla="*/ 2 h 129"/>
                  <a:gd name="T12" fmla="*/ 6 w 144"/>
                  <a:gd name="T13" fmla="*/ 2 h 129"/>
                  <a:gd name="T14" fmla="*/ 8 w 144"/>
                  <a:gd name="T15" fmla="*/ 2 h 129"/>
                  <a:gd name="T16" fmla="*/ 10 w 144"/>
                  <a:gd name="T17" fmla="*/ 0 h 129"/>
                  <a:gd name="T18" fmla="*/ 12 w 144"/>
                  <a:gd name="T19" fmla="*/ 2 h 129"/>
                  <a:gd name="T20" fmla="*/ 14 w 144"/>
                  <a:gd name="T21" fmla="*/ 2 h 129"/>
                  <a:gd name="T22" fmla="*/ 15 w 144"/>
                  <a:gd name="T23" fmla="*/ 2 h 129"/>
                  <a:gd name="T24" fmla="*/ 16 w 144"/>
                  <a:gd name="T25" fmla="*/ 2 h 129"/>
                  <a:gd name="T26" fmla="*/ 18 w 144"/>
                  <a:gd name="T27" fmla="*/ 2 h 129"/>
                  <a:gd name="T28" fmla="*/ 19 w 144"/>
                  <a:gd name="T29" fmla="*/ 3 h 129"/>
                  <a:gd name="T30" fmla="*/ 19 w 144"/>
                  <a:gd name="T31" fmla="*/ 4 h 129"/>
                  <a:gd name="T32" fmla="*/ 19 w 144"/>
                  <a:gd name="T33" fmla="*/ 5 h 129"/>
                  <a:gd name="T34" fmla="*/ 19 w 144"/>
                  <a:gd name="T35" fmla="*/ 6 h 129"/>
                  <a:gd name="T36" fmla="*/ 19 w 144"/>
                  <a:gd name="T37" fmla="*/ 6 h 129"/>
                  <a:gd name="T38" fmla="*/ 18 w 144"/>
                  <a:gd name="T39" fmla="*/ 8 h 129"/>
                  <a:gd name="T40" fmla="*/ 16 w 144"/>
                  <a:gd name="T41" fmla="*/ 8 h 129"/>
                  <a:gd name="T42" fmla="*/ 15 w 144"/>
                  <a:gd name="T43" fmla="*/ 9 h 129"/>
                  <a:gd name="T44" fmla="*/ 14 w 144"/>
                  <a:gd name="T45" fmla="*/ 10 h 129"/>
                  <a:gd name="T46" fmla="*/ 12 w 144"/>
                  <a:gd name="T47" fmla="*/ 10 h 129"/>
                  <a:gd name="T48" fmla="*/ 10 w 144"/>
                  <a:gd name="T49" fmla="*/ 10 h 129"/>
                  <a:gd name="T50" fmla="*/ 8 w 144"/>
                  <a:gd name="T51" fmla="*/ 10 h 129"/>
                  <a:gd name="T52" fmla="*/ 6 w 144"/>
                  <a:gd name="T53" fmla="*/ 10 h 129"/>
                  <a:gd name="T54" fmla="*/ 5 w 144"/>
                  <a:gd name="T55" fmla="*/ 9 h 129"/>
                  <a:gd name="T56" fmla="*/ 3 w 144"/>
                  <a:gd name="T57" fmla="*/ 8 h 129"/>
                  <a:gd name="T58" fmla="*/ 3 w 144"/>
                  <a:gd name="T59" fmla="*/ 8 h 129"/>
                  <a:gd name="T60" fmla="*/ 3 w 144"/>
                  <a:gd name="T61" fmla="*/ 6 h 129"/>
                  <a:gd name="T62" fmla="*/ 2 w 144"/>
                  <a:gd name="T63" fmla="*/ 6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5 h 129"/>
                  <a:gd name="T70" fmla="*/ 6 w 144"/>
                  <a:gd name="T71" fmla="*/ 6 h 129"/>
                  <a:gd name="T72" fmla="*/ 7 w 144"/>
                  <a:gd name="T73" fmla="*/ 6 h 129"/>
                  <a:gd name="T74" fmla="*/ 8 w 144"/>
                  <a:gd name="T75" fmla="*/ 7 h 129"/>
                  <a:gd name="T76" fmla="*/ 10 w 144"/>
                  <a:gd name="T77" fmla="*/ 8 h 129"/>
                  <a:gd name="T78" fmla="*/ 12 w 144"/>
                  <a:gd name="T79" fmla="*/ 7 h 129"/>
                  <a:gd name="T80" fmla="*/ 14 w 144"/>
                  <a:gd name="T81" fmla="*/ 6 h 129"/>
                  <a:gd name="T82" fmla="*/ 14 w 144"/>
                  <a:gd name="T83" fmla="*/ 6 h 129"/>
                  <a:gd name="T84" fmla="*/ 15 w 144"/>
                  <a:gd name="T85" fmla="*/ 5 h 129"/>
                  <a:gd name="T86" fmla="*/ 14 w 144"/>
                  <a:gd name="T87" fmla="*/ 4 h 129"/>
                  <a:gd name="T88" fmla="*/ 14 w 144"/>
                  <a:gd name="T89" fmla="*/ 3 h 129"/>
                  <a:gd name="T90" fmla="*/ 12 w 144"/>
                  <a:gd name="T91" fmla="*/ 2 h 129"/>
                  <a:gd name="T92" fmla="*/ 10 w 144"/>
                  <a:gd name="T93" fmla="*/ 2 h 129"/>
                  <a:gd name="T94" fmla="*/ 8 w 144"/>
                  <a:gd name="T95" fmla="*/ 2 h 129"/>
                  <a:gd name="T96" fmla="*/ 7 w 144"/>
                  <a:gd name="T97" fmla="*/ 3 h 129"/>
                  <a:gd name="T98" fmla="*/ 6 w 144"/>
                  <a:gd name="T99" fmla="*/ 4 h 129"/>
                  <a:gd name="T100" fmla="*/ 5 w 144"/>
                  <a:gd name="T101" fmla="*/ 5 h 129"/>
                  <a:gd name="T102" fmla="*/ 5 w 144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9"/>
                  <a:gd name="T158" fmla="*/ 144 w 144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3"/>
                    </a:lnTo>
                    <a:lnTo>
                      <a:pt x="40" y="79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62" y="37"/>
                    </a:lnTo>
                    <a:lnTo>
                      <a:pt x="50" y="45"/>
                    </a:lnTo>
                    <a:lnTo>
                      <a:pt x="40" y="55"/>
                    </a:lnTo>
                    <a:lnTo>
                      <a:pt x="38" y="61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4" name="Freeform 101"/>
              <p:cNvSpPr>
                <a:spLocks noEditPoints="1"/>
              </p:cNvSpPr>
              <p:nvPr/>
            </p:nvSpPr>
            <p:spPr bwMode="auto">
              <a:xfrm>
                <a:off x="4981" y="764"/>
                <a:ext cx="122" cy="103"/>
              </a:xfrm>
              <a:custGeom>
                <a:avLst/>
                <a:gdLst>
                  <a:gd name="T0" fmla="*/ 0 w 145"/>
                  <a:gd name="T1" fmla="*/ 5 h 128"/>
                  <a:gd name="T2" fmla="*/ 2 w 145"/>
                  <a:gd name="T3" fmla="*/ 4 h 128"/>
                  <a:gd name="T4" fmla="*/ 3 w 145"/>
                  <a:gd name="T5" fmla="*/ 3 h 128"/>
                  <a:gd name="T6" fmla="*/ 3 w 145"/>
                  <a:gd name="T7" fmla="*/ 2 h 128"/>
                  <a:gd name="T8" fmla="*/ 3 w 145"/>
                  <a:gd name="T9" fmla="*/ 2 h 128"/>
                  <a:gd name="T10" fmla="*/ 4 w 145"/>
                  <a:gd name="T11" fmla="*/ 2 h 128"/>
                  <a:gd name="T12" fmla="*/ 6 w 145"/>
                  <a:gd name="T13" fmla="*/ 2 h 128"/>
                  <a:gd name="T14" fmla="*/ 7 w 145"/>
                  <a:gd name="T15" fmla="*/ 2 h 128"/>
                  <a:gd name="T16" fmla="*/ 9 w 145"/>
                  <a:gd name="T17" fmla="*/ 0 h 128"/>
                  <a:gd name="T18" fmla="*/ 11 w 145"/>
                  <a:gd name="T19" fmla="*/ 2 h 128"/>
                  <a:gd name="T20" fmla="*/ 13 w 145"/>
                  <a:gd name="T21" fmla="*/ 2 h 128"/>
                  <a:gd name="T22" fmla="*/ 14 w 145"/>
                  <a:gd name="T23" fmla="*/ 2 h 128"/>
                  <a:gd name="T24" fmla="*/ 16 w 145"/>
                  <a:gd name="T25" fmla="*/ 2 h 128"/>
                  <a:gd name="T26" fmla="*/ 17 w 145"/>
                  <a:gd name="T27" fmla="*/ 2 h 128"/>
                  <a:gd name="T28" fmla="*/ 17 w 145"/>
                  <a:gd name="T29" fmla="*/ 3 h 128"/>
                  <a:gd name="T30" fmla="*/ 18 w 145"/>
                  <a:gd name="T31" fmla="*/ 4 h 128"/>
                  <a:gd name="T32" fmla="*/ 18 w 145"/>
                  <a:gd name="T33" fmla="*/ 5 h 128"/>
                  <a:gd name="T34" fmla="*/ 18 w 145"/>
                  <a:gd name="T35" fmla="*/ 6 h 128"/>
                  <a:gd name="T36" fmla="*/ 17 w 145"/>
                  <a:gd name="T37" fmla="*/ 6 h 128"/>
                  <a:gd name="T38" fmla="*/ 17 w 145"/>
                  <a:gd name="T39" fmla="*/ 8 h 128"/>
                  <a:gd name="T40" fmla="*/ 16 w 145"/>
                  <a:gd name="T41" fmla="*/ 8 h 128"/>
                  <a:gd name="T42" fmla="*/ 14 w 145"/>
                  <a:gd name="T43" fmla="*/ 9 h 128"/>
                  <a:gd name="T44" fmla="*/ 13 w 145"/>
                  <a:gd name="T45" fmla="*/ 9 h 128"/>
                  <a:gd name="T46" fmla="*/ 11 w 145"/>
                  <a:gd name="T47" fmla="*/ 10 h 128"/>
                  <a:gd name="T48" fmla="*/ 9 w 145"/>
                  <a:gd name="T49" fmla="*/ 10 h 128"/>
                  <a:gd name="T50" fmla="*/ 6 w 145"/>
                  <a:gd name="T51" fmla="*/ 9 h 128"/>
                  <a:gd name="T52" fmla="*/ 4 w 145"/>
                  <a:gd name="T53" fmla="*/ 9 h 128"/>
                  <a:gd name="T54" fmla="*/ 3 w 145"/>
                  <a:gd name="T55" fmla="*/ 8 h 128"/>
                  <a:gd name="T56" fmla="*/ 3 w 145"/>
                  <a:gd name="T57" fmla="*/ 8 h 128"/>
                  <a:gd name="T58" fmla="*/ 3 w 145"/>
                  <a:gd name="T59" fmla="*/ 6 h 128"/>
                  <a:gd name="T60" fmla="*/ 2 w 145"/>
                  <a:gd name="T61" fmla="*/ 6 h 128"/>
                  <a:gd name="T62" fmla="*/ 0 w 145"/>
                  <a:gd name="T63" fmla="*/ 5 h 128"/>
                  <a:gd name="T64" fmla="*/ 5 w 145"/>
                  <a:gd name="T65" fmla="*/ 5 h 128"/>
                  <a:gd name="T66" fmla="*/ 5 w 145"/>
                  <a:gd name="T67" fmla="*/ 5 h 128"/>
                  <a:gd name="T68" fmla="*/ 5 w 145"/>
                  <a:gd name="T69" fmla="*/ 6 h 128"/>
                  <a:gd name="T70" fmla="*/ 6 w 145"/>
                  <a:gd name="T71" fmla="*/ 6 h 128"/>
                  <a:gd name="T72" fmla="*/ 8 w 145"/>
                  <a:gd name="T73" fmla="*/ 6 h 128"/>
                  <a:gd name="T74" fmla="*/ 9 w 145"/>
                  <a:gd name="T75" fmla="*/ 7 h 128"/>
                  <a:gd name="T76" fmla="*/ 11 w 145"/>
                  <a:gd name="T77" fmla="*/ 6 h 128"/>
                  <a:gd name="T78" fmla="*/ 13 w 145"/>
                  <a:gd name="T79" fmla="*/ 6 h 128"/>
                  <a:gd name="T80" fmla="*/ 13 w 145"/>
                  <a:gd name="T81" fmla="*/ 6 h 128"/>
                  <a:gd name="T82" fmla="*/ 14 w 145"/>
                  <a:gd name="T83" fmla="*/ 5 h 128"/>
                  <a:gd name="T84" fmla="*/ 13 w 145"/>
                  <a:gd name="T85" fmla="*/ 4 h 128"/>
                  <a:gd name="T86" fmla="*/ 13 w 145"/>
                  <a:gd name="T87" fmla="*/ 3 h 128"/>
                  <a:gd name="T88" fmla="*/ 11 w 145"/>
                  <a:gd name="T89" fmla="*/ 2 h 128"/>
                  <a:gd name="T90" fmla="*/ 10 w 145"/>
                  <a:gd name="T91" fmla="*/ 2 h 128"/>
                  <a:gd name="T92" fmla="*/ 9 w 145"/>
                  <a:gd name="T93" fmla="*/ 2 h 128"/>
                  <a:gd name="T94" fmla="*/ 8 w 145"/>
                  <a:gd name="T95" fmla="*/ 2 h 128"/>
                  <a:gd name="T96" fmla="*/ 8 w 145"/>
                  <a:gd name="T97" fmla="*/ 2 h 128"/>
                  <a:gd name="T98" fmla="*/ 6 w 145"/>
                  <a:gd name="T99" fmla="*/ 3 h 128"/>
                  <a:gd name="T100" fmla="*/ 5 w 145"/>
                  <a:gd name="T101" fmla="*/ 4 h 128"/>
                  <a:gd name="T102" fmla="*/ 5 w 145"/>
                  <a:gd name="T103" fmla="*/ 4 h 128"/>
                  <a:gd name="T104" fmla="*/ 5 w 145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5"/>
                  <a:gd name="T160" fmla="*/ 0 h 128"/>
                  <a:gd name="T161" fmla="*/ 145 w 145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5" name="Freeform 102"/>
              <p:cNvSpPr>
                <a:spLocks noEditPoints="1"/>
              </p:cNvSpPr>
              <p:nvPr/>
            </p:nvSpPr>
            <p:spPr bwMode="auto">
              <a:xfrm>
                <a:off x="4614" y="660"/>
                <a:ext cx="122" cy="104"/>
              </a:xfrm>
              <a:custGeom>
                <a:avLst/>
                <a:gdLst>
                  <a:gd name="T0" fmla="*/ 0 w 144"/>
                  <a:gd name="T1" fmla="*/ 5 h 129"/>
                  <a:gd name="T2" fmla="*/ 2 w 144"/>
                  <a:gd name="T3" fmla="*/ 4 h 129"/>
                  <a:gd name="T4" fmla="*/ 3 w 144"/>
                  <a:gd name="T5" fmla="*/ 3 h 129"/>
                  <a:gd name="T6" fmla="*/ 3 w 144"/>
                  <a:gd name="T7" fmla="*/ 2 h 129"/>
                  <a:gd name="T8" fmla="*/ 3 w 144"/>
                  <a:gd name="T9" fmla="*/ 2 h 129"/>
                  <a:gd name="T10" fmla="*/ 5 w 144"/>
                  <a:gd name="T11" fmla="*/ 2 h 129"/>
                  <a:gd name="T12" fmla="*/ 6 w 144"/>
                  <a:gd name="T13" fmla="*/ 2 h 129"/>
                  <a:gd name="T14" fmla="*/ 8 w 144"/>
                  <a:gd name="T15" fmla="*/ 2 h 129"/>
                  <a:gd name="T16" fmla="*/ 10 w 144"/>
                  <a:gd name="T17" fmla="*/ 0 h 129"/>
                  <a:gd name="T18" fmla="*/ 12 w 144"/>
                  <a:gd name="T19" fmla="*/ 2 h 129"/>
                  <a:gd name="T20" fmla="*/ 14 w 144"/>
                  <a:gd name="T21" fmla="*/ 2 h 129"/>
                  <a:gd name="T22" fmla="*/ 15 w 144"/>
                  <a:gd name="T23" fmla="*/ 2 h 129"/>
                  <a:gd name="T24" fmla="*/ 16 w 144"/>
                  <a:gd name="T25" fmla="*/ 2 h 129"/>
                  <a:gd name="T26" fmla="*/ 18 w 144"/>
                  <a:gd name="T27" fmla="*/ 2 h 129"/>
                  <a:gd name="T28" fmla="*/ 19 w 144"/>
                  <a:gd name="T29" fmla="*/ 3 h 129"/>
                  <a:gd name="T30" fmla="*/ 19 w 144"/>
                  <a:gd name="T31" fmla="*/ 4 h 129"/>
                  <a:gd name="T32" fmla="*/ 19 w 144"/>
                  <a:gd name="T33" fmla="*/ 5 h 129"/>
                  <a:gd name="T34" fmla="*/ 19 w 144"/>
                  <a:gd name="T35" fmla="*/ 6 h 129"/>
                  <a:gd name="T36" fmla="*/ 19 w 144"/>
                  <a:gd name="T37" fmla="*/ 6 h 129"/>
                  <a:gd name="T38" fmla="*/ 18 w 144"/>
                  <a:gd name="T39" fmla="*/ 8 h 129"/>
                  <a:gd name="T40" fmla="*/ 16 w 144"/>
                  <a:gd name="T41" fmla="*/ 8 h 129"/>
                  <a:gd name="T42" fmla="*/ 15 w 144"/>
                  <a:gd name="T43" fmla="*/ 9 h 129"/>
                  <a:gd name="T44" fmla="*/ 14 w 144"/>
                  <a:gd name="T45" fmla="*/ 10 h 129"/>
                  <a:gd name="T46" fmla="*/ 12 w 144"/>
                  <a:gd name="T47" fmla="*/ 10 h 129"/>
                  <a:gd name="T48" fmla="*/ 10 w 144"/>
                  <a:gd name="T49" fmla="*/ 10 h 129"/>
                  <a:gd name="T50" fmla="*/ 8 w 144"/>
                  <a:gd name="T51" fmla="*/ 10 h 129"/>
                  <a:gd name="T52" fmla="*/ 6 w 144"/>
                  <a:gd name="T53" fmla="*/ 10 h 129"/>
                  <a:gd name="T54" fmla="*/ 5 w 144"/>
                  <a:gd name="T55" fmla="*/ 9 h 129"/>
                  <a:gd name="T56" fmla="*/ 3 w 144"/>
                  <a:gd name="T57" fmla="*/ 8 h 129"/>
                  <a:gd name="T58" fmla="*/ 3 w 144"/>
                  <a:gd name="T59" fmla="*/ 8 h 129"/>
                  <a:gd name="T60" fmla="*/ 3 w 144"/>
                  <a:gd name="T61" fmla="*/ 6 h 129"/>
                  <a:gd name="T62" fmla="*/ 2 w 144"/>
                  <a:gd name="T63" fmla="*/ 6 h 129"/>
                  <a:gd name="T64" fmla="*/ 0 w 144"/>
                  <a:gd name="T65" fmla="*/ 5 h 129"/>
                  <a:gd name="T66" fmla="*/ 5 w 144"/>
                  <a:gd name="T67" fmla="*/ 5 h 129"/>
                  <a:gd name="T68" fmla="*/ 5 w 144"/>
                  <a:gd name="T69" fmla="*/ 6 h 129"/>
                  <a:gd name="T70" fmla="*/ 6 w 144"/>
                  <a:gd name="T71" fmla="*/ 6 h 129"/>
                  <a:gd name="T72" fmla="*/ 8 w 144"/>
                  <a:gd name="T73" fmla="*/ 7 h 129"/>
                  <a:gd name="T74" fmla="*/ 10 w 144"/>
                  <a:gd name="T75" fmla="*/ 8 h 129"/>
                  <a:gd name="T76" fmla="*/ 12 w 144"/>
                  <a:gd name="T77" fmla="*/ 7 h 129"/>
                  <a:gd name="T78" fmla="*/ 14 w 144"/>
                  <a:gd name="T79" fmla="*/ 6 h 129"/>
                  <a:gd name="T80" fmla="*/ 14 w 144"/>
                  <a:gd name="T81" fmla="*/ 6 h 129"/>
                  <a:gd name="T82" fmla="*/ 15 w 144"/>
                  <a:gd name="T83" fmla="*/ 5 h 129"/>
                  <a:gd name="T84" fmla="*/ 14 w 144"/>
                  <a:gd name="T85" fmla="*/ 4 h 129"/>
                  <a:gd name="T86" fmla="*/ 14 w 144"/>
                  <a:gd name="T87" fmla="*/ 3 h 129"/>
                  <a:gd name="T88" fmla="*/ 12 w 144"/>
                  <a:gd name="T89" fmla="*/ 2 h 129"/>
                  <a:gd name="T90" fmla="*/ 10 w 144"/>
                  <a:gd name="T91" fmla="*/ 2 h 129"/>
                  <a:gd name="T92" fmla="*/ 8 w 144"/>
                  <a:gd name="T93" fmla="*/ 2 h 129"/>
                  <a:gd name="T94" fmla="*/ 6 w 144"/>
                  <a:gd name="T95" fmla="*/ 3 h 129"/>
                  <a:gd name="T96" fmla="*/ 5 w 144"/>
                  <a:gd name="T97" fmla="*/ 4 h 129"/>
                  <a:gd name="T98" fmla="*/ 5 w 144"/>
                  <a:gd name="T99" fmla="*/ 5 h 12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4"/>
                  <a:gd name="T151" fmla="*/ 0 h 129"/>
                  <a:gd name="T152" fmla="*/ 144 w 144"/>
                  <a:gd name="T153" fmla="*/ 129 h 12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9"/>
                    </a:lnTo>
                    <a:lnTo>
                      <a:pt x="46" y="89"/>
                    </a:lnTo>
                    <a:lnTo>
                      <a:pt x="56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56" y="37"/>
                    </a:lnTo>
                    <a:lnTo>
                      <a:pt x="46" y="45"/>
                    </a:lnTo>
                    <a:lnTo>
                      <a:pt x="38" y="5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6" name="Freeform 103"/>
              <p:cNvSpPr>
                <a:spLocks noEditPoints="1"/>
              </p:cNvSpPr>
              <p:nvPr/>
            </p:nvSpPr>
            <p:spPr bwMode="auto">
              <a:xfrm>
                <a:off x="5778" y="764"/>
                <a:ext cx="120" cy="103"/>
              </a:xfrm>
              <a:custGeom>
                <a:avLst/>
                <a:gdLst>
                  <a:gd name="T0" fmla="*/ 0 w 142"/>
                  <a:gd name="T1" fmla="*/ 5 h 128"/>
                  <a:gd name="T2" fmla="*/ 2 w 142"/>
                  <a:gd name="T3" fmla="*/ 4 h 128"/>
                  <a:gd name="T4" fmla="*/ 3 w 142"/>
                  <a:gd name="T5" fmla="*/ 3 h 128"/>
                  <a:gd name="T6" fmla="*/ 3 w 142"/>
                  <a:gd name="T7" fmla="*/ 2 h 128"/>
                  <a:gd name="T8" fmla="*/ 3 w 142"/>
                  <a:gd name="T9" fmla="*/ 2 h 128"/>
                  <a:gd name="T10" fmla="*/ 4 w 142"/>
                  <a:gd name="T11" fmla="*/ 2 h 128"/>
                  <a:gd name="T12" fmla="*/ 6 w 142"/>
                  <a:gd name="T13" fmla="*/ 2 h 128"/>
                  <a:gd name="T14" fmla="*/ 8 w 142"/>
                  <a:gd name="T15" fmla="*/ 2 h 128"/>
                  <a:gd name="T16" fmla="*/ 9 w 142"/>
                  <a:gd name="T17" fmla="*/ 0 h 128"/>
                  <a:gd name="T18" fmla="*/ 12 w 142"/>
                  <a:gd name="T19" fmla="*/ 2 h 128"/>
                  <a:gd name="T20" fmla="*/ 14 w 142"/>
                  <a:gd name="T21" fmla="*/ 2 h 128"/>
                  <a:gd name="T22" fmla="*/ 15 w 142"/>
                  <a:gd name="T23" fmla="*/ 2 h 128"/>
                  <a:gd name="T24" fmla="*/ 16 w 142"/>
                  <a:gd name="T25" fmla="*/ 2 h 128"/>
                  <a:gd name="T26" fmla="*/ 18 w 142"/>
                  <a:gd name="T27" fmla="*/ 2 h 128"/>
                  <a:gd name="T28" fmla="*/ 18 w 142"/>
                  <a:gd name="T29" fmla="*/ 3 h 128"/>
                  <a:gd name="T30" fmla="*/ 19 w 142"/>
                  <a:gd name="T31" fmla="*/ 4 h 128"/>
                  <a:gd name="T32" fmla="*/ 19 w 142"/>
                  <a:gd name="T33" fmla="*/ 5 h 128"/>
                  <a:gd name="T34" fmla="*/ 19 w 142"/>
                  <a:gd name="T35" fmla="*/ 6 h 128"/>
                  <a:gd name="T36" fmla="*/ 18 w 142"/>
                  <a:gd name="T37" fmla="*/ 6 h 128"/>
                  <a:gd name="T38" fmla="*/ 18 w 142"/>
                  <a:gd name="T39" fmla="*/ 8 h 128"/>
                  <a:gd name="T40" fmla="*/ 16 w 142"/>
                  <a:gd name="T41" fmla="*/ 8 h 128"/>
                  <a:gd name="T42" fmla="*/ 15 w 142"/>
                  <a:gd name="T43" fmla="*/ 9 h 128"/>
                  <a:gd name="T44" fmla="*/ 14 w 142"/>
                  <a:gd name="T45" fmla="*/ 9 h 128"/>
                  <a:gd name="T46" fmla="*/ 12 w 142"/>
                  <a:gd name="T47" fmla="*/ 10 h 128"/>
                  <a:gd name="T48" fmla="*/ 9 w 142"/>
                  <a:gd name="T49" fmla="*/ 10 h 128"/>
                  <a:gd name="T50" fmla="*/ 6 w 142"/>
                  <a:gd name="T51" fmla="*/ 9 h 128"/>
                  <a:gd name="T52" fmla="*/ 4 w 142"/>
                  <a:gd name="T53" fmla="*/ 9 h 128"/>
                  <a:gd name="T54" fmla="*/ 3 w 142"/>
                  <a:gd name="T55" fmla="*/ 8 h 128"/>
                  <a:gd name="T56" fmla="*/ 3 w 142"/>
                  <a:gd name="T57" fmla="*/ 8 h 128"/>
                  <a:gd name="T58" fmla="*/ 3 w 142"/>
                  <a:gd name="T59" fmla="*/ 6 h 128"/>
                  <a:gd name="T60" fmla="*/ 2 w 142"/>
                  <a:gd name="T61" fmla="*/ 6 h 128"/>
                  <a:gd name="T62" fmla="*/ 0 w 142"/>
                  <a:gd name="T63" fmla="*/ 5 h 128"/>
                  <a:gd name="T64" fmla="*/ 5 w 142"/>
                  <a:gd name="T65" fmla="*/ 5 h 128"/>
                  <a:gd name="T66" fmla="*/ 5 w 142"/>
                  <a:gd name="T67" fmla="*/ 5 h 128"/>
                  <a:gd name="T68" fmla="*/ 5 w 142"/>
                  <a:gd name="T69" fmla="*/ 6 h 128"/>
                  <a:gd name="T70" fmla="*/ 7 w 142"/>
                  <a:gd name="T71" fmla="*/ 6 h 128"/>
                  <a:gd name="T72" fmla="*/ 8 w 142"/>
                  <a:gd name="T73" fmla="*/ 6 h 128"/>
                  <a:gd name="T74" fmla="*/ 9 w 142"/>
                  <a:gd name="T75" fmla="*/ 7 h 128"/>
                  <a:gd name="T76" fmla="*/ 12 w 142"/>
                  <a:gd name="T77" fmla="*/ 6 h 128"/>
                  <a:gd name="T78" fmla="*/ 13 w 142"/>
                  <a:gd name="T79" fmla="*/ 6 h 128"/>
                  <a:gd name="T80" fmla="*/ 14 w 142"/>
                  <a:gd name="T81" fmla="*/ 6 h 128"/>
                  <a:gd name="T82" fmla="*/ 14 w 142"/>
                  <a:gd name="T83" fmla="*/ 5 h 128"/>
                  <a:gd name="T84" fmla="*/ 14 w 142"/>
                  <a:gd name="T85" fmla="*/ 4 h 128"/>
                  <a:gd name="T86" fmla="*/ 13 w 142"/>
                  <a:gd name="T87" fmla="*/ 3 h 128"/>
                  <a:gd name="T88" fmla="*/ 12 w 142"/>
                  <a:gd name="T89" fmla="*/ 2 h 128"/>
                  <a:gd name="T90" fmla="*/ 11 w 142"/>
                  <a:gd name="T91" fmla="*/ 2 h 128"/>
                  <a:gd name="T92" fmla="*/ 9 w 142"/>
                  <a:gd name="T93" fmla="*/ 2 h 128"/>
                  <a:gd name="T94" fmla="*/ 9 w 142"/>
                  <a:gd name="T95" fmla="*/ 2 h 128"/>
                  <a:gd name="T96" fmla="*/ 8 w 142"/>
                  <a:gd name="T97" fmla="*/ 2 h 128"/>
                  <a:gd name="T98" fmla="*/ 7 w 142"/>
                  <a:gd name="T99" fmla="*/ 3 h 128"/>
                  <a:gd name="T100" fmla="*/ 5 w 142"/>
                  <a:gd name="T101" fmla="*/ 4 h 128"/>
                  <a:gd name="T102" fmla="*/ 5 w 142"/>
                  <a:gd name="T103" fmla="*/ 4 h 128"/>
                  <a:gd name="T104" fmla="*/ 5 w 142"/>
                  <a:gd name="T105" fmla="*/ 5 h 1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42"/>
                  <a:gd name="T160" fmla="*/ 0 h 128"/>
                  <a:gd name="T161" fmla="*/ 142 w 142"/>
                  <a:gd name="T162" fmla="*/ 128 h 1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7" name="Freeform 104"/>
              <p:cNvSpPr>
                <a:spLocks noEditPoints="1"/>
              </p:cNvSpPr>
              <p:nvPr/>
            </p:nvSpPr>
            <p:spPr bwMode="auto">
              <a:xfrm>
                <a:off x="5900" y="868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6 h 128"/>
                  <a:gd name="T36" fmla="*/ 19 w 144"/>
                  <a:gd name="T37" fmla="*/ 6 h 128"/>
                  <a:gd name="T38" fmla="*/ 19 w 144"/>
                  <a:gd name="T39" fmla="*/ 8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10 h 128"/>
                  <a:gd name="T48" fmla="*/ 10 w 144"/>
                  <a:gd name="T49" fmla="*/ 10 h 128"/>
                  <a:gd name="T50" fmla="*/ 8 w 144"/>
                  <a:gd name="T51" fmla="*/ 10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8 h 128"/>
                  <a:gd name="T60" fmla="*/ 3 w 144"/>
                  <a:gd name="T61" fmla="*/ 6 h 128"/>
                  <a:gd name="T62" fmla="*/ 2 w 144"/>
                  <a:gd name="T63" fmla="*/ 6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8" name="Freeform 105"/>
              <p:cNvSpPr>
                <a:spLocks noEditPoints="1"/>
              </p:cNvSpPr>
              <p:nvPr/>
            </p:nvSpPr>
            <p:spPr bwMode="auto">
              <a:xfrm>
                <a:off x="6083" y="660"/>
                <a:ext cx="133" cy="104"/>
              </a:xfrm>
              <a:custGeom>
                <a:avLst/>
                <a:gdLst>
                  <a:gd name="T0" fmla="*/ 0 w 158"/>
                  <a:gd name="T1" fmla="*/ 5 h 129"/>
                  <a:gd name="T2" fmla="*/ 2 w 158"/>
                  <a:gd name="T3" fmla="*/ 4 h 129"/>
                  <a:gd name="T4" fmla="*/ 3 w 158"/>
                  <a:gd name="T5" fmla="*/ 3 h 129"/>
                  <a:gd name="T6" fmla="*/ 3 w 158"/>
                  <a:gd name="T7" fmla="*/ 2 h 129"/>
                  <a:gd name="T8" fmla="*/ 3 w 158"/>
                  <a:gd name="T9" fmla="*/ 2 h 129"/>
                  <a:gd name="T10" fmla="*/ 5 w 158"/>
                  <a:gd name="T11" fmla="*/ 2 h 129"/>
                  <a:gd name="T12" fmla="*/ 7 w 158"/>
                  <a:gd name="T13" fmla="*/ 2 h 129"/>
                  <a:gd name="T14" fmla="*/ 8 w 158"/>
                  <a:gd name="T15" fmla="*/ 2 h 129"/>
                  <a:gd name="T16" fmla="*/ 11 w 158"/>
                  <a:gd name="T17" fmla="*/ 0 h 129"/>
                  <a:gd name="T18" fmla="*/ 13 w 158"/>
                  <a:gd name="T19" fmla="*/ 2 h 129"/>
                  <a:gd name="T20" fmla="*/ 14 w 158"/>
                  <a:gd name="T21" fmla="*/ 2 h 129"/>
                  <a:gd name="T22" fmla="*/ 16 w 158"/>
                  <a:gd name="T23" fmla="*/ 2 h 129"/>
                  <a:gd name="T24" fmla="*/ 17 w 158"/>
                  <a:gd name="T25" fmla="*/ 2 h 129"/>
                  <a:gd name="T26" fmla="*/ 18 w 158"/>
                  <a:gd name="T27" fmla="*/ 2 h 129"/>
                  <a:gd name="T28" fmla="*/ 20 w 158"/>
                  <a:gd name="T29" fmla="*/ 3 h 129"/>
                  <a:gd name="T30" fmla="*/ 20 w 158"/>
                  <a:gd name="T31" fmla="*/ 4 h 129"/>
                  <a:gd name="T32" fmla="*/ 20 w 158"/>
                  <a:gd name="T33" fmla="*/ 5 h 129"/>
                  <a:gd name="T34" fmla="*/ 20 w 158"/>
                  <a:gd name="T35" fmla="*/ 6 h 129"/>
                  <a:gd name="T36" fmla="*/ 20 w 158"/>
                  <a:gd name="T37" fmla="*/ 6 h 129"/>
                  <a:gd name="T38" fmla="*/ 18 w 158"/>
                  <a:gd name="T39" fmla="*/ 8 h 129"/>
                  <a:gd name="T40" fmla="*/ 17 w 158"/>
                  <a:gd name="T41" fmla="*/ 8 h 129"/>
                  <a:gd name="T42" fmla="*/ 16 w 158"/>
                  <a:gd name="T43" fmla="*/ 9 h 129"/>
                  <a:gd name="T44" fmla="*/ 14 w 158"/>
                  <a:gd name="T45" fmla="*/ 10 h 129"/>
                  <a:gd name="T46" fmla="*/ 13 w 158"/>
                  <a:gd name="T47" fmla="*/ 10 h 129"/>
                  <a:gd name="T48" fmla="*/ 11 w 158"/>
                  <a:gd name="T49" fmla="*/ 10 h 129"/>
                  <a:gd name="T50" fmla="*/ 8 w 158"/>
                  <a:gd name="T51" fmla="*/ 10 h 129"/>
                  <a:gd name="T52" fmla="*/ 7 w 158"/>
                  <a:gd name="T53" fmla="*/ 10 h 129"/>
                  <a:gd name="T54" fmla="*/ 5 w 158"/>
                  <a:gd name="T55" fmla="*/ 9 h 129"/>
                  <a:gd name="T56" fmla="*/ 3 w 158"/>
                  <a:gd name="T57" fmla="*/ 8 h 129"/>
                  <a:gd name="T58" fmla="*/ 3 w 158"/>
                  <a:gd name="T59" fmla="*/ 8 h 129"/>
                  <a:gd name="T60" fmla="*/ 3 w 158"/>
                  <a:gd name="T61" fmla="*/ 6 h 129"/>
                  <a:gd name="T62" fmla="*/ 2 w 158"/>
                  <a:gd name="T63" fmla="*/ 6 h 129"/>
                  <a:gd name="T64" fmla="*/ 0 w 158"/>
                  <a:gd name="T65" fmla="*/ 5 h 129"/>
                  <a:gd name="T66" fmla="*/ 6 w 158"/>
                  <a:gd name="T67" fmla="*/ 5 h 129"/>
                  <a:gd name="T68" fmla="*/ 6 w 158"/>
                  <a:gd name="T69" fmla="*/ 6 h 129"/>
                  <a:gd name="T70" fmla="*/ 7 w 158"/>
                  <a:gd name="T71" fmla="*/ 6 h 129"/>
                  <a:gd name="T72" fmla="*/ 8 w 158"/>
                  <a:gd name="T73" fmla="*/ 7 h 129"/>
                  <a:gd name="T74" fmla="*/ 11 w 158"/>
                  <a:gd name="T75" fmla="*/ 8 h 129"/>
                  <a:gd name="T76" fmla="*/ 12 w 158"/>
                  <a:gd name="T77" fmla="*/ 7 h 129"/>
                  <a:gd name="T78" fmla="*/ 14 w 158"/>
                  <a:gd name="T79" fmla="*/ 6 h 129"/>
                  <a:gd name="T80" fmla="*/ 14 w 158"/>
                  <a:gd name="T81" fmla="*/ 6 h 129"/>
                  <a:gd name="T82" fmla="*/ 15 w 158"/>
                  <a:gd name="T83" fmla="*/ 5 h 129"/>
                  <a:gd name="T84" fmla="*/ 15 w 158"/>
                  <a:gd name="T85" fmla="*/ 5 h 129"/>
                  <a:gd name="T86" fmla="*/ 15 w 158"/>
                  <a:gd name="T87" fmla="*/ 5 h 129"/>
                  <a:gd name="T88" fmla="*/ 14 w 158"/>
                  <a:gd name="T89" fmla="*/ 4 h 129"/>
                  <a:gd name="T90" fmla="*/ 14 w 158"/>
                  <a:gd name="T91" fmla="*/ 3 h 129"/>
                  <a:gd name="T92" fmla="*/ 12 w 158"/>
                  <a:gd name="T93" fmla="*/ 2 h 129"/>
                  <a:gd name="T94" fmla="*/ 11 w 158"/>
                  <a:gd name="T95" fmla="*/ 2 h 129"/>
                  <a:gd name="T96" fmla="*/ 8 w 158"/>
                  <a:gd name="T97" fmla="*/ 2 h 129"/>
                  <a:gd name="T98" fmla="*/ 7 w 158"/>
                  <a:gd name="T99" fmla="*/ 3 h 129"/>
                  <a:gd name="T100" fmla="*/ 6 w 158"/>
                  <a:gd name="T101" fmla="*/ 4 h 129"/>
                  <a:gd name="T102" fmla="*/ 6 w 158"/>
                  <a:gd name="T103" fmla="*/ 5 h 12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8"/>
                  <a:gd name="T157" fmla="*/ 0 h 129"/>
                  <a:gd name="T158" fmla="*/ 158 w 158"/>
                  <a:gd name="T159" fmla="*/ 129 h 12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8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4" y="21"/>
                    </a:lnTo>
                    <a:lnTo>
                      <a:pt x="36" y="12"/>
                    </a:lnTo>
                    <a:lnTo>
                      <a:pt x="52" y="6"/>
                    </a:lnTo>
                    <a:lnTo>
                      <a:pt x="68" y="2"/>
                    </a:lnTo>
                    <a:lnTo>
                      <a:pt x="86" y="0"/>
                    </a:lnTo>
                    <a:lnTo>
                      <a:pt x="100" y="2"/>
                    </a:lnTo>
                    <a:lnTo>
                      <a:pt x="112" y="6"/>
                    </a:lnTo>
                    <a:lnTo>
                      <a:pt x="124" y="12"/>
                    </a:lnTo>
                    <a:lnTo>
                      <a:pt x="136" y="21"/>
                    </a:lnTo>
                    <a:lnTo>
                      <a:pt x="144" y="31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58" y="65"/>
                    </a:lnTo>
                    <a:lnTo>
                      <a:pt x="156" y="77"/>
                    </a:lnTo>
                    <a:lnTo>
                      <a:pt x="152" y="89"/>
                    </a:lnTo>
                    <a:lnTo>
                      <a:pt x="144" y="99"/>
                    </a:lnTo>
                    <a:lnTo>
                      <a:pt x="136" y="109"/>
                    </a:lnTo>
                    <a:lnTo>
                      <a:pt x="124" y="117"/>
                    </a:lnTo>
                    <a:lnTo>
                      <a:pt x="112" y="123"/>
                    </a:lnTo>
                    <a:lnTo>
                      <a:pt x="100" y="127"/>
                    </a:lnTo>
                    <a:lnTo>
                      <a:pt x="86" y="129"/>
                    </a:lnTo>
                    <a:lnTo>
                      <a:pt x="68" y="127"/>
                    </a:lnTo>
                    <a:lnTo>
                      <a:pt x="52" y="123"/>
                    </a:lnTo>
                    <a:lnTo>
                      <a:pt x="36" y="117"/>
                    </a:lnTo>
                    <a:lnTo>
                      <a:pt x="24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48" y="65"/>
                    </a:moveTo>
                    <a:lnTo>
                      <a:pt x="50" y="79"/>
                    </a:lnTo>
                    <a:lnTo>
                      <a:pt x="58" y="89"/>
                    </a:lnTo>
                    <a:lnTo>
                      <a:pt x="70" y="95"/>
                    </a:lnTo>
                    <a:lnTo>
                      <a:pt x="86" y="97"/>
                    </a:lnTo>
                    <a:lnTo>
                      <a:pt x="96" y="95"/>
                    </a:lnTo>
                    <a:lnTo>
                      <a:pt x="108" y="89"/>
                    </a:lnTo>
                    <a:lnTo>
                      <a:pt x="118" y="79"/>
                    </a:lnTo>
                    <a:lnTo>
                      <a:pt x="122" y="73"/>
                    </a:lnTo>
                    <a:lnTo>
                      <a:pt x="122" y="65"/>
                    </a:lnTo>
                    <a:lnTo>
                      <a:pt x="122" y="61"/>
                    </a:lnTo>
                    <a:lnTo>
                      <a:pt x="118" y="55"/>
                    </a:lnTo>
                    <a:lnTo>
                      <a:pt x="108" y="45"/>
                    </a:lnTo>
                    <a:lnTo>
                      <a:pt x="96" y="37"/>
                    </a:lnTo>
                    <a:lnTo>
                      <a:pt x="86" y="33"/>
                    </a:lnTo>
                    <a:lnTo>
                      <a:pt x="70" y="37"/>
                    </a:lnTo>
                    <a:lnTo>
                      <a:pt x="58" y="45"/>
                    </a:lnTo>
                    <a:lnTo>
                      <a:pt x="50" y="55"/>
                    </a:lnTo>
                    <a:lnTo>
                      <a:pt x="48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79" name="Freeform 106"/>
              <p:cNvSpPr>
                <a:spLocks noEditPoints="1"/>
              </p:cNvSpPr>
              <p:nvPr/>
            </p:nvSpPr>
            <p:spPr bwMode="auto">
              <a:xfrm>
                <a:off x="5839" y="504"/>
                <a:ext cx="122" cy="103"/>
              </a:xfrm>
              <a:custGeom>
                <a:avLst/>
                <a:gdLst>
                  <a:gd name="T0" fmla="*/ 0 w 144"/>
                  <a:gd name="T1" fmla="*/ 5 h 128"/>
                  <a:gd name="T2" fmla="*/ 2 w 144"/>
                  <a:gd name="T3" fmla="*/ 4 h 128"/>
                  <a:gd name="T4" fmla="*/ 3 w 144"/>
                  <a:gd name="T5" fmla="*/ 3 h 128"/>
                  <a:gd name="T6" fmla="*/ 3 w 144"/>
                  <a:gd name="T7" fmla="*/ 2 h 128"/>
                  <a:gd name="T8" fmla="*/ 3 w 144"/>
                  <a:gd name="T9" fmla="*/ 2 h 128"/>
                  <a:gd name="T10" fmla="*/ 5 w 144"/>
                  <a:gd name="T11" fmla="*/ 2 h 128"/>
                  <a:gd name="T12" fmla="*/ 6 w 144"/>
                  <a:gd name="T13" fmla="*/ 2 h 128"/>
                  <a:gd name="T14" fmla="*/ 8 w 144"/>
                  <a:gd name="T15" fmla="*/ 2 h 128"/>
                  <a:gd name="T16" fmla="*/ 10 w 144"/>
                  <a:gd name="T17" fmla="*/ 0 h 128"/>
                  <a:gd name="T18" fmla="*/ 12 w 144"/>
                  <a:gd name="T19" fmla="*/ 2 h 128"/>
                  <a:gd name="T20" fmla="*/ 14 w 144"/>
                  <a:gd name="T21" fmla="*/ 2 h 128"/>
                  <a:gd name="T22" fmla="*/ 16 w 144"/>
                  <a:gd name="T23" fmla="*/ 2 h 128"/>
                  <a:gd name="T24" fmla="*/ 18 w 144"/>
                  <a:gd name="T25" fmla="*/ 2 h 128"/>
                  <a:gd name="T26" fmla="*/ 19 w 144"/>
                  <a:gd name="T27" fmla="*/ 2 h 128"/>
                  <a:gd name="T28" fmla="*/ 19 w 144"/>
                  <a:gd name="T29" fmla="*/ 3 h 128"/>
                  <a:gd name="T30" fmla="*/ 19 w 144"/>
                  <a:gd name="T31" fmla="*/ 4 h 128"/>
                  <a:gd name="T32" fmla="*/ 19 w 144"/>
                  <a:gd name="T33" fmla="*/ 5 h 128"/>
                  <a:gd name="T34" fmla="*/ 19 w 144"/>
                  <a:gd name="T35" fmla="*/ 5 h 128"/>
                  <a:gd name="T36" fmla="*/ 19 w 144"/>
                  <a:gd name="T37" fmla="*/ 6 h 128"/>
                  <a:gd name="T38" fmla="*/ 19 w 144"/>
                  <a:gd name="T39" fmla="*/ 7 h 128"/>
                  <a:gd name="T40" fmla="*/ 18 w 144"/>
                  <a:gd name="T41" fmla="*/ 8 h 128"/>
                  <a:gd name="T42" fmla="*/ 16 w 144"/>
                  <a:gd name="T43" fmla="*/ 8 h 128"/>
                  <a:gd name="T44" fmla="*/ 14 w 144"/>
                  <a:gd name="T45" fmla="*/ 9 h 128"/>
                  <a:gd name="T46" fmla="*/ 12 w 144"/>
                  <a:gd name="T47" fmla="*/ 9 h 128"/>
                  <a:gd name="T48" fmla="*/ 10 w 144"/>
                  <a:gd name="T49" fmla="*/ 10 h 128"/>
                  <a:gd name="T50" fmla="*/ 8 w 144"/>
                  <a:gd name="T51" fmla="*/ 9 h 128"/>
                  <a:gd name="T52" fmla="*/ 6 w 144"/>
                  <a:gd name="T53" fmla="*/ 9 h 128"/>
                  <a:gd name="T54" fmla="*/ 5 w 144"/>
                  <a:gd name="T55" fmla="*/ 8 h 128"/>
                  <a:gd name="T56" fmla="*/ 3 w 144"/>
                  <a:gd name="T57" fmla="*/ 8 h 128"/>
                  <a:gd name="T58" fmla="*/ 3 w 144"/>
                  <a:gd name="T59" fmla="*/ 7 h 128"/>
                  <a:gd name="T60" fmla="*/ 3 w 144"/>
                  <a:gd name="T61" fmla="*/ 6 h 128"/>
                  <a:gd name="T62" fmla="*/ 2 w 144"/>
                  <a:gd name="T63" fmla="*/ 5 h 128"/>
                  <a:gd name="T64" fmla="*/ 0 w 144"/>
                  <a:gd name="T65" fmla="*/ 5 h 128"/>
                  <a:gd name="T66" fmla="*/ 5 w 144"/>
                  <a:gd name="T67" fmla="*/ 5 h 128"/>
                  <a:gd name="T68" fmla="*/ 5 w 144"/>
                  <a:gd name="T69" fmla="*/ 5 h 128"/>
                  <a:gd name="T70" fmla="*/ 6 w 144"/>
                  <a:gd name="T71" fmla="*/ 6 h 128"/>
                  <a:gd name="T72" fmla="*/ 7 w 144"/>
                  <a:gd name="T73" fmla="*/ 6 h 128"/>
                  <a:gd name="T74" fmla="*/ 8 w 144"/>
                  <a:gd name="T75" fmla="*/ 6 h 128"/>
                  <a:gd name="T76" fmla="*/ 10 w 144"/>
                  <a:gd name="T77" fmla="*/ 7 h 128"/>
                  <a:gd name="T78" fmla="*/ 12 w 144"/>
                  <a:gd name="T79" fmla="*/ 6 h 128"/>
                  <a:gd name="T80" fmla="*/ 14 w 144"/>
                  <a:gd name="T81" fmla="*/ 6 h 128"/>
                  <a:gd name="T82" fmla="*/ 14 w 144"/>
                  <a:gd name="T83" fmla="*/ 6 h 128"/>
                  <a:gd name="T84" fmla="*/ 15 w 144"/>
                  <a:gd name="T85" fmla="*/ 5 h 128"/>
                  <a:gd name="T86" fmla="*/ 14 w 144"/>
                  <a:gd name="T87" fmla="*/ 4 h 128"/>
                  <a:gd name="T88" fmla="*/ 14 w 144"/>
                  <a:gd name="T89" fmla="*/ 3 h 128"/>
                  <a:gd name="T90" fmla="*/ 12 w 144"/>
                  <a:gd name="T91" fmla="*/ 2 h 128"/>
                  <a:gd name="T92" fmla="*/ 10 w 144"/>
                  <a:gd name="T93" fmla="*/ 2 h 128"/>
                  <a:gd name="T94" fmla="*/ 8 w 144"/>
                  <a:gd name="T95" fmla="*/ 2 h 128"/>
                  <a:gd name="T96" fmla="*/ 7 w 144"/>
                  <a:gd name="T97" fmla="*/ 3 h 128"/>
                  <a:gd name="T98" fmla="*/ 6 w 144"/>
                  <a:gd name="T99" fmla="*/ 4 h 128"/>
                  <a:gd name="T100" fmla="*/ 5 w 144"/>
                  <a:gd name="T101" fmla="*/ 4 h 128"/>
                  <a:gd name="T102" fmla="*/ 5 w 144"/>
                  <a:gd name="T103" fmla="*/ 5 h 1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4"/>
                  <a:gd name="T157" fmla="*/ 0 h 128"/>
                  <a:gd name="T158" fmla="*/ 144 w 144"/>
                  <a:gd name="T159" fmla="*/ 128 h 1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8"/>
                    </a:lnTo>
                    <a:lnTo>
                      <a:pt x="134" y="98"/>
                    </a:lnTo>
                    <a:lnTo>
                      <a:pt x="126" y="108"/>
                    </a:lnTo>
                    <a:lnTo>
                      <a:pt x="116" y="116"/>
                    </a:lnTo>
                    <a:lnTo>
                      <a:pt x="104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0"/>
                    </a:lnTo>
                    <a:lnTo>
                      <a:pt x="100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0" name="Oval 107"/>
              <p:cNvSpPr>
                <a:spLocks noChangeArrowheads="1"/>
              </p:cNvSpPr>
              <p:nvPr/>
            </p:nvSpPr>
            <p:spPr bwMode="auto">
              <a:xfrm>
                <a:off x="6034" y="764"/>
                <a:ext cx="123" cy="106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1" name="Oval 108"/>
              <p:cNvSpPr>
                <a:spLocks noChangeArrowheads="1"/>
              </p:cNvSpPr>
              <p:nvPr/>
            </p:nvSpPr>
            <p:spPr bwMode="auto">
              <a:xfrm>
                <a:off x="5839" y="660"/>
                <a:ext cx="134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2" name="Freeform 109"/>
              <p:cNvSpPr>
                <a:spLocks/>
              </p:cNvSpPr>
              <p:nvPr/>
            </p:nvSpPr>
            <p:spPr bwMode="auto">
              <a:xfrm>
                <a:off x="4499" y="796"/>
                <a:ext cx="924" cy="206"/>
              </a:xfrm>
              <a:custGeom>
                <a:avLst/>
                <a:gdLst>
                  <a:gd name="T0" fmla="*/ 10 w 1093"/>
                  <a:gd name="T1" fmla="*/ 2 h 256"/>
                  <a:gd name="T2" fmla="*/ 18 w 1093"/>
                  <a:gd name="T3" fmla="*/ 3 h 256"/>
                  <a:gd name="T4" fmla="*/ 25 w 1093"/>
                  <a:gd name="T5" fmla="*/ 4 h 256"/>
                  <a:gd name="T6" fmla="*/ 28 w 1093"/>
                  <a:gd name="T7" fmla="*/ 10 h 256"/>
                  <a:gd name="T8" fmla="*/ 33 w 1093"/>
                  <a:gd name="T9" fmla="*/ 13 h 256"/>
                  <a:gd name="T10" fmla="*/ 41 w 1093"/>
                  <a:gd name="T11" fmla="*/ 16 h 256"/>
                  <a:gd name="T12" fmla="*/ 48 w 1093"/>
                  <a:gd name="T13" fmla="*/ 19 h 256"/>
                  <a:gd name="T14" fmla="*/ 48 w 1093"/>
                  <a:gd name="T15" fmla="*/ 19 h 256"/>
                  <a:gd name="T16" fmla="*/ 57 w 1093"/>
                  <a:gd name="T17" fmla="*/ 19 h 256"/>
                  <a:gd name="T18" fmla="*/ 63 w 1093"/>
                  <a:gd name="T19" fmla="*/ 16 h 256"/>
                  <a:gd name="T20" fmla="*/ 67 w 1093"/>
                  <a:gd name="T21" fmla="*/ 14 h 256"/>
                  <a:gd name="T22" fmla="*/ 68 w 1093"/>
                  <a:gd name="T23" fmla="*/ 10 h 256"/>
                  <a:gd name="T24" fmla="*/ 71 w 1093"/>
                  <a:gd name="T25" fmla="*/ 8 h 256"/>
                  <a:gd name="T26" fmla="*/ 74 w 1093"/>
                  <a:gd name="T27" fmla="*/ 8 h 256"/>
                  <a:gd name="T28" fmla="*/ 83 w 1093"/>
                  <a:gd name="T29" fmla="*/ 8 h 256"/>
                  <a:gd name="T30" fmla="*/ 90 w 1093"/>
                  <a:gd name="T31" fmla="*/ 10 h 256"/>
                  <a:gd name="T32" fmla="*/ 100 w 1093"/>
                  <a:gd name="T33" fmla="*/ 13 h 256"/>
                  <a:gd name="T34" fmla="*/ 107 w 1093"/>
                  <a:gd name="T35" fmla="*/ 14 h 256"/>
                  <a:gd name="T36" fmla="*/ 111 w 1093"/>
                  <a:gd name="T37" fmla="*/ 14 h 256"/>
                  <a:gd name="T38" fmla="*/ 114 w 1093"/>
                  <a:gd name="T39" fmla="*/ 13 h 256"/>
                  <a:gd name="T40" fmla="*/ 116 w 1093"/>
                  <a:gd name="T41" fmla="*/ 11 h 256"/>
                  <a:gd name="T42" fmla="*/ 120 w 1093"/>
                  <a:gd name="T43" fmla="*/ 10 h 256"/>
                  <a:gd name="T44" fmla="*/ 133 w 1093"/>
                  <a:gd name="T45" fmla="*/ 10 h 256"/>
                  <a:gd name="T46" fmla="*/ 135 w 1093"/>
                  <a:gd name="T47" fmla="*/ 8 h 256"/>
                  <a:gd name="T48" fmla="*/ 139 w 1093"/>
                  <a:gd name="T49" fmla="*/ 3 h 256"/>
                  <a:gd name="T50" fmla="*/ 139 w 1093"/>
                  <a:gd name="T51" fmla="*/ 2 h 256"/>
                  <a:gd name="T52" fmla="*/ 145 w 1093"/>
                  <a:gd name="T53" fmla="*/ 2 h 256"/>
                  <a:gd name="T54" fmla="*/ 139 w 1093"/>
                  <a:gd name="T55" fmla="*/ 2 h 256"/>
                  <a:gd name="T56" fmla="*/ 138 w 1093"/>
                  <a:gd name="T57" fmla="*/ 3 h 256"/>
                  <a:gd name="T58" fmla="*/ 135 w 1093"/>
                  <a:gd name="T59" fmla="*/ 6 h 256"/>
                  <a:gd name="T60" fmla="*/ 132 w 1093"/>
                  <a:gd name="T61" fmla="*/ 9 h 256"/>
                  <a:gd name="T62" fmla="*/ 132 w 1093"/>
                  <a:gd name="T63" fmla="*/ 9 h 256"/>
                  <a:gd name="T64" fmla="*/ 118 w 1093"/>
                  <a:gd name="T65" fmla="*/ 10 h 256"/>
                  <a:gd name="T66" fmla="*/ 114 w 1093"/>
                  <a:gd name="T67" fmla="*/ 11 h 256"/>
                  <a:gd name="T68" fmla="*/ 112 w 1093"/>
                  <a:gd name="T69" fmla="*/ 13 h 256"/>
                  <a:gd name="T70" fmla="*/ 112 w 1093"/>
                  <a:gd name="T71" fmla="*/ 13 h 256"/>
                  <a:gd name="T72" fmla="*/ 107 w 1093"/>
                  <a:gd name="T73" fmla="*/ 14 h 256"/>
                  <a:gd name="T74" fmla="*/ 104 w 1093"/>
                  <a:gd name="T75" fmla="*/ 13 h 256"/>
                  <a:gd name="T76" fmla="*/ 100 w 1093"/>
                  <a:gd name="T77" fmla="*/ 12 h 256"/>
                  <a:gd name="T78" fmla="*/ 91 w 1093"/>
                  <a:gd name="T79" fmla="*/ 9 h 256"/>
                  <a:gd name="T80" fmla="*/ 85 w 1093"/>
                  <a:gd name="T81" fmla="*/ 8 h 256"/>
                  <a:gd name="T82" fmla="*/ 74 w 1093"/>
                  <a:gd name="T83" fmla="*/ 7 h 256"/>
                  <a:gd name="T84" fmla="*/ 68 w 1093"/>
                  <a:gd name="T85" fmla="*/ 8 h 256"/>
                  <a:gd name="T86" fmla="*/ 67 w 1093"/>
                  <a:gd name="T87" fmla="*/ 11 h 256"/>
                  <a:gd name="T88" fmla="*/ 63 w 1093"/>
                  <a:gd name="T89" fmla="*/ 15 h 256"/>
                  <a:gd name="T90" fmla="*/ 60 w 1093"/>
                  <a:gd name="T91" fmla="*/ 18 h 256"/>
                  <a:gd name="T92" fmla="*/ 53 w 1093"/>
                  <a:gd name="T93" fmla="*/ 18 h 256"/>
                  <a:gd name="T94" fmla="*/ 52 w 1093"/>
                  <a:gd name="T95" fmla="*/ 19 h 256"/>
                  <a:gd name="T96" fmla="*/ 48 w 1093"/>
                  <a:gd name="T97" fmla="*/ 18 h 256"/>
                  <a:gd name="T98" fmla="*/ 39 w 1093"/>
                  <a:gd name="T99" fmla="*/ 15 h 256"/>
                  <a:gd name="T100" fmla="*/ 35 w 1093"/>
                  <a:gd name="T101" fmla="*/ 13 h 256"/>
                  <a:gd name="T102" fmla="*/ 30 w 1093"/>
                  <a:gd name="T103" fmla="*/ 10 h 256"/>
                  <a:gd name="T104" fmla="*/ 25 w 1093"/>
                  <a:gd name="T105" fmla="*/ 4 h 256"/>
                  <a:gd name="T106" fmla="*/ 13 w 1093"/>
                  <a:gd name="T107" fmla="*/ 2 h 256"/>
                  <a:gd name="T108" fmla="*/ 0 w 1093"/>
                  <a:gd name="T109" fmla="*/ 3 h 25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93"/>
                  <a:gd name="T166" fmla="*/ 0 h 256"/>
                  <a:gd name="T167" fmla="*/ 1093 w 1093"/>
                  <a:gd name="T168" fmla="*/ 256 h 25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93" h="256">
                    <a:moveTo>
                      <a:pt x="0" y="40"/>
                    </a:moveTo>
                    <a:lnTo>
                      <a:pt x="4" y="52"/>
                    </a:lnTo>
                    <a:lnTo>
                      <a:pt x="30" y="42"/>
                    </a:lnTo>
                    <a:lnTo>
                      <a:pt x="54" y="36"/>
                    </a:lnTo>
                    <a:lnTo>
                      <a:pt x="76" y="32"/>
                    </a:lnTo>
                    <a:lnTo>
                      <a:pt x="74" y="26"/>
                    </a:lnTo>
                    <a:lnTo>
                      <a:pt x="74" y="32"/>
                    </a:lnTo>
                    <a:lnTo>
                      <a:pt x="96" y="34"/>
                    </a:lnTo>
                    <a:lnTo>
                      <a:pt x="116" y="36"/>
                    </a:lnTo>
                    <a:lnTo>
                      <a:pt x="138" y="42"/>
                    </a:lnTo>
                    <a:lnTo>
                      <a:pt x="160" y="52"/>
                    </a:lnTo>
                    <a:lnTo>
                      <a:pt x="160" y="46"/>
                    </a:lnTo>
                    <a:lnTo>
                      <a:pt x="158" y="50"/>
                    </a:lnTo>
                    <a:lnTo>
                      <a:pt x="180" y="62"/>
                    </a:lnTo>
                    <a:lnTo>
                      <a:pt x="182" y="56"/>
                    </a:lnTo>
                    <a:lnTo>
                      <a:pt x="178" y="58"/>
                    </a:lnTo>
                    <a:lnTo>
                      <a:pt x="180" y="60"/>
                    </a:lnTo>
                    <a:lnTo>
                      <a:pt x="178" y="58"/>
                    </a:lnTo>
                    <a:lnTo>
                      <a:pt x="194" y="96"/>
                    </a:lnTo>
                    <a:lnTo>
                      <a:pt x="210" y="130"/>
                    </a:lnTo>
                    <a:lnTo>
                      <a:pt x="212" y="132"/>
                    </a:lnTo>
                    <a:lnTo>
                      <a:pt x="222" y="148"/>
                    </a:lnTo>
                    <a:lnTo>
                      <a:pt x="234" y="162"/>
                    </a:lnTo>
                    <a:lnTo>
                      <a:pt x="246" y="176"/>
                    </a:lnTo>
                    <a:lnTo>
                      <a:pt x="248" y="178"/>
                    </a:lnTo>
                    <a:lnTo>
                      <a:pt x="266" y="192"/>
                    </a:lnTo>
                    <a:lnTo>
                      <a:pt x="268" y="186"/>
                    </a:lnTo>
                    <a:lnTo>
                      <a:pt x="264" y="190"/>
                    </a:lnTo>
                    <a:lnTo>
                      <a:pt x="284" y="206"/>
                    </a:lnTo>
                    <a:lnTo>
                      <a:pt x="302" y="216"/>
                    </a:lnTo>
                    <a:lnTo>
                      <a:pt x="338" y="236"/>
                    </a:lnTo>
                    <a:lnTo>
                      <a:pt x="340" y="230"/>
                    </a:lnTo>
                    <a:lnTo>
                      <a:pt x="338" y="236"/>
                    </a:lnTo>
                    <a:lnTo>
                      <a:pt x="348" y="242"/>
                    </a:lnTo>
                    <a:lnTo>
                      <a:pt x="360" y="248"/>
                    </a:lnTo>
                    <a:lnTo>
                      <a:pt x="362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6"/>
                    </a:lnTo>
                    <a:lnTo>
                      <a:pt x="402" y="252"/>
                    </a:lnTo>
                    <a:lnTo>
                      <a:pt x="422" y="250"/>
                    </a:lnTo>
                    <a:lnTo>
                      <a:pt x="438" y="246"/>
                    </a:lnTo>
                    <a:lnTo>
                      <a:pt x="450" y="240"/>
                    </a:lnTo>
                    <a:lnTo>
                      <a:pt x="452" y="240"/>
                    </a:lnTo>
                    <a:lnTo>
                      <a:pt x="464" y="232"/>
                    </a:lnTo>
                    <a:lnTo>
                      <a:pt x="476" y="222"/>
                    </a:lnTo>
                    <a:lnTo>
                      <a:pt x="478" y="220"/>
                    </a:lnTo>
                    <a:lnTo>
                      <a:pt x="488" y="206"/>
                    </a:lnTo>
                    <a:lnTo>
                      <a:pt x="502" y="190"/>
                    </a:lnTo>
                    <a:lnTo>
                      <a:pt x="502" y="186"/>
                    </a:lnTo>
                    <a:lnTo>
                      <a:pt x="502" y="188"/>
                    </a:lnTo>
                    <a:lnTo>
                      <a:pt x="506" y="168"/>
                    </a:lnTo>
                    <a:lnTo>
                      <a:pt x="510" y="152"/>
                    </a:lnTo>
                    <a:lnTo>
                      <a:pt x="516" y="140"/>
                    </a:lnTo>
                    <a:lnTo>
                      <a:pt x="520" y="128"/>
                    </a:lnTo>
                    <a:lnTo>
                      <a:pt x="514" y="128"/>
                    </a:lnTo>
                    <a:lnTo>
                      <a:pt x="518" y="130"/>
                    </a:lnTo>
                    <a:lnTo>
                      <a:pt x="524" y="122"/>
                    </a:lnTo>
                    <a:lnTo>
                      <a:pt x="530" y="114"/>
                    </a:lnTo>
                    <a:lnTo>
                      <a:pt x="526" y="112"/>
                    </a:lnTo>
                    <a:lnTo>
                      <a:pt x="528" y="116"/>
                    </a:lnTo>
                    <a:lnTo>
                      <a:pt x="542" y="108"/>
                    </a:lnTo>
                    <a:lnTo>
                      <a:pt x="540" y="104"/>
                    </a:lnTo>
                    <a:lnTo>
                      <a:pt x="540" y="110"/>
                    </a:lnTo>
                    <a:lnTo>
                      <a:pt x="560" y="108"/>
                    </a:lnTo>
                    <a:lnTo>
                      <a:pt x="560" y="102"/>
                    </a:lnTo>
                    <a:lnTo>
                      <a:pt x="558" y="108"/>
                    </a:lnTo>
                    <a:lnTo>
                      <a:pt x="572" y="108"/>
                    </a:lnTo>
                    <a:lnTo>
                      <a:pt x="586" y="108"/>
                    </a:lnTo>
                    <a:lnTo>
                      <a:pt x="602" y="110"/>
                    </a:lnTo>
                    <a:lnTo>
                      <a:pt x="620" y="112"/>
                    </a:lnTo>
                    <a:lnTo>
                      <a:pt x="642" y="114"/>
                    </a:lnTo>
                    <a:lnTo>
                      <a:pt x="667" y="116"/>
                    </a:lnTo>
                    <a:lnTo>
                      <a:pt x="667" y="110"/>
                    </a:lnTo>
                    <a:lnTo>
                      <a:pt x="662" y="114"/>
                    </a:lnTo>
                    <a:lnTo>
                      <a:pt x="683" y="132"/>
                    </a:lnTo>
                    <a:lnTo>
                      <a:pt x="701" y="146"/>
                    </a:lnTo>
                    <a:lnTo>
                      <a:pt x="719" y="160"/>
                    </a:lnTo>
                    <a:lnTo>
                      <a:pt x="721" y="160"/>
                    </a:lnTo>
                    <a:lnTo>
                      <a:pt x="737" y="170"/>
                    </a:lnTo>
                    <a:lnTo>
                      <a:pt x="747" y="174"/>
                    </a:lnTo>
                    <a:lnTo>
                      <a:pt x="749" y="174"/>
                    </a:lnTo>
                    <a:lnTo>
                      <a:pt x="759" y="178"/>
                    </a:lnTo>
                    <a:lnTo>
                      <a:pt x="783" y="186"/>
                    </a:lnTo>
                    <a:lnTo>
                      <a:pt x="793" y="188"/>
                    </a:lnTo>
                    <a:lnTo>
                      <a:pt x="803" y="190"/>
                    </a:lnTo>
                    <a:lnTo>
                      <a:pt x="807" y="192"/>
                    </a:lnTo>
                    <a:lnTo>
                      <a:pt x="811" y="192"/>
                    </a:lnTo>
                    <a:lnTo>
                      <a:pt x="829" y="190"/>
                    </a:lnTo>
                    <a:lnTo>
                      <a:pt x="831" y="190"/>
                    </a:lnTo>
                    <a:lnTo>
                      <a:pt x="839" y="188"/>
                    </a:lnTo>
                    <a:lnTo>
                      <a:pt x="841" y="186"/>
                    </a:lnTo>
                    <a:lnTo>
                      <a:pt x="851" y="182"/>
                    </a:lnTo>
                    <a:lnTo>
                      <a:pt x="851" y="180"/>
                    </a:lnTo>
                    <a:lnTo>
                      <a:pt x="857" y="172"/>
                    </a:lnTo>
                    <a:lnTo>
                      <a:pt x="859" y="170"/>
                    </a:lnTo>
                    <a:lnTo>
                      <a:pt x="865" y="162"/>
                    </a:lnTo>
                    <a:lnTo>
                      <a:pt x="869" y="154"/>
                    </a:lnTo>
                    <a:lnTo>
                      <a:pt x="863" y="152"/>
                    </a:lnTo>
                    <a:lnTo>
                      <a:pt x="867" y="156"/>
                    </a:lnTo>
                    <a:lnTo>
                      <a:pt x="875" y="150"/>
                    </a:lnTo>
                    <a:lnTo>
                      <a:pt x="871" y="144"/>
                    </a:lnTo>
                    <a:lnTo>
                      <a:pt x="873" y="150"/>
                    </a:lnTo>
                    <a:lnTo>
                      <a:pt x="887" y="146"/>
                    </a:lnTo>
                    <a:lnTo>
                      <a:pt x="901" y="144"/>
                    </a:lnTo>
                    <a:lnTo>
                      <a:pt x="933" y="144"/>
                    </a:lnTo>
                    <a:lnTo>
                      <a:pt x="965" y="144"/>
                    </a:lnTo>
                    <a:lnTo>
                      <a:pt x="979" y="142"/>
                    </a:lnTo>
                    <a:lnTo>
                      <a:pt x="995" y="138"/>
                    </a:lnTo>
                    <a:lnTo>
                      <a:pt x="995" y="136"/>
                    </a:lnTo>
                    <a:lnTo>
                      <a:pt x="997" y="138"/>
                    </a:lnTo>
                    <a:lnTo>
                      <a:pt x="1001" y="130"/>
                    </a:lnTo>
                    <a:lnTo>
                      <a:pt x="1003" y="128"/>
                    </a:lnTo>
                    <a:lnTo>
                      <a:pt x="1011" y="118"/>
                    </a:lnTo>
                    <a:lnTo>
                      <a:pt x="1019" y="102"/>
                    </a:lnTo>
                    <a:lnTo>
                      <a:pt x="1027" y="88"/>
                    </a:lnTo>
                    <a:lnTo>
                      <a:pt x="1027" y="86"/>
                    </a:lnTo>
                    <a:lnTo>
                      <a:pt x="1035" y="70"/>
                    </a:lnTo>
                    <a:lnTo>
                      <a:pt x="1041" y="54"/>
                    </a:lnTo>
                    <a:lnTo>
                      <a:pt x="1045" y="44"/>
                    </a:lnTo>
                    <a:lnTo>
                      <a:pt x="1045" y="42"/>
                    </a:lnTo>
                    <a:lnTo>
                      <a:pt x="1047" y="36"/>
                    </a:lnTo>
                    <a:lnTo>
                      <a:pt x="1041" y="36"/>
                    </a:lnTo>
                    <a:lnTo>
                      <a:pt x="1045" y="38"/>
                    </a:lnTo>
                    <a:lnTo>
                      <a:pt x="1047" y="36"/>
                    </a:lnTo>
                    <a:lnTo>
                      <a:pt x="1045" y="40"/>
                    </a:lnTo>
                    <a:lnTo>
                      <a:pt x="1055" y="32"/>
                    </a:lnTo>
                    <a:lnTo>
                      <a:pt x="1069" y="24"/>
                    </a:lnTo>
                    <a:lnTo>
                      <a:pt x="1081" y="16"/>
                    </a:lnTo>
                    <a:lnTo>
                      <a:pt x="1093" y="10"/>
                    </a:lnTo>
                    <a:lnTo>
                      <a:pt x="1087" y="0"/>
                    </a:lnTo>
                    <a:lnTo>
                      <a:pt x="1075" y="6"/>
                    </a:lnTo>
                    <a:lnTo>
                      <a:pt x="1063" y="14"/>
                    </a:lnTo>
                    <a:lnTo>
                      <a:pt x="1049" y="22"/>
                    </a:lnTo>
                    <a:lnTo>
                      <a:pt x="1037" y="32"/>
                    </a:lnTo>
                    <a:lnTo>
                      <a:pt x="1037" y="34"/>
                    </a:lnTo>
                    <a:lnTo>
                      <a:pt x="1035" y="36"/>
                    </a:lnTo>
                    <a:lnTo>
                      <a:pt x="1033" y="44"/>
                    </a:lnTo>
                    <a:lnTo>
                      <a:pt x="1039" y="42"/>
                    </a:lnTo>
                    <a:lnTo>
                      <a:pt x="1033" y="42"/>
                    </a:lnTo>
                    <a:lnTo>
                      <a:pt x="1029" y="52"/>
                    </a:lnTo>
                    <a:lnTo>
                      <a:pt x="1023" y="68"/>
                    </a:lnTo>
                    <a:lnTo>
                      <a:pt x="1015" y="84"/>
                    </a:lnTo>
                    <a:lnTo>
                      <a:pt x="1021" y="84"/>
                    </a:lnTo>
                    <a:lnTo>
                      <a:pt x="1017" y="82"/>
                    </a:lnTo>
                    <a:lnTo>
                      <a:pt x="1009" y="96"/>
                    </a:lnTo>
                    <a:lnTo>
                      <a:pt x="1001" y="112"/>
                    </a:lnTo>
                    <a:lnTo>
                      <a:pt x="993" y="122"/>
                    </a:lnTo>
                    <a:lnTo>
                      <a:pt x="999" y="126"/>
                    </a:lnTo>
                    <a:lnTo>
                      <a:pt x="995" y="120"/>
                    </a:lnTo>
                    <a:lnTo>
                      <a:pt x="991" y="128"/>
                    </a:lnTo>
                    <a:lnTo>
                      <a:pt x="993" y="132"/>
                    </a:lnTo>
                    <a:lnTo>
                      <a:pt x="993" y="126"/>
                    </a:lnTo>
                    <a:lnTo>
                      <a:pt x="977" y="130"/>
                    </a:lnTo>
                    <a:lnTo>
                      <a:pt x="963" y="132"/>
                    </a:lnTo>
                    <a:lnTo>
                      <a:pt x="931" y="132"/>
                    </a:lnTo>
                    <a:lnTo>
                      <a:pt x="899" y="132"/>
                    </a:lnTo>
                    <a:lnTo>
                      <a:pt x="885" y="134"/>
                    </a:lnTo>
                    <a:lnTo>
                      <a:pt x="871" y="138"/>
                    </a:lnTo>
                    <a:lnTo>
                      <a:pt x="869" y="140"/>
                    </a:lnTo>
                    <a:lnTo>
                      <a:pt x="861" y="146"/>
                    </a:lnTo>
                    <a:lnTo>
                      <a:pt x="859" y="148"/>
                    </a:lnTo>
                    <a:lnTo>
                      <a:pt x="855" y="156"/>
                    </a:lnTo>
                    <a:lnTo>
                      <a:pt x="849" y="164"/>
                    </a:lnTo>
                    <a:lnTo>
                      <a:pt x="855" y="168"/>
                    </a:lnTo>
                    <a:lnTo>
                      <a:pt x="851" y="162"/>
                    </a:lnTo>
                    <a:lnTo>
                      <a:pt x="843" y="172"/>
                    </a:lnTo>
                    <a:lnTo>
                      <a:pt x="847" y="176"/>
                    </a:lnTo>
                    <a:lnTo>
                      <a:pt x="845" y="172"/>
                    </a:lnTo>
                    <a:lnTo>
                      <a:pt x="835" y="176"/>
                    </a:lnTo>
                    <a:lnTo>
                      <a:pt x="839" y="182"/>
                    </a:lnTo>
                    <a:lnTo>
                      <a:pt x="837" y="176"/>
                    </a:lnTo>
                    <a:lnTo>
                      <a:pt x="829" y="178"/>
                    </a:lnTo>
                    <a:lnTo>
                      <a:pt x="829" y="184"/>
                    </a:lnTo>
                    <a:lnTo>
                      <a:pt x="831" y="178"/>
                    </a:lnTo>
                    <a:lnTo>
                      <a:pt x="811" y="180"/>
                    </a:lnTo>
                    <a:lnTo>
                      <a:pt x="811" y="186"/>
                    </a:lnTo>
                    <a:lnTo>
                      <a:pt x="813" y="180"/>
                    </a:lnTo>
                    <a:lnTo>
                      <a:pt x="809" y="180"/>
                    </a:lnTo>
                    <a:lnTo>
                      <a:pt x="805" y="178"/>
                    </a:lnTo>
                    <a:lnTo>
                      <a:pt x="795" y="176"/>
                    </a:lnTo>
                    <a:lnTo>
                      <a:pt x="785" y="174"/>
                    </a:lnTo>
                    <a:lnTo>
                      <a:pt x="761" y="166"/>
                    </a:lnTo>
                    <a:lnTo>
                      <a:pt x="751" y="162"/>
                    </a:lnTo>
                    <a:lnTo>
                      <a:pt x="749" y="168"/>
                    </a:lnTo>
                    <a:lnTo>
                      <a:pt x="753" y="164"/>
                    </a:lnTo>
                    <a:lnTo>
                      <a:pt x="741" y="158"/>
                    </a:lnTo>
                    <a:lnTo>
                      <a:pt x="723" y="148"/>
                    </a:lnTo>
                    <a:lnTo>
                      <a:pt x="721" y="154"/>
                    </a:lnTo>
                    <a:lnTo>
                      <a:pt x="725" y="150"/>
                    </a:lnTo>
                    <a:lnTo>
                      <a:pt x="707" y="136"/>
                    </a:lnTo>
                    <a:lnTo>
                      <a:pt x="689" y="122"/>
                    </a:lnTo>
                    <a:lnTo>
                      <a:pt x="671" y="106"/>
                    </a:lnTo>
                    <a:lnTo>
                      <a:pt x="669" y="106"/>
                    </a:lnTo>
                    <a:lnTo>
                      <a:pt x="667" y="104"/>
                    </a:lnTo>
                    <a:lnTo>
                      <a:pt x="644" y="102"/>
                    </a:lnTo>
                    <a:lnTo>
                      <a:pt x="622" y="100"/>
                    </a:lnTo>
                    <a:lnTo>
                      <a:pt x="604" y="98"/>
                    </a:lnTo>
                    <a:lnTo>
                      <a:pt x="588" y="96"/>
                    </a:lnTo>
                    <a:lnTo>
                      <a:pt x="574" y="96"/>
                    </a:lnTo>
                    <a:lnTo>
                      <a:pt x="560" y="96"/>
                    </a:lnTo>
                    <a:lnTo>
                      <a:pt x="558" y="96"/>
                    </a:lnTo>
                    <a:lnTo>
                      <a:pt x="538" y="98"/>
                    </a:lnTo>
                    <a:lnTo>
                      <a:pt x="536" y="98"/>
                    </a:lnTo>
                    <a:lnTo>
                      <a:pt x="522" y="106"/>
                    </a:lnTo>
                    <a:lnTo>
                      <a:pt x="520" y="108"/>
                    </a:lnTo>
                    <a:lnTo>
                      <a:pt x="514" y="116"/>
                    </a:lnTo>
                    <a:lnTo>
                      <a:pt x="508" y="124"/>
                    </a:lnTo>
                    <a:lnTo>
                      <a:pt x="508" y="126"/>
                    </a:lnTo>
                    <a:lnTo>
                      <a:pt x="504" y="138"/>
                    </a:lnTo>
                    <a:lnTo>
                      <a:pt x="498" y="150"/>
                    </a:lnTo>
                    <a:lnTo>
                      <a:pt x="494" y="166"/>
                    </a:lnTo>
                    <a:lnTo>
                      <a:pt x="490" y="186"/>
                    </a:lnTo>
                    <a:lnTo>
                      <a:pt x="496" y="186"/>
                    </a:lnTo>
                    <a:lnTo>
                      <a:pt x="492" y="184"/>
                    </a:lnTo>
                    <a:lnTo>
                      <a:pt x="478" y="200"/>
                    </a:lnTo>
                    <a:lnTo>
                      <a:pt x="468" y="214"/>
                    </a:lnTo>
                    <a:lnTo>
                      <a:pt x="472" y="218"/>
                    </a:lnTo>
                    <a:lnTo>
                      <a:pt x="470" y="212"/>
                    </a:lnTo>
                    <a:lnTo>
                      <a:pt x="458" y="222"/>
                    </a:lnTo>
                    <a:lnTo>
                      <a:pt x="446" y="230"/>
                    </a:lnTo>
                    <a:lnTo>
                      <a:pt x="450" y="234"/>
                    </a:lnTo>
                    <a:lnTo>
                      <a:pt x="448" y="228"/>
                    </a:lnTo>
                    <a:lnTo>
                      <a:pt x="436" y="234"/>
                    </a:lnTo>
                    <a:lnTo>
                      <a:pt x="420" y="238"/>
                    </a:lnTo>
                    <a:lnTo>
                      <a:pt x="400" y="240"/>
                    </a:lnTo>
                    <a:lnTo>
                      <a:pt x="376" y="244"/>
                    </a:lnTo>
                    <a:lnTo>
                      <a:pt x="376" y="250"/>
                    </a:lnTo>
                    <a:lnTo>
                      <a:pt x="378" y="244"/>
                    </a:lnTo>
                    <a:lnTo>
                      <a:pt x="376" y="244"/>
                    </a:lnTo>
                    <a:lnTo>
                      <a:pt x="374" y="242"/>
                    </a:lnTo>
                    <a:lnTo>
                      <a:pt x="364" y="238"/>
                    </a:lnTo>
                    <a:lnTo>
                      <a:pt x="362" y="244"/>
                    </a:lnTo>
                    <a:lnTo>
                      <a:pt x="366" y="238"/>
                    </a:lnTo>
                    <a:lnTo>
                      <a:pt x="354" y="232"/>
                    </a:lnTo>
                    <a:lnTo>
                      <a:pt x="344" y="226"/>
                    </a:lnTo>
                    <a:lnTo>
                      <a:pt x="342" y="224"/>
                    </a:lnTo>
                    <a:lnTo>
                      <a:pt x="308" y="206"/>
                    </a:lnTo>
                    <a:lnTo>
                      <a:pt x="290" y="196"/>
                    </a:lnTo>
                    <a:lnTo>
                      <a:pt x="272" y="182"/>
                    </a:lnTo>
                    <a:lnTo>
                      <a:pt x="254" y="168"/>
                    </a:lnTo>
                    <a:lnTo>
                      <a:pt x="252" y="174"/>
                    </a:lnTo>
                    <a:lnTo>
                      <a:pt x="256" y="170"/>
                    </a:lnTo>
                    <a:lnTo>
                      <a:pt x="244" y="156"/>
                    </a:lnTo>
                    <a:lnTo>
                      <a:pt x="232" y="142"/>
                    </a:lnTo>
                    <a:lnTo>
                      <a:pt x="222" y="126"/>
                    </a:lnTo>
                    <a:lnTo>
                      <a:pt x="216" y="130"/>
                    </a:lnTo>
                    <a:lnTo>
                      <a:pt x="222" y="128"/>
                    </a:lnTo>
                    <a:lnTo>
                      <a:pt x="206" y="94"/>
                    </a:lnTo>
                    <a:lnTo>
                      <a:pt x="188" y="54"/>
                    </a:lnTo>
                    <a:lnTo>
                      <a:pt x="186" y="54"/>
                    </a:lnTo>
                    <a:lnTo>
                      <a:pt x="184" y="52"/>
                    </a:lnTo>
                    <a:lnTo>
                      <a:pt x="164" y="40"/>
                    </a:lnTo>
                    <a:lnTo>
                      <a:pt x="162" y="40"/>
                    </a:lnTo>
                    <a:lnTo>
                      <a:pt x="140" y="30"/>
                    </a:lnTo>
                    <a:lnTo>
                      <a:pt x="118" y="24"/>
                    </a:lnTo>
                    <a:lnTo>
                      <a:pt x="98" y="22"/>
                    </a:lnTo>
                    <a:lnTo>
                      <a:pt x="76" y="20"/>
                    </a:lnTo>
                    <a:lnTo>
                      <a:pt x="74" y="20"/>
                    </a:lnTo>
                    <a:lnTo>
                      <a:pt x="52" y="24"/>
                    </a:lnTo>
                    <a:lnTo>
                      <a:pt x="28" y="3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3" name="Freeform 110"/>
              <p:cNvSpPr>
                <a:spLocks/>
              </p:cNvSpPr>
              <p:nvPr/>
            </p:nvSpPr>
            <p:spPr bwMode="auto">
              <a:xfrm>
                <a:off x="4700" y="986"/>
                <a:ext cx="751" cy="719"/>
              </a:xfrm>
              <a:custGeom>
                <a:avLst/>
                <a:gdLst>
                  <a:gd name="T0" fmla="*/ 110 w 889"/>
                  <a:gd name="T1" fmla="*/ 2 h 895"/>
                  <a:gd name="T2" fmla="*/ 98 w 889"/>
                  <a:gd name="T3" fmla="*/ 4 h 895"/>
                  <a:gd name="T4" fmla="*/ 95 w 889"/>
                  <a:gd name="T5" fmla="*/ 6 h 895"/>
                  <a:gd name="T6" fmla="*/ 82 w 889"/>
                  <a:gd name="T7" fmla="*/ 9 h 895"/>
                  <a:gd name="T8" fmla="*/ 73 w 889"/>
                  <a:gd name="T9" fmla="*/ 15 h 895"/>
                  <a:gd name="T10" fmla="*/ 76 w 889"/>
                  <a:gd name="T11" fmla="*/ 25 h 895"/>
                  <a:gd name="T12" fmla="*/ 81 w 889"/>
                  <a:gd name="T13" fmla="*/ 27 h 895"/>
                  <a:gd name="T14" fmla="*/ 84 w 889"/>
                  <a:gd name="T15" fmla="*/ 31 h 895"/>
                  <a:gd name="T16" fmla="*/ 84 w 889"/>
                  <a:gd name="T17" fmla="*/ 33 h 895"/>
                  <a:gd name="T18" fmla="*/ 79 w 889"/>
                  <a:gd name="T19" fmla="*/ 38 h 895"/>
                  <a:gd name="T20" fmla="*/ 79 w 889"/>
                  <a:gd name="T21" fmla="*/ 38 h 895"/>
                  <a:gd name="T22" fmla="*/ 73 w 889"/>
                  <a:gd name="T23" fmla="*/ 39 h 895"/>
                  <a:gd name="T24" fmla="*/ 68 w 889"/>
                  <a:gd name="T25" fmla="*/ 40 h 895"/>
                  <a:gd name="T26" fmla="*/ 64 w 889"/>
                  <a:gd name="T27" fmla="*/ 47 h 895"/>
                  <a:gd name="T28" fmla="*/ 65 w 889"/>
                  <a:gd name="T29" fmla="*/ 55 h 895"/>
                  <a:gd name="T30" fmla="*/ 61 w 889"/>
                  <a:gd name="T31" fmla="*/ 61 h 895"/>
                  <a:gd name="T32" fmla="*/ 51 w 889"/>
                  <a:gd name="T33" fmla="*/ 63 h 895"/>
                  <a:gd name="T34" fmla="*/ 28 w 889"/>
                  <a:gd name="T35" fmla="*/ 64 h 895"/>
                  <a:gd name="T36" fmla="*/ 10 w 889"/>
                  <a:gd name="T37" fmla="*/ 63 h 895"/>
                  <a:gd name="T38" fmla="*/ 8 w 889"/>
                  <a:gd name="T39" fmla="*/ 63 h 895"/>
                  <a:gd name="T40" fmla="*/ 8 w 889"/>
                  <a:gd name="T41" fmla="*/ 59 h 895"/>
                  <a:gd name="T42" fmla="*/ 3 w 889"/>
                  <a:gd name="T43" fmla="*/ 54 h 895"/>
                  <a:gd name="T44" fmla="*/ 3 w 889"/>
                  <a:gd name="T45" fmla="*/ 51 h 895"/>
                  <a:gd name="T46" fmla="*/ 7 w 889"/>
                  <a:gd name="T47" fmla="*/ 48 h 895"/>
                  <a:gd name="T48" fmla="*/ 14 w 889"/>
                  <a:gd name="T49" fmla="*/ 47 h 895"/>
                  <a:gd name="T50" fmla="*/ 24 w 889"/>
                  <a:gd name="T51" fmla="*/ 43 h 895"/>
                  <a:gd name="T52" fmla="*/ 31 w 889"/>
                  <a:gd name="T53" fmla="*/ 38 h 895"/>
                  <a:gd name="T54" fmla="*/ 48 w 889"/>
                  <a:gd name="T55" fmla="*/ 28 h 895"/>
                  <a:gd name="T56" fmla="*/ 62 w 889"/>
                  <a:gd name="T57" fmla="*/ 21 h 895"/>
                  <a:gd name="T58" fmla="*/ 73 w 889"/>
                  <a:gd name="T59" fmla="*/ 14 h 895"/>
                  <a:gd name="T60" fmla="*/ 68 w 889"/>
                  <a:gd name="T61" fmla="*/ 18 h 895"/>
                  <a:gd name="T62" fmla="*/ 57 w 889"/>
                  <a:gd name="T63" fmla="*/ 25 h 895"/>
                  <a:gd name="T64" fmla="*/ 33 w 889"/>
                  <a:gd name="T65" fmla="*/ 35 h 895"/>
                  <a:gd name="T66" fmla="*/ 25 w 889"/>
                  <a:gd name="T67" fmla="*/ 41 h 895"/>
                  <a:gd name="T68" fmla="*/ 15 w 889"/>
                  <a:gd name="T69" fmla="*/ 47 h 895"/>
                  <a:gd name="T70" fmla="*/ 8 w 889"/>
                  <a:gd name="T71" fmla="*/ 47 h 895"/>
                  <a:gd name="T72" fmla="*/ 3 w 889"/>
                  <a:gd name="T73" fmla="*/ 51 h 895"/>
                  <a:gd name="T74" fmla="*/ 0 w 889"/>
                  <a:gd name="T75" fmla="*/ 54 h 895"/>
                  <a:gd name="T76" fmla="*/ 5 w 889"/>
                  <a:gd name="T77" fmla="*/ 57 h 895"/>
                  <a:gd name="T78" fmla="*/ 7 w 889"/>
                  <a:gd name="T79" fmla="*/ 62 h 895"/>
                  <a:gd name="T80" fmla="*/ 10 w 889"/>
                  <a:gd name="T81" fmla="*/ 64 h 895"/>
                  <a:gd name="T82" fmla="*/ 28 w 889"/>
                  <a:gd name="T83" fmla="*/ 64 h 895"/>
                  <a:gd name="T84" fmla="*/ 57 w 889"/>
                  <a:gd name="T85" fmla="*/ 63 h 895"/>
                  <a:gd name="T86" fmla="*/ 65 w 889"/>
                  <a:gd name="T87" fmla="*/ 59 h 895"/>
                  <a:gd name="T88" fmla="*/ 67 w 889"/>
                  <a:gd name="T89" fmla="*/ 51 h 895"/>
                  <a:gd name="T90" fmla="*/ 66 w 889"/>
                  <a:gd name="T91" fmla="*/ 45 h 895"/>
                  <a:gd name="T92" fmla="*/ 69 w 889"/>
                  <a:gd name="T93" fmla="*/ 41 h 895"/>
                  <a:gd name="T94" fmla="*/ 73 w 889"/>
                  <a:gd name="T95" fmla="*/ 40 h 895"/>
                  <a:gd name="T96" fmla="*/ 80 w 889"/>
                  <a:gd name="T97" fmla="*/ 38 h 895"/>
                  <a:gd name="T98" fmla="*/ 80 w 889"/>
                  <a:gd name="T99" fmla="*/ 36 h 895"/>
                  <a:gd name="T100" fmla="*/ 86 w 889"/>
                  <a:gd name="T101" fmla="*/ 32 h 895"/>
                  <a:gd name="T102" fmla="*/ 84 w 889"/>
                  <a:gd name="T103" fmla="*/ 28 h 895"/>
                  <a:gd name="T104" fmla="*/ 80 w 889"/>
                  <a:gd name="T105" fmla="*/ 27 h 895"/>
                  <a:gd name="T106" fmla="*/ 77 w 889"/>
                  <a:gd name="T107" fmla="*/ 25 h 895"/>
                  <a:gd name="T108" fmla="*/ 78 w 889"/>
                  <a:gd name="T109" fmla="*/ 13 h 895"/>
                  <a:gd name="T110" fmla="*/ 83 w 889"/>
                  <a:gd name="T111" fmla="*/ 10 h 895"/>
                  <a:gd name="T112" fmla="*/ 94 w 889"/>
                  <a:gd name="T113" fmla="*/ 7 h 895"/>
                  <a:gd name="T114" fmla="*/ 101 w 889"/>
                  <a:gd name="T115" fmla="*/ 2 h 895"/>
                  <a:gd name="T116" fmla="*/ 110 w 889"/>
                  <a:gd name="T117" fmla="*/ 2 h 8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89"/>
                  <a:gd name="T178" fmla="*/ 0 h 895"/>
                  <a:gd name="T179" fmla="*/ 889 w 889"/>
                  <a:gd name="T180" fmla="*/ 895 h 8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89" h="895">
                    <a:moveTo>
                      <a:pt x="889" y="10"/>
                    </a:moveTo>
                    <a:lnTo>
                      <a:pt x="885" y="0"/>
                    </a:lnTo>
                    <a:lnTo>
                      <a:pt x="871" y="6"/>
                    </a:lnTo>
                    <a:lnTo>
                      <a:pt x="873" y="12"/>
                    </a:lnTo>
                    <a:lnTo>
                      <a:pt x="873" y="6"/>
                    </a:lnTo>
                    <a:lnTo>
                      <a:pt x="857" y="10"/>
                    </a:lnTo>
                    <a:lnTo>
                      <a:pt x="825" y="18"/>
                    </a:lnTo>
                    <a:lnTo>
                      <a:pt x="789" y="24"/>
                    </a:lnTo>
                    <a:lnTo>
                      <a:pt x="755" y="30"/>
                    </a:lnTo>
                    <a:lnTo>
                      <a:pt x="753" y="32"/>
                    </a:lnTo>
                    <a:lnTo>
                      <a:pt x="751" y="34"/>
                    </a:lnTo>
                    <a:lnTo>
                      <a:pt x="741" y="50"/>
                    </a:lnTo>
                    <a:lnTo>
                      <a:pt x="731" y="70"/>
                    </a:lnTo>
                    <a:lnTo>
                      <a:pt x="717" y="86"/>
                    </a:lnTo>
                    <a:lnTo>
                      <a:pt x="723" y="88"/>
                    </a:lnTo>
                    <a:lnTo>
                      <a:pt x="719" y="84"/>
                    </a:lnTo>
                    <a:lnTo>
                      <a:pt x="711" y="90"/>
                    </a:lnTo>
                    <a:lnTo>
                      <a:pt x="715" y="96"/>
                    </a:lnTo>
                    <a:lnTo>
                      <a:pt x="713" y="90"/>
                    </a:lnTo>
                    <a:lnTo>
                      <a:pt x="705" y="94"/>
                    </a:lnTo>
                    <a:lnTo>
                      <a:pt x="703" y="96"/>
                    </a:lnTo>
                    <a:lnTo>
                      <a:pt x="675" y="110"/>
                    </a:lnTo>
                    <a:lnTo>
                      <a:pt x="679" y="114"/>
                    </a:lnTo>
                    <a:lnTo>
                      <a:pt x="677" y="108"/>
                    </a:lnTo>
                    <a:lnTo>
                      <a:pt x="651" y="122"/>
                    </a:lnTo>
                    <a:lnTo>
                      <a:pt x="623" y="134"/>
                    </a:lnTo>
                    <a:lnTo>
                      <a:pt x="621" y="134"/>
                    </a:lnTo>
                    <a:lnTo>
                      <a:pt x="595" y="150"/>
                    </a:lnTo>
                    <a:lnTo>
                      <a:pt x="593" y="152"/>
                    </a:lnTo>
                    <a:lnTo>
                      <a:pt x="575" y="178"/>
                    </a:lnTo>
                    <a:lnTo>
                      <a:pt x="575" y="180"/>
                    </a:lnTo>
                    <a:lnTo>
                      <a:pt x="563" y="210"/>
                    </a:lnTo>
                    <a:lnTo>
                      <a:pt x="555" y="244"/>
                    </a:lnTo>
                    <a:lnTo>
                      <a:pt x="553" y="276"/>
                    </a:lnTo>
                    <a:lnTo>
                      <a:pt x="553" y="278"/>
                    </a:lnTo>
                    <a:lnTo>
                      <a:pt x="557" y="310"/>
                    </a:lnTo>
                    <a:lnTo>
                      <a:pt x="569" y="339"/>
                    </a:lnTo>
                    <a:lnTo>
                      <a:pt x="571" y="341"/>
                    </a:lnTo>
                    <a:lnTo>
                      <a:pt x="579" y="351"/>
                    </a:lnTo>
                    <a:lnTo>
                      <a:pt x="581" y="353"/>
                    </a:lnTo>
                    <a:lnTo>
                      <a:pt x="591" y="363"/>
                    </a:lnTo>
                    <a:lnTo>
                      <a:pt x="603" y="371"/>
                    </a:lnTo>
                    <a:lnTo>
                      <a:pt x="605" y="371"/>
                    </a:lnTo>
                    <a:lnTo>
                      <a:pt x="621" y="377"/>
                    </a:lnTo>
                    <a:lnTo>
                      <a:pt x="621" y="371"/>
                    </a:lnTo>
                    <a:lnTo>
                      <a:pt x="617" y="373"/>
                    </a:lnTo>
                    <a:lnTo>
                      <a:pt x="619" y="375"/>
                    </a:lnTo>
                    <a:lnTo>
                      <a:pt x="615" y="373"/>
                    </a:lnTo>
                    <a:lnTo>
                      <a:pt x="621" y="389"/>
                    </a:lnTo>
                    <a:lnTo>
                      <a:pt x="627" y="403"/>
                    </a:lnTo>
                    <a:lnTo>
                      <a:pt x="631" y="413"/>
                    </a:lnTo>
                    <a:lnTo>
                      <a:pt x="635" y="423"/>
                    </a:lnTo>
                    <a:lnTo>
                      <a:pt x="639" y="435"/>
                    </a:lnTo>
                    <a:lnTo>
                      <a:pt x="641" y="445"/>
                    </a:lnTo>
                    <a:lnTo>
                      <a:pt x="647" y="443"/>
                    </a:lnTo>
                    <a:lnTo>
                      <a:pt x="641" y="443"/>
                    </a:lnTo>
                    <a:lnTo>
                      <a:pt x="637" y="451"/>
                    </a:lnTo>
                    <a:lnTo>
                      <a:pt x="643" y="451"/>
                    </a:lnTo>
                    <a:lnTo>
                      <a:pt x="639" y="449"/>
                    </a:lnTo>
                    <a:lnTo>
                      <a:pt x="631" y="459"/>
                    </a:lnTo>
                    <a:lnTo>
                      <a:pt x="619" y="473"/>
                    </a:lnTo>
                    <a:lnTo>
                      <a:pt x="613" y="483"/>
                    </a:lnTo>
                    <a:lnTo>
                      <a:pt x="605" y="497"/>
                    </a:lnTo>
                    <a:lnTo>
                      <a:pt x="603" y="499"/>
                    </a:lnTo>
                    <a:lnTo>
                      <a:pt x="603" y="509"/>
                    </a:lnTo>
                    <a:lnTo>
                      <a:pt x="601" y="519"/>
                    </a:lnTo>
                    <a:lnTo>
                      <a:pt x="599" y="527"/>
                    </a:lnTo>
                    <a:lnTo>
                      <a:pt x="605" y="527"/>
                    </a:lnTo>
                    <a:lnTo>
                      <a:pt x="601" y="523"/>
                    </a:lnTo>
                    <a:lnTo>
                      <a:pt x="599" y="525"/>
                    </a:lnTo>
                    <a:lnTo>
                      <a:pt x="603" y="521"/>
                    </a:lnTo>
                    <a:lnTo>
                      <a:pt x="597" y="525"/>
                    </a:lnTo>
                    <a:lnTo>
                      <a:pt x="595" y="527"/>
                    </a:lnTo>
                    <a:lnTo>
                      <a:pt x="593" y="527"/>
                    </a:lnTo>
                    <a:lnTo>
                      <a:pt x="585" y="533"/>
                    </a:lnTo>
                    <a:lnTo>
                      <a:pt x="587" y="539"/>
                    </a:lnTo>
                    <a:lnTo>
                      <a:pt x="587" y="533"/>
                    </a:lnTo>
                    <a:lnTo>
                      <a:pt x="575" y="537"/>
                    </a:lnTo>
                    <a:lnTo>
                      <a:pt x="551" y="545"/>
                    </a:lnTo>
                    <a:lnTo>
                      <a:pt x="541" y="545"/>
                    </a:lnTo>
                    <a:lnTo>
                      <a:pt x="531" y="547"/>
                    </a:lnTo>
                    <a:lnTo>
                      <a:pt x="527" y="547"/>
                    </a:lnTo>
                    <a:lnTo>
                      <a:pt x="525" y="547"/>
                    </a:lnTo>
                    <a:lnTo>
                      <a:pt x="523" y="549"/>
                    </a:lnTo>
                    <a:lnTo>
                      <a:pt x="521" y="551"/>
                    </a:lnTo>
                    <a:lnTo>
                      <a:pt x="505" y="571"/>
                    </a:lnTo>
                    <a:lnTo>
                      <a:pt x="495" y="591"/>
                    </a:lnTo>
                    <a:lnTo>
                      <a:pt x="493" y="593"/>
                    </a:lnTo>
                    <a:lnTo>
                      <a:pt x="487" y="609"/>
                    </a:lnTo>
                    <a:lnTo>
                      <a:pt x="485" y="623"/>
                    </a:lnTo>
                    <a:lnTo>
                      <a:pt x="485" y="625"/>
                    </a:lnTo>
                    <a:lnTo>
                      <a:pt x="485" y="641"/>
                    </a:lnTo>
                    <a:lnTo>
                      <a:pt x="487" y="659"/>
                    </a:lnTo>
                    <a:lnTo>
                      <a:pt x="491" y="679"/>
                    </a:lnTo>
                    <a:lnTo>
                      <a:pt x="495" y="705"/>
                    </a:lnTo>
                    <a:lnTo>
                      <a:pt x="501" y="703"/>
                    </a:lnTo>
                    <a:lnTo>
                      <a:pt x="495" y="703"/>
                    </a:lnTo>
                    <a:lnTo>
                      <a:pt x="495" y="733"/>
                    </a:lnTo>
                    <a:lnTo>
                      <a:pt x="493" y="761"/>
                    </a:lnTo>
                    <a:lnTo>
                      <a:pt x="491" y="785"/>
                    </a:lnTo>
                    <a:lnTo>
                      <a:pt x="483" y="809"/>
                    </a:lnTo>
                    <a:lnTo>
                      <a:pt x="483" y="811"/>
                    </a:lnTo>
                    <a:lnTo>
                      <a:pt x="475" y="829"/>
                    </a:lnTo>
                    <a:lnTo>
                      <a:pt x="481" y="829"/>
                    </a:lnTo>
                    <a:lnTo>
                      <a:pt x="477" y="827"/>
                    </a:lnTo>
                    <a:lnTo>
                      <a:pt x="463" y="841"/>
                    </a:lnTo>
                    <a:lnTo>
                      <a:pt x="469" y="845"/>
                    </a:lnTo>
                    <a:lnTo>
                      <a:pt x="465" y="839"/>
                    </a:lnTo>
                    <a:lnTo>
                      <a:pt x="447" y="851"/>
                    </a:lnTo>
                    <a:lnTo>
                      <a:pt x="451" y="855"/>
                    </a:lnTo>
                    <a:lnTo>
                      <a:pt x="449" y="849"/>
                    </a:lnTo>
                    <a:lnTo>
                      <a:pt x="429" y="859"/>
                    </a:lnTo>
                    <a:lnTo>
                      <a:pt x="384" y="871"/>
                    </a:lnTo>
                    <a:lnTo>
                      <a:pt x="362" y="877"/>
                    </a:lnTo>
                    <a:lnTo>
                      <a:pt x="342" y="881"/>
                    </a:lnTo>
                    <a:lnTo>
                      <a:pt x="342" y="887"/>
                    </a:lnTo>
                    <a:lnTo>
                      <a:pt x="342" y="881"/>
                    </a:lnTo>
                    <a:lnTo>
                      <a:pt x="276" y="883"/>
                    </a:lnTo>
                    <a:lnTo>
                      <a:pt x="210" y="883"/>
                    </a:lnTo>
                    <a:lnTo>
                      <a:pt x="210" y="889"/>
                    </a:lnTo>
                    <a:lnTo>
                      <a:pt x="212" y="883"/>
                    </a:lnTo>
                    <a:lnTo>
                      <a:pt x="178" y="883"/>
                    </a:lnTo>
                    <a:lnTo>
                      <a:pt x="144" y="881"/>
                    </a:lnTo>
                    <a:lnTo>
                      <a:pt x="112" y="875"/>
                    </a:lnTo>
                    <a:lnTo>
                      <a:pt x="80" y="869"/>
                    </a:lnTo>
                    <a:lnTo>
                      <a:pt x="78" y="869"/>
                    </a:lnTo>
                    <a:lnTo>
                      <a:pt x="70" y="867"/>
                    </a:lnTo>
                    <a:lnTo>
                      <a:pt x="70" y="873"/>
                    </a:lnTo>
                    <a:lnTo>
                      <a:pt x="74" y="869"/>
                    </a:lnTo>
                    <a:lnTo>
                      <a:pt x="72" y="867"/>
                    </a:lnTo>
                    <a:lnTo>
                      <a:pt x="76" y="871"/>
                    </a:lnTo>
                    <a:lnTo>
                      <a:pt x="70" y="865"/>
                    </a:lnTo>
                    <a:lnTo>
                      <a:pt x="66" y="869"/>
                    </a:lnTo>
                    <a:lnTo>
                      <a:pt x="72" y="867"/>
                    </a:lnTo>
                    <a:lnTo>
                      <a:pt x="70" y="859"/>
                    </a:lnTo>
                    <a:lnTo>
                      <a:pt x="68" y="851"/>
                    </a:lnTo>
                    <a:lnTo>
                      <a:pt x="66" y="829"/>
                    </a:lnTo>
                    <a:lnTo>
                      <a:pt x="64" y="819"/>
                    </a:lnTo>
                    <a:lnTo>
                      <a:pt x="62" y="817"/>
                    </a:lnTo>
                    <a:lnTo>
                      <a:pt x="60" y="809"/>
                    </a:lnTo>
                    <a:lnTo>
                      <a:pt x="54" y="799"/>
                    </a:lnTo>
                    <a:lnTo>
                      <a:pt x="46" y="789"/>
                    </a:lnTo>
                    <a:lnTo>
                      <a:pt x="30" y="767"/>
                    </a:lnTo>
                    <a:lnTo>
                      <a:pt x="24" y="759"/>
                    </a:lnTo>
                    <a:lnTo>
                      <a:pt x="16" y="751"/>
                    </a:lnTo>
                    <a:lnTo>
                      <a:pt x="12" y="745"/>
                    </a:lnTo>
                    <a:lnTo>
                      <a:pt x="10" y="743"/>
                    </a:lnTo>
                    <a:lnTo>
                      <a:pt x="6" y="747"/>
                    </a:lnTo>
                    <a:lnTo>
                      <a:pt x="12" y="747"/>
                    </a:lnTo>
                    <a:lnTo>
                      <a:pt x="12" y="735"/>
                    </a:lnTo>
                    <a:lnTo>
                      <a:pt x="6" y="737"/>
                    </a:lnTo>
                    <a:lnTo>
                      <a:pt x="12" y="737"/>
                    </a:lnTo>
                    <a:lnTo>
                      <a:pt x="14" y="725"/>
                    </a:lnTo>
                    <a:lnTo>
                      <a:pt x="18" y="711"/>
                    </a:lnTo>
                    <a:lnTo>
                      <a:pt x="12" y="709"/>
                    </a:lnTo>
                    <a:lnTo>
                      <a:pt x="16" y="713"/>
                    </a:lnTo>
                    <a:lnTo>
                      <a:pt x="24" y="695"/>
                    </a:lnTo>
                    <a:lnTo>
                      <a:pt x="18" y="693"/>
                    </a:lnTo>
                    <a:lnTo>
                      <a:pt x="22" y="697"/>
                    </a:lnTo>
                    <a:lnTo>
                      <a:pt x="38" y="685"/>
                    </a:lnTo>
                    <a:lnTo>
                      <a:pt x="54" y="675"/>
                    </a:lnTo>
                    <a:lnTo>
                      <a:pt x="50" y="671"/>
                    </a:lnTo>
                    <a:lnTo>
                      <a:pt x="52" y="677"/>
                    </a:lnTo>
                    <a:lnTo>
                      <a:pt x="64" y="671"/>
                    </a:lnTo>
                    <a:lnTo>
                      <a:pt x="78" y="667"/>
                    </a:lnTo>
                    <a:lnTo>
                      <a:pt x="90" y="663"/>
                    </a:lnTo>
                    <a:lnTo>
                      <a:pt x="102" y="657"/>
                    </a:lnTo>
                    <a:lnTo>
                      <a:pt x="104" y="655"/>
                    </a:lnTo>
                    <a:lnTo>
                      <a:pt x="116" y="647"/>
                    </a:lnTo>
                    <a:lnTo>
                      <a:pt x="118" y="645"/>
                    </a:lnTo>
                    <a:lnTo>
                      <a:pt x="132" y="633"/>
                    </a:lnTo>
                    <a:lnTo>
                      <a:pt x="126" y="629"/>
                    </a:lnTo>
                    <a:lnTo>
                      <a:pt x="128" y="635"/>
                    </a:lnTo>
                    <a:lnTo>
                      <a:pt x="154" y="615"/>
                    </a:lnTo>
                    <a:lnTo>
                      <a:pt x="178" y="595"/>
                    </a:lnTo>
                    <a:lnTo>
                      <a:pt x="200" y="571"/>
                    </a:lnTo>
                    <a:lnTo>
                      <a:pt x="226" y="549"/>
                    </a:lnTo>
                    <a:lnTo>
                      <a:pt x="226" y="545"/>
                    </a:lnTo>
                    <a:lnTo>
                      <a:pt x="228" y="545"/>
                    </a:lnTo>
                    <a:lnTo>
                      <a:pt x="244" y="513"/>
                    </a:lnTo>
                    <a:lnTo>
                      <a:pt x="238" y="511"/>
                    </a:lnTo>
                    <a:lnTo>
                      <a:pt x="242" y="515"/>
                    </a:lnTo>
                    <a:lnTo>
                      <a:pt x="262" y="485"/>
                    </a:lnTo>
                    <a:lnTo>
                      <a:pt x="286" y="457"/>
                    </a:lnTo>
                    <a:lnTo>
                      <a:pt x="312" y="431"/>
                    </a:lnTo>
                    <a:lnTo>
                      <a:pt x="306" y="429"/>
                    </a:lnTo>
                    <a:lnTo>
                      <a:pt x="310" y="433"/>
                    </a:lnTo>
                    <a:lnTo>
                      <a:pt x="338" y="409"/>
                    </a:lnTo>
                    <a:lnTo>
                      <a:pt x="368" y="385"/>
                    </a:lnTo>
                    <a:lnTo>
                      <a:pt x="431" y="345"/>
                    </a:lnTo>
                    <a:lnTo>
                      <a:pt x="431" y="343"/>
                    </a:lnTo>
                    <a:lnTo>
                      <a:pt x="433" y="341"/>
                    </a:lnTo>
                    <a:lnTo>
                      <a:pt x="435" y="343"/>
                    </a:lnTo>
                    <a:lnTo>
                      <a:pt x="445" y="326"/>
                    </a:lnTo>
                    <a:lnTo>
                      <a:pt x="459" y="308"/>
                    </a:lnTo>
                    <a:lnTo>
                      <a:pt x="477" y="288"/>
                    </a:lnTo>
                    <a:lnTo>
                      <a:pt x="497" y="266"/>
                    </a:lnTo>
                    <a:lnTo>
                      <a:pt x="493" y="262"/>
                    </a:lnTo>
                    <a:lnTo>
                      <a:pt x="495" y="268"/>
                    </a:lnTo>
                    <a:lnTo>
                      <a:pt x="515" y="248"/>
                    </a:lnTo>
                    <a:lnTo>
                      <a:pt x="537" y="228"/>
                    </a:lnTo>
                    <a:lnTo>
                      <a:pt x="557" y="214"/>
                    </a:lnTo>
                    <a:lnTo>
                      <a:pt x="555" y="208"/>
                    </a:lnTo>
                    <a:lnTo>
                      <a:pt x="555" y="214"/>
                    </a:lnTo>
                    <a:lnTo>
                      <a:pt x="575" y="204"/>
                    </a:lnTo>
                    <a:lnTo>
                      <a:pt x="571" y="192"/>
                    </a:lnTo>
                    <a:lnTo>
                      <a:pt x="553" y="202"/>
                    </a:lnTo>
                    <a:lnTo>
                      <a:pt x="551" y="204"/>
                    </a:lnTo>
                    <a:lnTo>
                      <a:pt x="531" y="218"/>
                    </a:lnTo>
                    <a:lnTo>
                      <a:pt x="509" y="238"/>
                    </a:lnTo>
                    <a:lnTo>
                      <a:pt x="489" y="258"/>
                    </a:lnTo>
                    <a:lnTo>
                      <a:pt x="487" y="260"/>
                    </a:lnTo>
                    <a:lnTo>
                      <a:pt x="467" y="282"/>
                    </a:lnTo>
                    <a:lnTo>
                      <a:pt x="449" y="302"/>
                    </a:lnTo>
                    <a:lnTo>
                      <a:pt x="435" y="320"/>
                    </a:lnTo>
                    <a:lnTo>
                      <a:pt x="424" y="337"/>
                    </a:lnTo>
                    <a:lnTo>
                      <a:pt x="429" y="339"/>
                    </a:lnTo>
                    <a:lnTo>
                      <a:pt x="427" y="334"/>
                    </a:lnTo>
                    <a:lnTo>
                      <a:pt x="362" y="375"/>
                    </a:lnTo>
                    <a:lnTo>
                      <a:pt x="332" y="399"/>
                    </a:lnTo>
                    <a:lnTo>
                      <a:pt x="304" y="423"/>
                    </a:lnTo>
                    <a:lnTo>
                      <a:pt x="302" y="425"/>
                    </a:lnTo>
                    <a:lnTo>
                      <a:pt x="276" y="451"/>
                    </a:lnTo>
                    <a:lnTo>
                      <a:pt x="252" y="479"/>
                    </a:lnTo>
                    <a:lnTo>
                      <a:pt x="232" y="509"/>
                    </a:lnTo>
                    <a:lnTo>
                      <a:pt x="232" y="511"/>
                    </a:lnTo>
                    <a:lnTo>
                      <a:pt x="216" y="541"/>
                    </a:lnTo>
                    <a:lnTo>
                      <a:pt x="218" y="541"/>
                    </a:lnTo>
                    <a:lnTo>
                      <a:pt x="222" y="543"/>
                    </a:lnTo>
                    <a:lnTo>
                      <a:pt x="220" y="539"/>
                    </a:lnTo>
                    <a:lnTo>
                      <a:pt x="194" y="561"/>
                    </a:lnTo>
                    <a:lnTo>
                      <a:pt x="172" y="585"/>
                    </a:lnTo>
                    <a:lnTo>
                      <a:pt x="148" y="605"/>
                    </a:lnTo>
                    <a:lnTo>
                      <a:pt x="124" y="625"/>
                    </a:lnTo>
                    <a:lnTo>
                      <a:pt x="122" y="627"/>
                    </a:lnTo>
                    <a:lnTo>
                      <a:pt x="108" y="639"/>
                    </a:lnTo>
                    <a:lnTo>
                      <a:pt x="114" y="643"/>
                    </a:lnTo>
                    <a:lnTo>
                      <a:pt x="110" y="637"/>
                    </a:lnTo>
                    <a:lnTo>
                      <a:pt x="98" y="645"/>
                    </a:lnTo>
                    <a:lnTo>
                      <a:pt x="100" y="651"/>
                    </a:lnTo>
                    <a:lnTo>
                      <a:pt x="100" y="645"/>
                    </a:lnTo>
                    <a:lnTo>
                      <a:pt x="88" y="651"/>
                    </a:lnTo>
                    <a:lnTo>
                      <a:pt x="76" y="655"/>
                    </a:lnTo>
                    <a:lnTo>
                      <a:pt x="62" y="659"/>
                    </a:lnTo>
                    <a:lnTo>
                      <a:pt x="50" y="665"/>
                    </a:lnTo>
                    <a:lnTo>
                      <a:pt x="48" y="665"/>
                    </a:lnTo>
                    <a:lnTo>
                      <a:pt x="32" y="675"/>
                    </a:lnTo>
                    <a:lnTo>
                      <a:pt x="14" y="689"/>
                    </a:lnTo>
                    <a:lnTo>
                      <a:pt x="14" y="691"/>
                    </a:lnTo>
                    <a:lnTo>
                      <a:pt x="6" y="707"/>
                    </a:lnTo>
                    <a:lnTo>
                      <a:pt x="6" y="709"/>
                    </a:lnTo>
                    <a:lnTo>
                      <a:pt x="2" y="723"/>
                    </a:lnTo>
                    <a:lnTo>
                      <a:pt x="0" y="735"/>
                    </a:lnTo>
                    <a:lnTo>
                      <a:pt x="0" y="737"/>
                    </a:lnTo>
                    <a:lnTo>
                      <a:pt x="0" y="747"/>
                    </a:lnTo>
                    <a:lnTo>
                      <a:pt x="2" y="749"/>
                    </a:lnTo>
                    <a:lnTo>
                      <a:pt x="2" y="751"/>
                    </a:lnTo>
                    <a:lnTo>
                      <a:pt x="6" y="757"/>
                    </a:lnTo>
                    <a:lnTo>
                      <a:pt x="14" y="765"/>
                    </a:lnTo>
                    <a:lnTo>
                      <a:pt x="20" y="773"/>
                    </a:lnTo>
                    <a:lnTo>
                      <a:pt x="36" y="795"/>
                    </a:lnTo>
                    <a:lnTo>
                      <a:pt x="44" y="805"/>
                    </a:lnTo>
                    <a:lnTo>
                      <a:pt x="50" y="813"/>
                    </a:lnTo>
                    <a:lnTo>
                      <a:pt x="52" y="823"/>
                    </a:lnTo>
                    <a:lnTo>
                      <a:pt x="58" y="821"/>
                    </a:lnTo>
                    <a:lnTo>
                      <a:pt x="52" y="821"/>
                    </a:lnTo>
                    <a:lnTo>
                      <a:pt x="54" y="831"/>
                    </a:lnTo>
                    <a:lnTo>
                      <a:pt x="56" y="853"/>
                    </a:lnTo>
                    <a:lnTo>
                      <a:pt x="58" y="861"/>
                    </a:lnTo>
                    <a:lnTo>
                      <a:pt x="60" y="869"/>
                    </a:lnTo>
                    <a:lnTo>
                      <a:pt x="60" y="871"/>
                    </a:lnTo>
                    <a:lnTo>
                      <a:pt x="66" y="877"/>
                    </a:lnTo>
                    <a:lnTo>
                      <a:pt x="68" y="879"/>
                    </a:lnTo>
                    <a:lnTo>
                      <a:pt x="70" y="879"/>
                    </a:lnTo>
                    <a:lnTo>
                      <a:pt x="72" y="879"/>
                    </a:lnTo>
                    <a:lnTo>
                      <a:pt x="78" y="881"/>
                    </a:lnTo>
                    <a:lnTo>
                      <a:pt x="78" y="875"/>
                    </a:lnTo>
                    <a:lnTo>
                      <a:pt x="78" y="881"/>
                    </a:lnTo>
                    <a:lnTo>
                      <a:pt x="110" y="887"/>
                    </a:lnTo>
                    <a:lnTo>
                      <a:pt x="142" y="893"/>
                    </a:lnTo>
                    <a:lnTo>
                      <a:pt x="176" y="895"/>
                    </a:lnTo>
                    <a:lnTo>
                      <a:pt x="210" y="895"/>
                    </a:lnTo>
                    <a:lnTo>
                      <a:pt x="212" y="895"/>
                    </a:lnTo>
                    <a:lnTo>
                      <a:pt x="278" y="895"/>
                    </a:lnTo>
                    <a:lnTo>
                      <a:pt x="342" y="893"/>
                    </a:lnTo>
                    <a:lnTo>
                      <a:pt x="344" y="893"/>
                    </a:lnTo>
                    <a:lnTo>
                      <a:pt x="364" y="889"/>
                    </a:lnTo>
                    <a:lnTo>
                      <a:pt x="386" y="883"/>
                    </a:lnTo>
                    <a:lnTo>
                      <a:pt x="431" y="871"/>
                    </a:lnTo>
                    <a:lnTo>
                      <a:pt x="451" y="861"/>
                    </a:lnTo>
                    <a:lnTo>
                      <a:pt x="453" y="861"/>
                    </a:lnTo>
                    <a:lnTo>
                      <a:pt x="471" y="849"/>
                    </a:lnTo>
                    <a:lnTo>
                      <a:pt x="473" y="847"/>
                    </a:lnTo>
                    <a:lnTo>
                      <a:pt x="487" y="833"/>
                    </a:lnTo>
                    <a:lnTo>
                      <a:pt x="487" y="831"/>
                    </a:lnTo>
                    <a:lnTo>
                      <a:pt x="495" y="813"/>
                    </a:lnTo>
                    <a:lnTo>
                      <a:pt x="489" y="811"/>
                    </a:lnTo>
                    <a:lnTo>
                      <a:pt x="495" y="813"/>
                    </a:lnTo>
                    <a:lnTo>
                      <a:pt x="503" y="787"/>
                    </a:lnTo>
                    <a:lnTo>
                      <a:pt x="505" y="763"/>
                    </a:lnTo>
                    <a:lnTo>
                      <a:pt x="507" y="735"/>
                    </a:lnTo>
                    <a:lnTo>
                      <a:pt x="507" y="703"/>
                    </a:lnTo>
                    <a:lnTo>
                      <a:pt x="503" y="677"/>
                    </a:lnTo>
                    <a:lnTo>
                      <a:pt x="499" y="657"/>
                    </a:lnTo>
                    <a:lnTo>
                      <a:pt x="497" y="639"/>
                    </a:lnTo>
                    <a:lnTo>
                      <a:pt x="497" y="623"/>
                    </a:lnTo>
                    <a:lnTo>
                      <a:pt x="491" y="625"/>
                    </a:lnTo>
                    <a:lnTo>
                      <a:pt x="497" y="625"/>
                    </a:lnTo>
                    <a:lnTo>
                      <a:pt x="499" y="611"/>
                    </a:lnTo>
                    <a:lnTo>
                      <a:pt x="505" y="595"/>
                    </a:lnTo>
                    <a:lnTo>
                      <a:pt x="499" y="593"/>
                    </a:lnTo>
                    <a:lnTo>
                      <a:pt x="505" y="597"/>
                    </a:lnTo>
                    <a:lnTo>
                      <a:pt x="515" y="577"/>
                    </a:lnTo>
                    <a:lnTo>
                      <a:pt x="531" y="557"/>
                    </a:lnTo>
                    <a:lnTo>
                      <a:pt x="525" y="559"/>
                    </a:lnTo>
                    <a:lnTo>
                      <a:pt x="527" y="557"/>
                    </a:lnTo>
                    <a:lnTo>
                      <a:pt x="525" y="553"/>
                    </a:lnTo>
                    <a:lnTo>
                      <a:pt x="525" y="559"/>
                    </a:lnTo>
                    <a:lnTo>
                      <a:pt x="529" y="559"/>
                    </a:lnTo>
                    <a:lnTo>
                      <a:pt x="533" y="559"/>
                    </a:lnTo>
                    <a:lnTo>
                      <a:pt x="543" y="557"/>
                    </a:lnTo>
                    <a:lnTo>
                      <a:pt x="553" y="557"/>
                    </a:lnTo>
                    <a:lnTo>
                      <a:pt x="577" y="549"/>
                    </a:lnTo>
                    <a:lnTo>
                      <a:pt x="589" y="545"/>
                    </a:lnTo>
                    <a:lnTo>
                      <a:pt x="591" y="543"/>
                    </a:lnTo>
                    <a:lnTo>
                      <a:pt x="601" y="535"/>
                    </a:lnTo>
                    <a:lnTo>
                      <a:pt x="597" y="531"/>
                    </a:lnTo>
                    <a:lnTo>
                      <a:pt x="597" y="537"/>
                    </a:lnTo>
                    <a:lnTo>
                      <a:pt x="605" y="533"/>
                    </a:lnTo>
                    <a:lnTo>
                      <a:pt x="607" y="533"/>
                    </a:lnTo>
                    <a:lnTo>
                      <a:pt x="609" y="531"/>
                    </a:lnTo>
                    <a:lnTo>
                      <a:pt x="611" y="529"/>
                    </a:lnTo>
                    <a:lnTo>
                      <a:pt x="613" y="521"/>
                    </a:lnTo>
                    <a:lnTo>
                      <a:pt x="615" y="511"/>
                    </a:lnTo>
                    <a:lnTo>
                      <a:pt x="615" y="499"/>
                    </a:lnTo>
                    <a:lnTo>
                      <a:pt x="609" y="499"/>
                    </a:lnTo>
                    <a:lnTo>
                      <a:pt x="615" y="503"/>
                    </a:lnTo>
                    <a:lnTo>
                      <a:pt x="623" y="489"/>
                    </a:lnTo>
                    <a:lnTo>
                      <a:pt x="629" y="479"/>
                    </a:lnTo>
                    <a:lnTo>
                      <a:pt x="641" y="465"/>
                    </a:lnTo>
                    <a:lnTo>
                      <a:pt x="649" y="455"/>
                    </a:lnTo>
                    <a:lnTo>
                      <a:pt x="649" y="453"/>
                    </a:lnTo>
                    <a:lnTo>
                      <a:pt x="653" y="445"/>
                    </a:lnTo>
                    <a:lnTo>
                      <a:pt x="653" y="443"/>
                    </a:lnTo>
                    <a:lnTo>
                      <a:pt x="651" y="433"/>
                    </a:lnTo>
                    <a:lnTo>
                      <a:pt x="647" y="421"/>
                    </a:lnTo>
                    <a:lnTo>
                      <a:pt x="643" y="411"/>
                    </a:lnTo>
                    <a:lnTo>
                      <a:pt x="639" y="401"/>
                    </a:lnTo>
                    <a:lnTo>
                      <a:pt x="633" y="387"/>
                    </a:lnTo>
                    <a:lnTo>
                      <a:pt x="627" y="369"/>
                    </a:lnTo>
                    <a:lnTo>
                      <a:pt x="625" y="369"/>
                    </a:lnTo>
                    <a:lnTo>
                      <a:pt x="623" y="367"/>
                    </a:lnTo>
                    <a:lnTo>
                      <a:pt x="623" y="365"/>
                    </a:lnTo>
                    <a:lnTo>
                      <a:pt x="607" y="359"/>
                    </a:lnTo>
                    <a:lnTo>
                      <a:pt x="607" y="365"/>
                    </a:lnTo>
                    <a:lnTo>
                      <a:pt x="609" y="361"/>
                    </a:lnTo>
                    <a:lnTo>
                      <a:pt x="597" y="353"/>
                    </a:lnTo>
                    <a:lnTo>
                      <a:pt x="587" y="343"/>
                    </a:lnTo>
                    <a:lnTo>
                      <a:pt x="583" y="349"/>
                    </a:lnTo>
                    <a:lnTo>
                      <a:pt x="589" y="345"/>
                    </a:lnTo>
                    <a:lnTo>
                      <a:pt x="581" y="334"/>
                    </a:lnTo>
                    <a:lnTo>
                      <a:pt x="575" y="337"/>
                    </a:lnTo>
                    <a:lnTo>
                      <a:pt x="581" y="337"/>
                    </a:lnTo>
                    <a:lnTo>
                      <a:pt x="569" y="308"/>
                    </a:lnTo>
                    <a:lnTo>
                      <a:pt x="565" y="276"/>
                    </a:lnTo>
                    <a:lnTo>
                      <a:pt x="559" y="278"/>
                    </a:lnTo>
                    <a:lnTo>
                      <a:pt x="565" y="278"/>
                    </a:lnTo>
                    <a:lnTo>
                      <a:pt x="567" y="246"/>
                    </a:lnTo>
                    <a:lnTo>
                      <a:pt x="575" y="212"/>
                    </a:lnTo>
                    <a:lnTo>
                      <a:pt x="587" y="182"/>
                    </a:lnTo>
                    <a:lnTo>
                      <a:pt x="581" y="180"/>
                    </a:lnTo>
                    <a:lnTo>
                      <a:pt x="585" y="184"/>
                    </a:lnTo>
                    <a:lnTo>
                      <a:pt x="603" y="158"/>
                    </a:lnTo>
                    <a:lnTo>
                      <a:pt x="597" y="154"/>
                    </a:lnTo>
                    <a:lnTo>
                      <a:pt x="599" y="160"/>
                    </a:lnTo>
                    <a:lnTo>
                      <a:pt x="627" y="144"/>
                    </a:lnTo>
                    <a:lnTo>
                      <a:pt x="625" y="140"/>
                    </a:lnTo>
                    <a:lnTo>
                      <a:pt x="625" y="146"/>
                    </a:lnTo>
                    <a:lnTo>
                      <a:pt x="653" y="134"/>
                    </a:lnTo>
                    <a:lnTo>
                      <a:pt x="679" y="120"/>
                    </a:lnTo>
                    <a:lnTo>
                      <a:pt x="681" y="120"/>
                    </a:lnTo>
                    <a:lnTo>
                      <a:pt x="707" y="106"/>
                    </a:lnTo>
                    <a:lnTo>
                      <a:pt x="705" y="100"/>
                    </a:lnTo>
                    <a:lnTo>
                      <a:pt x="707" y="106"/>
                    </a:lnTo>
                    <a:lnTo>
                      <a:pt x="715" y="102"/>
                    </a:lnTo>
                    <a:lnTo>
                      <a:pt x="717" y="100"/>
                    </a:lnTo>
                    <a:lnTo>
                      <a:pt x="725" y="94"/>
                    </a:lnTo>
                    <a:lnTo>
                      <a:pt x="727" y="92"/>
                    </a:lnTo>
                    <a:lnTo>
                      <a:pt x="741" y="76"/>
                    </a:lnTo>
                    <a:lnTo>
                      <a:pt x="751" y="56"/>
                    </a:lnTo>
                    <a:lnTo>
                      <a:pt x="761" y="38"/>
                    </a:lnTo>
                    <a:lnTo>
                      <a:pt x="755" y="42"/>
                    </a:lnTo>
                    <a:lnTo>
                      <a:pt x="757" y="40"/>
                    </a:lnTo>
                    <a:lnTo>
                      <a:pt x="759" y="38"/>
                    </a:lnTo>
                    <a:lnTo>
                      <a:pt x="755" y="36"/>
                    </a:lnTo>
                    <a:lnTo>
                      <a:pt x="757" y="42"/>
                    </a:lnTo>
                    <a:lnTo>
                      <a:pt x="791" y="36"/>
                    </a:lnTo>
                    <a:lnTo>
                      <a:pt x="827" y="30"/>
                    </a:lnTo>
                    <a:lnTo>
                      <a:pt x="859" y="22"/>
                    </a:lnTo>
                    <a:lnTo>
                      <a:pt x="875" y="18"/>
                    </a:lnTo>
                    <a:lnTo>
                      <a:pt x="877" y="16"/>
                    </a:lnTo>
                    <a:lnTo>
                      <a:pt x="889" y="1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4" name="Freeform 111"/>
              <p:cNvSpPr>
                <a:spLocks/>
              </p:cNvSpPr>
              <p:nvPr/>
            </p:nvSpPr>
            <p:spPr bwMode="auto">
              <a:xfrm>
                <a:off x="5836" y="448"/>
                <a:ext cx="385" cy="865"/>
              </a:xfrm>
              <a:custGeom>
                <a:avLst/>
                <a:gdLst>
                  <a:gd name="T0" fmla="*/ 13 w 456"/>
                  <a:gd name="T1" fmla="*/ 2 h 1076"/>
                  <a:gd name="T2" fmla="*/ 26 w 456"/>
                  <a:gd name="T3" fmla="*/ 4 h 1076"/>
                  <a:gd name="T4" fmla="*/ 33 w 456"/>
                  <a:gd name="T5" fmla="*/ 7 h 1076"/>
                  <a:gd name="T6" fmla="*/ 31 w 456"/>
                  <a:gd name="T7" fmla="*/ 9 h 1076"/>
                  <a:gd name="T8" fmla="*/ 16 w 456"/>
                  <a:gd name="T9" fmla="*/ 22 h 1076"/>
                  <a:gd name="T10" fmla="*/ 13 w 456"/>
                  <a:gd name="T11" fmla="*/ 36 h 1076"/>
                  <a:gd name="T12" fmla="*/ 15 w 456"/>
                  <a:gd name="T13" fmla="*/ 41 h 1076"/>
                  <a:gd name="T14" fmla="*/ 27 w 456"/>
                  <a:gd name="T15" fmla="*/ 41 h 1076"/>
                  <a:gd name="T16" fmla="*/ 35 w 456"/>
                  <a:gd name="T17" fmla="*/ 40 h 1076"/>
                  <a:gd name="T18" fmla="*/ 37 w 456"/>
                  <a:gd name="T19" fmla="*/ 39 h 1076"/>
                  <a:gd name="T20" fmla="*/ 37 w 456"/>
                  <a:gd name="T21" fmla="*/ 41 h 1076"/>
                  <a:gd name="T22" fmla="*/ 41 w 456"/>
                  <a:gd name="T23" fmla="*/ 46 h 1076"/>
                  <a:gd name="T24" fmla="*/ 45 w 456"/>
                  <a:gd name="T25" fmla="*/ 47 h 1076"/>
                  <a:gd name="T26" fmla="*/ 60 w 456"/>
                  <a:gd name="T27" fmla="*/ 47 h 1076"/>
                  <a:gd name="T28" fmla="*/ 59 w 456"/>
                  <a:gd name="T29" fmla="*/ 47 h 1076"/>
                  <a:gd name="T30" fmla="*/ 53 w 456"/>
                  <a:gd name="T31" fmla="*/ 47 h 1076"/>
                  <a:gd name="T32" fmla="*/ 41 w 456"/>
                  <a:gd name="T33" fmla="*/ 53 h 1076"/>
                  <a:gd name="T34" fmla="*/ 37 w 456"/>
                  <a:gd name="T35" fmla="*/ 57 h 1076"/>
                  <a:gd name="T36" fmla="*/ 43 w 456"/>
                  <a:gd name="T37" fmla="*/ 62 h 1076"/>
                  <a:gd name="T38" fmla="*/ 44 w 456"/>
                  <a:gd name="T39" fmla="*/ 64 h 1076"/>
                  <a:gd name="T40" fmla="*/ 45 w 456"/>
                  <a:gd name="T41" fmla="*/ 65 h 1076"/>
                  <a:gd name="T42" fmla="*/ 43 w 456"/>
                  <a:gd name="T43" fmla="*/ 68 h 1076"/>
                  <a:gd name="T44" fmla="*/ 30 w 456"/>
                  <a:gd name="T45" fmla="*/ 68 h 1076"/>
                  <a:gd name="T46" fmla="*/ 26 w 456"/>
                  <a:gd name="T47" fmla="*/ 69 h 1076"/>
                  <a:gd name="T48" fmla="*/ 18 w 456"/>
                  <a:gd name="T49" fmla="*/ 71 h 1076"/>
                  <a:gd name="T50" fmla="*/ 15 w 456"/>
                  <a:gd name="T51" fmla="*/ 73 h 1076"/>
                  <a:gd name="T52" fmla="*/ 13 w 456"/>
                  <a:gd name="T53" fmla="*/ 73 h 1076"/>
                  <a:gd name="T54" fmla="*/ 11 w 456"/>
                  <a:gd name="T55" fmla="*/ 74 h 1076"/>
                  <a:gd name="T56" fmla="*/ 3 w 456"/>
                  <a:gd name="T57" fmla="*/ 76 h 1076"/>
                  <a:gd name="T58" fmla="*/ 3 w 456"/>
                  <a:gd name="T59" fmla="*/ 76 h 1076"/>
                  <a:gd name="T60" fmla="*/ 3 w 456"/>
                  <a:gd name="T61" fmla="*/ 78 h 1076"/>
                  <a:gd name="T62" fmla="*/ 3 w 456"/>
                  <a:gd name="T63" fmla="*/ 78 h 1076"/>
                  <a:gd name="T64" fmla="*/ 4 w 456"/>
                  <a:gd name="T65" fmla="*/ 76 h 1076"/>
                  <a:gd name="T66" fmla="*/ 4 w 456"/>
                  <a:gd name="T67" fmla="*/ 76 h 1076"/>
                  <a:gd name="T68" fmla="*/ 8 w 456"/>
                  <a:gd name="T69" fmla="*/ 76 h 1076"/>
                  <a:gd name="T70" fmla="*/ 13 w 456"/>
                  <a:gd name="T71" fmla="*/ 75 h 1076"/>
                  <a:gd name="T72" fmla="*/ 18 w 456"/>
                  <a:gd name="T73" fmla="*/ 73 h 1076"/>
                  <a:gd name="T74" fmla="*/ 19 w 456"/>
                  <a:gd name="T75" fmla="*/ 72 h 1076"/>
                  <a:gd name="T76" fmla="*/ 30 w 456"/>
                  <a:gd name="T77" fmla="*/ 69 h 1076"/>
                  <a:gd name="T78" fmla="*/ 33 w 456"/>
                  <a:gd name="T79" fmla="*/ 68 h 1076"/>
                  <a:gd name="T80" fmla="*/ 45 w 456"/>
                  <a:gd name="T81" fmla="*/ 68 h 1076"/>
                  <a:gd name="T82" fmla="*/ 46 w 456"/>
                  <a:gd name="T83" fmla="*/ 64 h 1076"/>
                  <a:gd name="T84" fmla="*/ 43 w 456"/>
                  <a:gd name="T85" fmla="*/ 61 h 1076"/>
                  <a:gd name="T86" fmla="*/ 41 w 456"/>
                  <a:gd name="T87" fmla="*/ 59 h 1076"/>
                  <a:gd name="T88" fmla="*/ 41 w 456"/>
                  <a:gd name="T89" fmla="*/ 55 h 1076"/>
                  <a:gd name="T90" fmla="*/ 43 w 456"/>
                  <a:gd name="T91" fmla="*/ 51 h 1076"/>
                  <a:gd name="T92" fmla="*/ 57 w 456"/>
                  <a:gd name="T93" fmla="*/ 47 h 1076"/>
                  <a:gd name="T94" fmla="*/ 60 w 456"/>
                  <a:gd name="T95" fmla="*/ 47 h 1076"/>
                  <a:gd name="T96" fmla="*/ 52 w 456"/>
                  <a:gd name="T97" fmla="*/ 46 h 1076"/>
                  <a:gd name="T98" fmla="*/ 41 w 456"/>
                  <a:gd name="T99" fmla="*/ 46 h 1076"/>
                  <a:gd name="T100" fmla="*/ 41 w 456"/>
                  <a:gd name="T101" fmla="*/ 45 h 1076"/>
                  <a:gd name="T102" fmla="*/ 39 w 456"/>
                  <a:gd name="T103" fmla="*/ 39 h 1076"/>
                  <a:gd name="T104" fmla="*/ 38 w 456"/>
                  <a:gd name="T105" fmla="*/ 38 h 1076"/>
                  <a:gd name="T106" fmla="*/ 30 w 456"/>
                  <a:gd name="T107" fmla="*/ 40 h 1076"/>
                  <a:gd name="T108" fmla="*/ 25 w 456"/>
                  <a:gd name="T109" fmla="*/ 41 h 1076"/>
                  <a:gd name="T110" fmla="*/ 15 w 456"/>
                  <a:gd name="T111" fmla="*/ 41 h 1076"/>
                  <a:gd name="T112" fmla="*/ 14 w 456"/>
                  <a:gd name="T113" fmla="*/ 36 h 1076"/>
                  <a:gd name="T114" fmla="*/ 18 w 456"/>
                  <a:gd name="T115" fmla="*/ 22 h 1076"/>
                  <a:gd name="T116" fmla="*/ 30 w 456"/>
                  <a:gd name="T117" fmla="*/ 11 h 1076"/>
                  <a:gd name="T118" fmla="*/ 35 w 456"/>
                  <a:gd name="T119" fmla="*/ 7 h 1076"/>
                  <a:gd name="T120" fmla="*/ 25 w 456"/>
                  <a:gd name="T121" fmla="*/ 2 h 1076"/>
                  <a:gd name="T122" fmla="*/ 7 w 456"/>
                  <a:gd name="T123" fmla="*/ 2 h 107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56"/>
                  <a:gd name="T187" fmla="*/ 0 h 1076"/>
                  <a:gd name="T188" fmla="*/ 456 w 456"/>
                  <a:gd name="T189" fmla="*/ 1076 h 107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56" h="1076">
                    <a:moveTo>
                      <a:pt x="4" y="0"/>
                    </a:moveTo>
                    <a:lnTo>
                      <a:pt x="4" y="12"/>
                    </a:lnTo>
                    <a:lnTo>
                      <a:pt x="28" y="14"/>
                    </a:lnTo>
                    <a:lnTo>
                      <a:pt x="52" y="16"/>
                    </a:lnTo>
                    <a:lnTo>
                      <a:pt x="74" y="16"/>
                    </a:lnTo>
                    <a:lnTo>
                      <a:pt x="94" y="18"/>
                    </a:lnTo>
                    <a:lnTo>
                      <a:pt x="128" y="22"/>
                    </a:lnTo>
                    <a:lnTo>
                      <a:pt x="156" y="28"/>
                    </a:lnTo>
                    <a:lnTo>
                      <a:pt x="182" y="38"/>
                    </a:lnTo>
                    <a:lnTo>
                      <a:pt x="182" y="32"/>
                    </a:lnTo>
                    <a:lnTo>
                      <a:pt x="180" y="38"/>
                    </a:lnTo>
                    <a:lnTo>
                      <a:pt x="204" y="52"/>
                    </a:lnTo>
                    <a:lnTo>
                      <a:pt x="216" y="64"/>
                    </a:lnTo>
                    <a:lnTo>
                      <a:pt x="218" y="58"/>
                    </a:lnTo>
                    <a:lnTo>
                      <a:pt x="214" y="62"/>
                    </a:lnTo>
                    <a:lnTo>
                      <a:pt x="226" y="74"/>
                    </a:lnTo>
                    <a:lnTo>
                      <a:pt x="238" y="88"/>
                    </a:lnTo>
                    <a:lnTo>
                      <a:pt x="252" y="106"/>
                    </a:lnTo>
                    <a:lnTo>
                      <a:pt x="256" y="102"/>
                    </a:lnTo>
                    <a:lnTo>
                      <a:pt x="250" y="102"/>
                    </a:lnTo>
                    <a:lnTo>
                      <a:pt x="252" y="100"/>
                    </a:lnTo>
                    <a:lnTo>
                      <a:pt x="236" y="128"/>
                    </a:lnTo>
                    <a:lnTo>
                      <a:pt x="242" y="130"/>
                    </a:lnTo>
                    <a:lnTo>
                      <a:pt x="236" y="126"/>
                    </a:lnTo>
                    <a:lnTo>
                      <a:pt x="220" y="152"/>
                    </a:lnTo>
                    <a:lnTo>
                      <a:pt x="186" y="200"/>
                    </a:lnTo>
                    <a:lnTo>
                      <a:pt x="150" y="246"/>
                    </a:lnTo>
                    <a:lnTo>
                      <a:pt x="134" y="268"/>
                    </a:lnTo>
                    <a:lnTo>
                      <a:pt x="120" y="295"/>
                    </a:lnTo>
                    <a:lnTo>
                      <a:pt x="118" y="297"/>
                    </a:lnTo>
                    <a:lnTo>
                      <a:pt x="108" y="363"/>
                    </a:lnTo>
                    <a:lnTo>
                      <a:pt x="98" y="431"/>
                    </a:lnTo>
                    <a:lnTo>
                      <a:pt x="96" y="465"/>
                    </a:lnTo>
                    <a:lnTo>
                      <a:pt x="96" y="499"/>
                    </a:lnTo>
                    <a:lnTo>
                      <a:pt x="96" y="501"/>
                    </a:lnTo>
                    <a:lnTo>
                      <a:pt x="100" y="533"/>
                    </a:lnTo>
                    <a:lnTo>
                      <a:pt x="106" y="567"/>
                    </a:lnTo>
                    <a:lnTo>
                      <a:pt x="108" y="567"/>
                    </a:lnTo>
                    <a:lnTo>
                      <a:pt x="110" y="569"/>
                    </a:lnTo>
                    <a:lnTo>
                      <a:pt x="112" y="571"/>
                    </a:lnTo>
                    <a:lnTo>
                      <a:pt x="138" y="571"/>
                    </a:lnTo>
                    <a:lnTo>
                      <a:pt x="140" y="571"/>
                    </a:lnTo>
                    <a:lnTo>
                      <a:pt x="166" y="569"/>
                    </a:lnTo>
                    <a:lnTo>
                      <a:pt x="190" y="567"/>
                    </a:lnTo>
                    <a:lnTo>
                      <a:pt x="210" y="561"/>
                    </a:lnTo>
                    <a:lnTo>
                      <a:pt x="208" y="555"/>
                    </a:lnTo>
                    <a:lnTo>
                      <a:pt x="208" y="561"/>
                    </a:lnTo>
                    <a:lnTo>
                      <a:pt x="222" y="561"/>
                    </a:lnTo>
                    <a:lnTo>
                      <a:pt x="224" y="561"/>
                    </a:lnTo>
                    <a:lnTo>
                      <a:pt x="238" y="557"/>
                    </a:lnTo>
                    <a:lnTo>
                      <a:pt x="264" y="551"/>
                    </a:lnTo>
                    <a:lnTo>
                      <a:pt x="276" y="547"/>
                    </a:lnTo>
                    <a:lnTo>
                      <a:pt x="286" y="543"/>
                    </a:lnTo>
                    <a:lnTo>
                      <a:pt x="290" y="541"/>
                    </a:lnTo>
                    <a:lnTo>
                      <a:pt x="294" y="539"/>
                    </a:lnTo>
                    <a:lnTo>
                      <a:pt x="292" y="533"/>
                    </a:lnTo>
                    <a:lnTo>
                      <a:pt x="286" y="533"/>
                    </a:lnTo>
                    <a:lnTo>
                      <a:pt x="288" y="535"/>
                    </a:lnTo>
                    <a:lnTo>
                      <a:pt x="290" y="537"/>
                    </a:lnTo>
                    <a:lnTo>
                      <a:pt x="292" y="539"/>
                    </a:lnTo>
                    <a:lnTo>
                      <a:pt x="286" y="533"/>
                    </a:lnTo>
                    <a:lnTo>
                      <a:pt x="288" y="557"/>
                    </a:lnTo>
                    <a:lnTo>
                      <a:pt x="290" y="575"/>
                    </a:lnTo>
                    <a:lnTo>
                      <a:pt x="292" y="591"/>
                    </a:lnTo>
                    <a:lnTo>
                      <a:pt x="294" y="605"/>
                    </a:lnTo>
                    <a:lnTo>
                      <a:pt x="298" y="615"/>
                    </a:lnTo>
                    <a:lnTo>
                      <a:pt x="300" y="623"/>
                    </a:lnTo>
                    <a:lnTo>
                      <a:pt x="302" y="625"/>
                    </a:lnTo>
                    <a:lnTo>
                      <a:pt x="304" y="627"/>
                    </a:lnTo>
                    <a:lnTo>
                      <a:pt x="314" y="637"/>
                    </a:lnTo>
                    <a:lnTo>
                      <a:pt x="316" y="637"/>
                    </a:lnTo>
                    <a:lnTo>
                      <a:pt x="324" y="641"/>
                    </a:lnTo>
                    <a:lnTo>
                      <a:pt x="334" y="641"/>
                    </a:lnTo>
                    <a:lnTo>
                      <a:pt x="346" y="643"/>
                    </a:lnTo>
                    <a:lnTo>
                      <a:pt x="360" y="643"/>
                    </a:lnTo>
                    <a:lnTo>
                      <a:pt x="378" y="643"/>
                    </a:lnTo>
                    <a:lnTo>
                      <a:pt x="398" y="645"/>
                    </a:lnTo>
                    <a:lnTo>
                      <a:pt x="422" y="645"/>
                    </a:lnTo>
                    <a:lnTo>
                      <a:pt x="450" y="647"/>
                    </a:lnTo>
                    <a:lnTo>
                      <a:pt x="450" y="641"/>
                    </a:lnTo>
                    <a:lnTo>
                      <a:pt x="448" y="637"/>
                    </a:lnTo>
                    <a:lnTo>
                      <a:pt x="446" y="639"/>
                    </a:lnTo>
                    <a:lnTo>
                      <a:pt x="444" y="641"/>
                    </a:lnTo>
                    <a:lnTo>
                      <a:pt x="446" y="643"/>
                    </a:lnTo>
                    <a:lnTo>
                      <a:pt x="448" y="645"/>
                    </a:lnTo>
                    <a:lnTo>
                      <a:pt x="450" y="647"/>
                    </a:lnTo>
                    <a:lnTo>
                      <a:pt x="448" y="637"/>
                    </a:lnTo>
                    <a:lnTo>
                      <a:pt x="426" y="647"/>
                    </a:lnTo>
                    <a:lnTo>
                      <a:pt x="428" y="653"/>
                    </a:lnTo>
                    <a:lnTo>
                      <a:pt x="428" y="647"/>
                    </a:lnTo>
                    <a:lnTo>
                      <a:pt x="406" y="655"/>
                    </a:lnTo>
                    <a:lnTo>
                      <a:pt x="368" y="673"/>
                    </a:lnTo>
                    <a:lnTo>
                      <a:pt x="366" y="675"/>
                    </a:lnTo>
                    <a:lnTo>
                      <a:pt x="332" y="695"/>
                    </a:lnTo>
                    <a:lnTo>
                      <a:pt x="318" y="707"/>
                    </a:lnTo>
                    <a:lnTo>
                      <a:pt x="316" y="709"/>
                    </a:lnTo>
                    <a:lnTo>
                      <a:pt x="302" y="725"/>
                    </a:lnTo>
                    <a:lnTo>
                      <a:pt x="300" y="725"/>
                    </a:lnTo>
                    <a:lnTo>
                      <a:pt x="292" y="749"/>
                    </a:lnTo>
                    <a:lnTo>
                      <a:pt x="288" y="769"/>
                    </a:lnTo>
                    <a:lnTo>
                      <a:pt x="286" y="787"/>
                    </a:lnTo>
                    <a:lnTo>
                      <a:pt x="286" y="789"/>
                    </a:lnTo>
                    <a:lnTo>
                      <a:pt x="290" y="805"/>
                    </a:lnTo>
                    <a:lnTo>
                      <a:pt x="296" y="819"/>
                    </a:lnTo>
                    <a:lnTo>
                      <a:pt x="296" y="821"/>
                    </a:lnTo>
                    <a:lnTo>
                      <a:pt x="306" y="833"/>
                    </a:lnTo>
                    <a:lnTo>
                      <a:pt x="308" y="835"/>
                    </a:lnTo>
                    <a:lnTo>
                      <a:pt x="322" y="849"/>
                    </a:lnTo>
                    <a:lnTo>
                      <a:pt x="340" y="861"/>
                    </a:lnTo>
                    <a:lnTo>
                      <a:pt x="342" y="855"/>
                    </a:lnTo>
                    <a:lnTo>
                      <a:pt x="338" y="857"/>
                    </a:lnTo>
                    <a:lnTo>
                      <a:pt x="340" y="859"/>
                    </a:lnTo>
                    <a:lnTo>
                      <a:pt x="336" y="857"/>
                    </a:lnTo>
                    <a:lnTo>
                      <a:pt x="340" y="871"/>
                    </a:lnTo>
                    <a:lnTo>
                      <a:pt x="342" y="883"/>
                    </a:lnTo>
                    <a:lnTo>
                      <a:pt x="348" y="883"/>
                    </a:lnTo>
                    <a:lnTo>
                      <a:pt x="342" y="881"/>
                    </a:lnTo>
                    <a:lnTo>
                      <a:pt x="342" y="893"/>
                    </a:lnTo>
                    <a:lnTo>
                      <a:pt x="340" y="901"/>
                    </a:lnTo>
                    <a:lnTo>
                      <a:pt x="346" y="901"/>
                    </a:lnTo>
                    <a:lnTo>
                      <a:pt x="340" y="899"/>
                    </a:lnTo>
                    <a:lnTo>
                      <a:pt x="332" y="911"/>
                    </a:lnTo>
                    <a:lnTo>
                      <a:pt x="336" y="915"/>
                    </a:lnTo>
                    <a:lnTo>
                      <a:pt x="334" y="909"/>
                    </a:lnTo>
                    <a:lnTo>
                      <a:pt x="320" y="917"/>
                    </a:lnTo>
                    <a:lnTo>
                      <a:pt x="322" y="923"/>
                    </a:lnTo>
                    <a:lnTo>
                      <a:pt x="322" y="917"/>
                    </a:lnTo>
                    <a:lnTo>
                      <a:pt x="302" y="921"/>
                    </a:lnTo>
                    <a:lnTo>
                      <a:pt x="278" y="925"/>
                    </a:lnTo>
                    <a:lnTo>
                      <a:pt x="250" y="929"/>
                    </a:lnTo>
                    <a:lnTo>
                      <a:pt x="220" y="935"/>
                    </a:lnTo>
                    <a:lnTo>
                      <a:pt x="218" y="937"/>
                    </a:lnTo>
                    <a:lnTo>
                      <a:pt x="216" y="937"/>
                    </a:lnTo>
                    <a:lnTo>
                      <a:pt x="208" y="943"/>
                    </a:lnTo>
                    <a:lnTo>
                      <a:pt x="214" y="945"/>
                    </a:lnTo>
                    <a:lnTo>
                      <a:pt x="210" y="941"/>
                    </a:lnTo>
                    <a:lnTo>
                      <a:pt x="202" y="947"/>
                    </a:lnTo>
                    <a:lnTo>
                      <a:pt x="180" y="959"/>
                    </a:lnTo>
                    <a:lnTo>
                      <a:pt x="182" y="963"/>
                    </a:lnTo>
                    <a:lnTo>
                      <a:pt x="182" y="957"/>
                    </a:lnTo>
                    <a:lnTo>
                      <a:pt x="156" y="969"/>
                    </a:lnTo>
                    <a:lnTo>
                      <a:pt x="146" y="975"/>
                    </a:lnTo>
                    <a:lnTo>
                      <a:pt x="134" y="979"/>
                    </a:lnTo>
                    <a:lnTo>
                      <a:pt x="134" y="981"/>
                    </a:lnTo>
                    <a:lnTo>
                      <a:pt x="126" y="989"/>
                    </a:lnTo>
                    <a:lnTo>
                      <a:pt x="124" y="991"/>
                    </a:lnTo>
                    <a:lnTo>
                      <a:pt x="118" y="1001"/>
                    </a:lnTo>
                    <a:lnTo>
                      <a:pt x="110" y="1012"/>
                    </a:lnTo>
                    <a:lnTo>
                      <a:pt x="114" y="1014"/>
                    </a:lnTo>
                    <a:lnTo>
                      <a:pt x="112" y="1010"/>
                    </a:lnTo>
                    <a:lnTo>
                      <a:pt x="114" y="1008"/>
                    </a:lnTo>
                    <a:lnTo>
                      <a:pt x="108" y="1012"/>
                    </a:lnTo>
                    <a:lnTo>
                      <a:pt x="100" y="1012"/>
                    </a:lnTo>
                    <a:lnTo>
                      <a:pt x="98" y="1014"/>
                    </a:lnTo>
                    <a:lnTo>
                      <a:pt x="90" y="1016"/>
                    </a:lnTo>
                    <a:lnTo>
                      <a:pt x="94" y="1022"/>
                    </a:lnTo>
                    <a:lnTo>
                      <a:pt x="92" y="1016"/>
                    </a:lnTo>
                    <a:lnTo>
                      <a:pt x="82" y="1020"/>
                    </a:lnTo>
                    <a:lnTo>
                      <a:pt x="58" y="1026"/>
                    </a:lnTo>
                    <a:lnTo>
                      <a:pt x="46" y="1030"/>
                    </a:lnTo>
                    <a:lnTo>
                      <a:pt x="36" y="1032"/>
                    </a:lnTo>
                    <a:lnTo>
                      <a:pt x="30" y="1034"/>
                    </a:lnTo>
                    <a:lnTo>
                      <a:pt x="28" y="1034"/>
                    </a:lnTo>
                    <a:lnTo>
                      <a:pt x="26" y="1036"/>
                    </a:lnTo>
                    <a:lnTo>
                      <a:pt x="24" y="1038"/>
                    </a:lnTo>
                    <a:lnTo>
                      <a:pt x="22" y="1040"/>
                    </a:lnTo>
                    <a:lnTo>
                      <a:pt x="22" y="1044"/>
                    </a:lnTo>
                    <a:lnTo>
                      <a:pt x="28" y="1044"/>
                    </a:lnTo>
                    <a:lnTo>
                      <a:pt x="22" y="1042"/>
                    </a:lnTo>
                    <a:lnTo>
                      <a:pt x="20" y="1046"/>
                    </a:lnTo>
                    <a:lnTo>
                      <a:pt x="12" y="1056"/>
                    </a:lnTo>
                    <a:lnTo>
                      <a:pt x="2" y="1066"/>
                    </a:lnTo>
                    <a:lnTo>
                      <a:pt x="8" y="1068"/>
                    </a:lnTo>
                    <a:lnTo>
                      <a:pt x="4" y="1064"/>
                    </a:lnTo>
                    <a:lnTo>
                      <a:pt x="2" y="1066"/>
                    </a:lnTo>
                    <a:lnTo>
                      <a:pt x="0" y="1068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6" y="1072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12" y="1072"/>
                    </a:lnTo>
                    <a:lnTo>
                      <a:pt x="22" y="1062"/>
                    </a:lnTo>
                    <a:lnTo>
                      <a:pt x="30" y="1052"/>
                    </a:lnTo>
                    <a:lnTo>
                      <a:pt x="32" y="1048"/>
                    </a:lnTo>
                    <a:lnTo>
                      <a:pt x="34" y="1046"/>
                    </a:lnTo>
                    <a:lnTo>
                      <a:pt x="34" y="1040"/>
                    </a:lnTo>
                    <a:lnTo>
                      <a:pt x="28" y="1046"/>
                    </a:lnTo>
                    <a:lnTo>
                      <a:pt x="30" y="1044"/>
                    </a:lnTo>
                    <a:lnTo>
                      <a:pt x="32" y="1042"/>
                    </a:lnTo>
                    <a:lnTo>
                      <a:pt x="34" y="1040"/>
                    </a:lnTo>
                    <a:lnTo>
                      <a:pt x="28" y="1040"/>
                    </a:lnTo>
                    <a:lnTo>
                      <a:pt x="30" y="1046"/>
                    </a:lnTo>
                    <a:lnTo>
                      <a:pt x="32" y="1046"/>
                    </a:lnTo>
                    <a:lnTo>
                      <a:pt x="38" y="1044"/>
                    </a:lnTo>
                    <a:lnTo>
                      <a:pt x="48" y="1042"/>
                    </a:lnTo>
                    <a:lnTo>
                      <a:pt x="60" y="1038"/>
                    </a:lnTo>
                    <a:lnTo>
                      <a:pt x="84" y="1032"/>
                    </a:lnTo>
                    <a:lnTo>
                      <a:pt x="94" y="1028"/>
                    </a:lnTo>
                    <a:lnTo>
                      <a:pt x="96" y="1026"/>
                    </a:lnTo>
                    <a:lnTo>
                      <a:pt x="104" y="1024"/>
                    </a:lnTo>
                    <a:lnTo>
                      <a:pt x="100" y="1018"/>
                    </a:lnTo>
                    <a:lnTo>
                      <a:pt x="100" y="1024"/>
                    </a:lnTo>
                    <a:lnTo>
                      <a:pt x="110" y="1024"/>
                    </a:lnTo>
                    <a:lnTo>
                      <a:pt x="116" y="1020"/>
                    </a:lnTo>
                    <a:lnTo>
                      <a:pt x="118" y="1020"/>
                    </a:lnTo>
                    <a:lnTo>
                      <a:pt x="120" y="1018"/>
                    </a:lnTo>
                    <a:lnTo>
                      <a:pt x="128" y="1008"/>
                    </a:lnTo>
                    <a:lnTo>
                      <a:pt x="134" y="997"/>
                    </a:lnTo>
                    <a:lnTo>
                      <a:pt x="128" y="995"/>
                    </a:lnTo>
                    <a:lnTo>
                      <a:pt x="132" y="999"/>
                    </a:lnTo>
                    <a:lnTo>
                      <a:pt x="140" y="991"/>
                    </a:lnTo>
                    <a:lnTo>
                      <a:pt x="136" y="985"/>
                    </a:lnTo>
                    <a:lnTo>
                      <a:pt x="138" y="991"/>
                    </a:lnTo>
                    <a:lnTo>
                      <a:pt x="148" y="987"/>
                    </a:lnTo>
                    <a:lnTo>
                      <a:pt x="158" y="981"/>
                    </a:lnTo>
                    <a:lnTo>
                      <a:pt x="184" y="969"/>
                    </a:lnTo>
                    <a:lnTo>
                      <a:pt x="186" y="969"/>
                    </a:lnTo>
                    <a:lnTo>
                      <a:pt x="208" y="957"/>
                    </a:lnTo>
                    <a:lnTo>
                      <a:pt x="216" y="951"/>
                    </a:lnTo>
                    <a:lnTo>
                      <a:pt x="218" y="949"/>
                    </a:lnTo>
                    <a:lnTo>
                      <a:pt x="224" y="945"/>
                    </a:lnTo>
                    <a:lnTo>
                      <a:pt x="220" y="947"/>
                    </a:lnTo>
                    <a:lnTo>
                      <a:pt x="222" y="945"/>
                    </a:lnTo>
                    <a:lnTo>
                      <a:pt x="220" y="941"/>
                    </a:lnTo>
                    <a:lnTo>
                      <a:pt x="222" y="947"/>
                    </a:lnTo>
                    <a:lnTo>
                      <a:pt x="252" y="941"/>
                    </a:lnTo>
                    <a:lnTo>
                      <a:pt x="280" y="937"/>
                    </a:lnTo>
                    <a:lnTo>
                      <a:pt x="304" y="933"/>
                    </a:lnTo>
                    <a:lnTo>
                      <a:pt x="324" y="929"/>
                    </a:lnTo>
                    <a:lnTo>
                      <a:pt x="326" y="927"/>
                    </a:lnTo>
                    <a:lnTo>
                      <a:pt x="340" y="919"/>
                    </a:lnTo>
                    <a:lnTo>
                      <a:pt x="342" y="917"/>
                    </a:lnTo>
                    <a:lnTo>
                      <a:pt x="350" y="905"/>
                    </a:lnTo>
                    <a:lnTo>
                      <a:pt x="352" y="903"/>
                    </a:lnTo>
                    <a:lnTo>
                      <a:pt x="354" y="895"/>
                    </a:lnTo>
                    <a:lnTo>
                      <a:pt x="354" y="883"/>
                    </a:lnTo>
                    <a:lnTo>
                      <a:pt x="354" y="881"/>
                    </a:lnTo>
                    <a:lnTo>
                      <a:pt x="352" y="869"/>
                    </a:lnTo>
                    <a:lnTo>
                      <a:pt x="348" y="855"/>
                    </a:lnTo>
                    <a:lnTo>
                      <a:pt x="346" y="853"/>
                    </a:lnTo>
                    <a:lnTo>
                      <a:pt x="344" y="851"/>
                    </a:lnTo>
                    <a:lnTo>
                      <a:pt x="328" y="839"/>
                    </a:lnTo>
                    <a:lnTo>
                      <a:pt x="314" y="825"/>
                    </a:lnTo>
                    <a:lnTo>
                      <a:pt x="312" y="831"/>
                    </a:lnTo>
                    <a:lnTo>
                      <a:pt x="316" y="827"/>
                    </a:lnTo>
                    <a:lnTo>
                      <a:pt x="306" y="815"/>
                    </a:lnTo>
                    <a:lnTo>
                      <a:pt x="302" y="817"/>
                    </a:lnTo>
                    <a:lnTo>
                      <a:pt x="308" y="817"/>
                    </a:lnTo>
                    <a:lnTo>
                      <a:pt x="302" y="803"/>
                    </a:lnTo>
                    <a:lnTo>
                      <a:pt x="298" y="787"/>
                    </a:lnTo>
                    <a:lnTo>
                      <a:pt x="292" y="787"/>
                    </a:lnTo>
                    <a:lnTo>
                      <a:pt x="298" y="789"/>
                    </a:lnTo>
                    <a:lnTo>
                      <a:pt x="300" y="771"/>
                    </a:lnTo>
                    <a:lnTo>
                      <a:pt x="304" y="751"/>
                    </a:lnTo>
                    <a:lnTo>
                      <a:pt x="312" y="729"/>
                    </a:lnTo>
                    <a:lnTo>
                      <a:pt x="306" y="727"/>
                    </a:lnTo>
                    <a:lnTo>
                      <a:pt x="312" y="731"/>
                    </a:lnTo>
                    <a:lnTo>
                      <a:pt x="326" y="715"/>
                    </a:lnTo>
                    <a:lnTo>
                      <a:pt x="320" y="713"/>
                    </a:lnTo>
                    <a:lnTo>
                      <a:pt x="324" y="717"/>
                    </a:lnTo>
                    <a:lnTo>
                      <a:pt x="338" y="705"/>
                    </a:lnTo>
                    <a:lnTo>
                      <a:pt x="372" y="685"/>
                    </a:lnTo>
                    <a:lnTo>
                      <a:pt x="370" y="679"/>
                    </a:lnTo>
                    <a:lnTo>
                      <a:pt x="370" y="685"/>
                    </a:lnTo>
                    <a:lnTo>
                      <a:pt x="408" y="667"/>
                    </a:lnTo>
                    <a:lnTo>
                      <a:pt x="430" y="659"/>
                    </a:lnTo>
                    <a:lnTo>
                      <a:pt x="432" y="657"/>
                    </a:lnTo>
                    <a:lnTo>
                      <a:pt x="452" y="647"/>
                    </a:lnTo>
                    <a:lnTo>
                      <a:pt x="452" y="645"/>
                    </a:lnTo>
                    <a:lnTo>
                      <a:pt x="454" y="643"/>
                    </a:lnTo>
                    <a:lnTo>
                      <a:pt x="456" y="641"/>
                    </a:lnTo>
                    <a:lnTo>
                      <a:pt x="454" y="639"/>
                    </a:lnTo>
                    <a:lnTo>
                      <a:pt x="452" y="637"/>
                    </a:lnTo>
                    <a:lnTo>
                      <a:pt x="450" y="635"/>
                    </a:lnTo>
                    <a:lnTo>
                      <a:pt x="424" y="633"/>
                    </a:lnTo>
                    <a:lnTo>
                      <a:pt x="400" y="633"/>
                    </a:lnTo>
                    <a:lnTo>
                      <a:pt x="380" y="631"/>
                    </a:lnTo>
                    <a:lnTo>
                      <a:pt x="362" y="631"/>
                    </a:lnTo>
                    <a:lnTo>
                      <a:pt x="348" y="631"/>
                    </a:lnTo>
                    <a:lnTo>
                      <a:pt x="336" y="629"/>
                    </a:lnTo>
                    <a:lnTo>
                      <a:pt x="326" y="629"/>
                    </a:lnTo>
                    <a:lnTo>
                      <a:pt x="318" y="625"/>
                    </a:lnTo>
                    <a:lnTo>
                      <a:pt x="318" y="631"/>
                    </a:lnTo>
                    <a:lnTo>
                      <a:pt x="320" y="627"/>
                    </a:lnTo>
                    <a:lnTo>
                      <a:pt x="310" y="617"/>
                    </a:lnTo>
                    <a:lnTo>
                      <a:pt x="312" y="619"/>
                    </a:lnTo>
                    <a:lnTo>
                      <a:pt x="306" y="621"/>
                    </a:lnTo>
                    <a:lnTo>
                      <a:pt x="312" y="621"/>
                    </a:lnTo>
                    <a:lnTo>
                      <a:pt x="310" y="613"/>
                    </a:lnTo>
                    <a:lnTo>
                      <a:pt x="306" y="603"/>
                    </a:lnTo>
                    <a:lnTo>
                      <a:pt x="304" y="589"/>
                    </a:lnTo>
                    <a:lnTo>
                      <a:pt x="302" y="573"/>
                    </a:lnTo>
                    <a:lnTo>
                      <a:pt x="300" y="555"/>
                    </a:lnTo>
                    <a:lnTo>
                      <a:pt x="298" y="533"/>
                    </a:lnTo>
                    <a:lnTo>
                      <a:pt x="296" y="531"/>
                    </a:lnTo>
                    <a:lnTo>
                      <a:pt x="294" y="529"/>
                    </a:lnTo>
                    <a:lnTo>
                      <a:pt x="292" y="527"/>
                    </a:lnTo>
                    <a:lnTo>
                      <a:pt x="290" y="527"/>
                    </a:lnTo>
                    <a:lnTo>
                      <a:pt x="288" y="529"/>
                    </a:lnTo>
                    <a:lnTo>
                      <a:pt x="284" y="531"/>
                    </a:lnTo>
                    <a:lnTo>
                      <a:pt x="274" y="535"/>
                    </a:lnTo>
                    <a:lnTo>
                      <a:pt x="262" y="539"/>
                    </a:lnTo>
                    <a:lnTo>
                      <a:pt x="236" y="545"/>
                    </a:lnTo>
                    <a:lnTo>
                      <a:pt x="222" y="549"/>
                    </a:lnTo>
                    <a:lnTo>
                      <a:pt x="222" y="555"/>
                    </a:lnTo>
                    <a:lnTo>
                      <a:pt x="224" y="549"/>
                    </a:lnTo>
                    <a:lnTo>
                      <a:pt x="208" y="549"/>
                    </a:lnTo>
                    <a:lnTo>
                      <a:pt x="206" y="549"/>
                    </a:lnTo>
                    <a:lnTo>
                      <a:pt x="188" y="555"/>
                    </a:lnTo>
                    <a:lnTo>
                      <a:pt x="164" y="557"/>
                    </a:lnTo>
                    <a:lnTo>
                      <a:pt x="138" y="559"/>
                    </a:lnTo>
                    <a:lnTo>
                      <a:pt x="138" y="565"/>
                    </a:lnTo>
                    <a:lnTo>
                      <a:pt x="140" y="559"/>
                    </a:lnTo>
                    <a:lnTo>
                      <a:pt x="112" y="559"/>
                    </a:lnTo>
                    <a:lnTo>
                      <a:pt x="116" y="563"/>
                    </a:lnTo>
                    <a:lnTo>
                      <a:pt x="114" y="561"/>
                    </a:lnTo>
                    <a:lnTo>
                      <a:pt x="112" y="559"/>
                    </a:lnTo>
                    <a:lnTo>
                      <a:pt x="112" y="565"/>
                    </a:lnTo>
                    <a:lnTo>
                      <a:pt x="118" y="565"/>
                    </a:lnTo>
                    <a:lnTo>
                      <a:pt x="112" y="531"/>
                    </a:lnTo>
                    <a:lnTo>
                      <a:pt x="108" y="499"/>
                    </a:lnTo>
                    <a:lnTo>
                      <a:pt x="102" y="499"/>
                    </a:lnTo>
                    <a:lnTo>
                      <a:pt x="108" y="501"/>
                    </a:lnTo>
                    <a:lnTo>
                      <a:pt x="108" y="467"/>
                    </a:lnTo>
                    <a:lnTo>
                      <a:pt x="110" y="433"/>
                    </a:lnTo>
                    <a:lnTo>
                      <a:pt x="120" y="365"/>
                    </a:lnTo>
                    <a:lnTo>
                      <a:pt x="130" y="299"/>
                    </a:lnTo>
                    <a:lnTo>
                      <a:pt x="124" y="297"/>
                    </a:lnTo>
                    <a:lnTo>
                      <a:pt x="130" y="299"/>
                    </a:lnTo>
                    <a:lnTo>
                      <a:pt x="144" y="274"/>
                    </a:lnTo>
                    <a:lnTo>
                      <a:pt x="160" y="252"/>
                    </a:lnTo>
                    <a:lnTo>
                      <a:pt x="196" y="206"/>
                    </a:lnTo>
                    <a:lnTo>
                      <a:pt x="230" y="158"/>
                    </a:lnTo>
                    <a:lnTo>
                      <a:pt x="246" y="132"/>
                    </a:lnTo>
                    <a:lnTo>
                      <a:pt x="248" y="130"/>
                    </a:lnTo>
                    <a:lnTo>
                      <a:pt x="262" y="104"/>
                    </a:lnTo>
                    <a:lnTo>
                      <a:pt x="262" y="102"/>
                    </a:lnTo>
                    <a:lnTo>
                      <a:pt x="262" y="100"/>
                    </a:lnTo>
                    <a:lnTo>
                      <a:pt x="248" y="82"/>
                    </a:lnTo>
                    <a:lnTo>
                      <a:pt x="236" y="68"/>
                    </a:lnTo>
                    <a:lnTo>
                      <a:pt x="224" y="56"/>
                    </a:lnTo>
                    <a:lnTo>
                      <a:pt x="222" y="54"/>
                    </a:lnTo>
                    <a:lnTo>
                      <a:pt x="210" y="42"/>
                    </a:lnTo>
                    <a:lnTo>
                      <a:pt x="186" y="28"/>
                    </a:lnTo>
                    <a:lnTo>
                      <a:pt x="184" y="26"/>
                    </a:lnTo>
                    <a:lnTo>
                      <a:pt x="158" y="16"/>
                    </a:lnTo>
                    <a:lnTo>
                      <a:pt x="130" y="10"/>
                    </a:lnTo>
                    <a:lnTo>
                      <a:pt x="96" y="6"/>
                    </a:lnTo>
                    <a:lnTo>
                      <a:pt x="76" y="4"/>
                    </a:lnTo>
                    <a:lnTo>
                      <a:pt x="54" y="4"/>
                    </a:lnTo>
                    <a:lnTo>
                      <a:pt x="3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5" name="Freeform 112"/>
              <p:cNvSpPr>
                <a:spLocks/>
              </p:cNvSpPr>
              <p:nvPr/>
            </p:nvSpPr>
            <p:spPr bwMode="auto">
              <a:xfrm>
                <a:off x="4910" y="284"/>
                <a:ext cx="702" cy="398"/>
              </a:xfrm>
              <a:custGeom>
                <a:avLst/>
                <a:gdLst>
                  <a:gd name="T0" fmla="*/ 8 w 831"/>
                  <a:gd name="T1" fmla="*/ 18 h 495"/>
                  <a:gd name="T2" fmla="*/ 18 w 831"/>
                  <a:gd name="T3" fmla="*/ 16 h 495"/>
                  <a:gd name="T4" fmla="*/ 21 w 831"/>
                  <a:gd name="T5" fmla="*/ 16 h 495"/>
                  <a:gd name="T6" fmla="*/ 30 w 831"/>
                  <a:gd name="T7" fmla="*/ 16 h 495"/>
                  <a:gd name="T8" fmla="*/ 41 w 831"/>
                  <a:gd name="T9" fmla="*/ 17 h 495"/>
                  <a:gd name="T10" fmla="*/ 41 w 831"/>
                  <a:gd name="T11" fmla="*/ 18 h 495"/>
                  <a:gd name="T12" fmla="*/ 52 w 831"/>
                  <a:gd name="T13" fmla="*/ 33 h 495"/>
                  <a:gd name="T14" fmla="*/ 57 w 831"/>
                  <a:gd name="T15" fmla="*/ 35 h 495"/>
                  <a:gd name="T16" fmla="*/ 57 w 831"/>
                  <a:gd name="T17" fmla="*/ 35 h 495"/>
                  <a:gd name="T18" fmla="*/ 57 w 831"/>
                  <a:gd name="T19" fmla="*/ 27 h 495"/>
                  <a:gd name="T20" fmla="*/ 55 w 831"/>
                  <a:gd name="T21" fmla="*/ 17 h 495"/>
                  <a:gd name="T22" fmla="*/ 54 w 831"/>
                  <a:gd name="T23" fmla="*/ 14 h 495"/>
                  <a:gd name="T24" fmla="*/ 52 w 831"/>
                  <a:gd name="T25" fmla="*/ 14 h 495"/>
                  <a:gd name="T26" fmla="*/ 54 w 831"/>
                  <a:gd name="T27" fmla="*/ 14 h 495"/>
                  <a:gd name="T28" fmla="*/ 54 w 831"/>
                  <a:gd name="T29" fmla="*/ 13 h 495"/>
                  <a:gd name="T30" fmla="*/ 55 w 831"/>
                  <a:gd name="T31" fmla="*/ 13 h 495"/>
                  <a:gd name="T32" fmla="*/ 59 w 831"/>
                  <a:gd name="T33" fmla="*/ 10 h 495"/>
                  <a:gd name="T34" fmla="*/ 62 w 831"/>
                  <a:gd name="T35" fmla="*/ 8 h 495"/>
                  <a:gd name="T36" fmla="*/ 64 w 831"/>
                  <a:gd name="T37" fmla="*/ 7 h 495"/>
                  <a:gd name="T38" fmla="*/ 76 w 831"/>
                  <a:gd name="T39" fmla="*/ 6 h 495"/>
                  <a:gd name="T40" fmla="*/ 82 w 831"/>
                  <a:gd name="T41" fmla="*/ 5 h 495"/>
                  <a:gd name="T42" fmla="*/ 101 w 831"/>
                  <a:gd name="T43" fmla="*/ 2 h 495"/>
                  <a:gd name="T44" fmla="*/ 107 w 831"/>
                  <a:gd name="T45" fmla="*/ 2 h 495"/>
                  <a:gd name="T46" fmla="*/ 108 w 831"/>
                  <a:gd name="T47" fmla="*/ 2 h 495"/>
                  <a:gd name="T48" fmla="*/ 108 w 831"/>
                  <a:gd name="T49" fmla="*/ 2 h 495"/>
                  <a:gd name="T50" fmla="*/ 108 w 831"/>
                  <a:gd name="T51" fmla="*/ 3 h 495"/>
                  <a:gd name="T52" fmla="*/ 110 w 831"/>
                  <a:gd name="T53" fmla="*/ 2 h 495"/>
                  <a:gd name="T54" fmla="*/ 110 w 831"/>
                  <a:gd name="T55" fmla="*/ 2 h 495"/>
                  <a:gd name="T56" fmla="*/ 108 w 831"/>
                  <a:gd name="T57" fmla="*/ 2 h 495"/>
                  <a:gd name="T58" fmla="*/ 103 w 831"/>
                  <a:gd name="T59" fmla="*/ 0 h 495"/>
                  <a:gd name="T60" fmla="*/ 84 w 831"/>
                  <a:gd name="T61" fmla="*/ 4 h 495"/>
                  <a:gd name="T62" fmla="*/ 79 w 831"/>
                  <a:gd name="T63" fmla="*/ 5 h 495"/>
                  <a:gd name="T64" fmla="*/ 72 w 831"/>
                  <a:gd name="T65" fmla="*/ 6 h 495"/>
                  <a:gd name="T66" fmla="*/ 62 w 831"/>
                  <a:gd name="T67" fmla="*/ 7 h 495"/>
                  <a:gd name="T68" fmla="*/ 60 w 831"/>
                  <a:gd name="T69" fmla="*/ 8 h 495"/>
                  <a:gd name="T70" fmla="*/ 55 w 831"/>
                  <a:gd name="T71" fmla="*/ 11 h 495"/>
                  <a:gd name="T72" fmla="*/ 53 w 831"/>
                  <a:gd name="T73" fmla="*/ 11 h 495"/>
                  <a:gd name="T74" fmla="*/ 52 w 831"/>
                  <a:gd name="T75" fmla="*/ 14 h 495"/>
                  <a:gd name="T76" fmla="*/ 52 w 831"/>
                  <a:gd name="T77" fmla="*/ 14 h 495"/>
                  <a:gd name="T78" fmla="*/ 52 w 831"/>
                  <a:gd name="T79" fmla="*/ 14 h 495"/>
                  <a:gd name="T80" fmla="*/ 53 w 831"/>
                  <a:gd name="T81" fmla="*/ 16 h 495"/>
                  <a:gd name="T82" fmla="*/ 55 w 831"/>
                  <a:gd name="T83" fmla="*/ 27 h 495"/>
                  <a:gd name="T84" fmla="*/ 57 w 831"/>
                  <a:gd name="T85" fmla="*/ 35 h 495"/>
                  <a:gd name="T86" fmla="*/ 56 w 831"/>
                  <a:gd name="T87" fmla="*/ 35 h 495"/>
                  <a:gd name="T88" fmla="*/ 57 w 831"/>
                  <a:gd name="T89" fmla="*/ 35 h 495"/>
                  <a:gd name="T90" fmla="*/ 52 w 831"/>
                  <a:gd name="T91" fmla="*/ 31 h 495"/>
                  <a:gd name="T92" fmla="*/ 41 w 831"/>
                  <a:gd name="T93" fmla="*/ 16 h 495"/>
                  <a:gd name="T94" fmla="*/ 37 w 831"/>
                  <a:gd name="T95" fmla="*/ 16 h 495"/>
                  <a:gd name="T96" fmla="*/ 25 w 831"/>
                  <a:gd name="T97" fmla="*/ 14 h 495"/>
                  <a:gd name="T98" fmla="*/ 20 w 831"/>
                  <a:gd name="T99" fmla="*/ 14 h 495"/>
                  <a:gd name="T100" fmla="*/ 12 w 831"/>
                  <a:gd name="T101" fmla="*/ 16 h 4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31"/>
                  <a:gd name="T154" fmla="*/ 0 h 495"/>
                  <a:gd name="T155" fmla="*/ 831 w 831"/>
                  <a:gd name="T156" fmla="*/ 495 h 49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31" h="495">
                    <a:moveTo>
                      <a:pt x="0" y="236"/>
                    </a:moveTo>
                    <a:lnTo>
                      <a:pt x="2" y="248"/>
                    </a:lnTo>
                    <a:lnTo>
                      <a:pt x="36" y="240"/>
                    </a:lnTo>
                    <a:lnTo>
                      <a:pt x="64" y="234"/>
                    </a:lnTo>
                    <a:lnTo>
                      <a:pt x="88" y="228"/>
                    </a:lnTo>
                    <a:lnTo>
                      <a:pt x="106" y="224"/>
                    </a:lnTo>
                    <a:lnTo>
                      <a:pt x="120" y="220"/>
                    </a:lnTo>
                    <a:lnTo>
                      <a:pt x="132" y="216"/>
                    </a:lnTo>
                    <a:lnTo>
                      <a:pt x="152" y="214"/>
                    </a:lnTo>
                    <a:lnTo>
                      <a:pt x="162" y="214"/>
                    </a:lnTo>
                    <a:lnTo>
                      <a:pt x="162" y="208"/>
                    </a:lnTo>
                    <a:lnTo>
                      <a:pt x="160" y="214"/>
                    </a:lnTo>
                    <a:lnTo>
                      <a:pt x="172" y="214"/>
                    </a:lnTo>
                    <a:lnTo>
                      <a:pt x="185" y="216"/>
                    </a:lnTo>
                    <a:lnTo>
                      <a:pt x="201" y="218"/>
                    </a:lnTo>
                    <a:lnTo>
                      <a:pt x="221" y="222"/>
                    </a:lnTo>
                    <a:lnTo>
                      <a:pt x="245" y="226"/>
                    </a:lnTo>
                    <a:lnTo>
                      <a:pt x="275" y="230"/>
                    </a:lnTo>
                    <a:lnTo>
                      <a:pt x="313" y="236"/>
                    </a:lnTo>
                    <a:lnTo>
                      <a:pt x="313" y="230"/>
                    </a:lnTo>
                    <a:lnTo>
                      <a:pt x="309" y="232"/>
                    </a:lnTo>
                    <a:lnTo>
                      <a:pt x="311" y="234"/>
                    </a:lnTo>
                    <a:lnTo>
                      <a:pt x="313" y="236"/>
                    </a:lnTo>
                    <a:lnTo>
                      <a:pt x="307" y="232"/>
                    </a:lnTo>
                    <a:lnTo>
                      <a:pt x="333" y="298"/>
                    </a:lnTo>
                    <a:lnTo>
                      <a:pt x="359" y="364"/>
                    </a:lnTo>
                    <a:lnTo>
                      <a:pt x="385" y="430"/>
                    </a:lnTo>
                    <a:lnTo>
                      <a:pt x="401" y="460"/>
                    </a:lnTo>
                    <a:lnTo>
                      <a:pt x="401" y="462"/>
                    </a:lnTo>
                    <a:lnTo>
                      <a:pt x="419" y="493"/>
                    </a:lnTo>
                    <a:lnTo>
                      <a:pt x="419" y="491"/>
                    </a:lnTo>
                    <a:lnTo>
                      <a:pt x="421" y="493"/>
                    </a:lnTo>
                    <a:lnTo>
                      <a:pt x="423" y="495"/>
                    </a:lnTo>
                    <a:lnTo>
                      <a:pt x="425" y="493"/>
                    </a:lnTo>
                    <a:lnTo>
                      <a:pt x="427" y="491"/>
                    </a:lnTo>
                    <a:lnTo>
                      <a:pt x="429" y="489"/>
                    </a:lnTo>
                    <a:lnTo>
                      <a:pt x="429" y="422"/>
                    </a:lnTo>
                    <a:lnTo>
                      <a:pt x="427" y="358"/>
                    </a:lnTo>
                    <a:lnTo>
                      <a:pt x="425" y="294"/>
                    </a:lnTo>
                    <a:lnTo>
                      <a:pt x="417" y="230"/>
                    </a:lnTo>
                    <a:lnTo>
                      <a:pt x="411" y="230"/>
                    </a:lnTo>
                    <a:lnTo>
                      <a:pt x="417" y="230"/>
                    </a:lnTo>
                    <a:lnTo>
                      <a:pt x="417" y="220"/>
                    </a:lnTo>
                    <a:lnTo>
                      <a:pt x="417" y="214"/>
                    </a:lnTo>
                    <a:lnTo>
                      <a:pt x="413" y="204"/>
                    </a:lnTo>
                    <a:lnTo>
                      <a:pt x="413" y="202"/>
                    </a:lnTo>
                    <a:lnTo>
                      <a:pt x="409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3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1" y="196"/>
                    </a:lnTo>
                    <a:lnTo>
                      <a:pt x="407" y="196"/>
                    </a:lnTo>
                    <a:lnTo>
                      <a:pt x="407" y="198"/>
                    </a:lnTo>
                    <a:lnTo>
                      <a:pt x="407" y="192"/>
                    </a:lnTo>
                    <a:lnTo>
                      <a:pt x="411" y="184"/>
                    </a:lnTo>
                    <a:lnTo>
                      <a:pt x="413" y="176"/>
                    </a:lnTo>
                    <a:lnTo>
                      <a:pt x="417" y="168"/>
                    </a:lnTo>
                    <a:lnTo>
                      <a:pt x="411" y="166"/>
                    </a:lnTo>
                    <a:lnTo>
                      <a:pt x="415" y="168"/>
                    </a:lnTo>
                    <a:lnTo>
                      <a:pt x="415" y="172"/>
                    </a:lnTo>
                    <a:lnTo>
                      <a:pt x="419" y="166"/>
                    </a:lnTo>
                    <a:lnTo>
                      <a:pt x="421" y="164"/>
                    </a:lnTo>
                    <a:lnTo>
                      <a:pt x="429" y="156"/>
                    </a:lnTo>
                    <a:lnTo>
                      <a:pt x="447" y="138"/>
                    </a:lnTo>
                    <a:lnTo>
                      <a:pt x="463" y="118"/>
                    </a:lnTo>
                    <a:lnTo>
                      <a:pt x="471" y="110"/>
                    </a:lnTo>
                    <a:lnTo>
                      <a:pt x="465" y="108"/>
                    </a:lnTo>
                    <a:lnTo>
                      <a:pt x="469" y="112"/>
                    </a:lnTo>
                    <a:lnTo>
                      <a:pt x="475" y="108"/>
                    </a:lnTo>
                    <a:lnTo>
                      <a:pt x="471" y="102"/>
                    </a:lnTo>
                    <a:lnTo>
                      <a:pt x="473" y="108"/>
                    </a:lnTo>
                    <a:lnTo>
                      <a:pt x="487" y="104"/>
                    </a:lnTo>
                    <a:lnTo>
                      <a:pt x="507" y="100"/>
                    </a:lnTo>
                    <a:lnTo>
                      <a:pt x="545" y="94"/>
                    </a:lnTo>
                    <a:lnTo>
                      <a:pt x="563" y="90"/>
                    </a:lnTo>
                    <a:lnTo>
                      <a:pt x="579" y="88"/>
                    </a:lnTo>
                    <a:lnTo>
                      <a:pt x="589" y="86"/>
                    </a:lnTo>
                    <a:lnTo>
                      <a:pt x="591" y="86"/>
                    </a:lnTo>
                    <a:lnTo>
                      <a:pt x="593" y="86"/>
                    </a:lnTo>
                    <a:lnTo>
                      <a:pt x="619" y="74"/>
                    </a:lnTo>
                    <a:lnTo>
                      <a:pt x="643" y="62"/>
                    </a:lnTo>
                    <a:lnTo>
                      <a:pt x="689" y="40"/>
                    </a:lnTo>
                    <a:lnTo>
                      <a:pt x="735" y="24"/>
                    </a:lnTo>
                    <a:lnTo>
                      <a:pt x="761" y="16"/>
                    </a:lnTo>
                    <a:lnTo>
                      <a:pt x="785" y="12"/>
                    </a:lnTo>
                    <a:lnTo>
                      <a:pt x="785" y="6"/>
                    </a:lnTo>
                    <a:lnTo>
                      <a:pt x="785" y="12"/>
                    </a:lnTo>
                    <a:lnTo>
                      <a:pt x="803" y="18"/>
                    </a:lnTo>
                    <a:lnTo>
                      <a:pt x="815" y="22"/>
                    </a:lnTo>
                    <a:lnTo>
                      <a:pt x="821" y="24"/>
                    </a:lnTo>
                    <a:lnTo>
                      <a:pt x="823" y="18"/>
                    </a:lnTo>
                    <a:lnTo>
                      <a:pt x="819" y="24"/>
                    </a:lnTo>
                    <a:lnTo>
                      <a:pt x="817" y="22"/>
                    </a:lnTo>
                    <a:lnTo>
                      <a:pt x="821" y="24"/>
                    </a:lnTo>
                    <a:lnTo>
                      <a:pt x="825" y="22"/>
                    </a:lnTo>
                    <a:lnTo>
                      <a:pt x="819" y="22"/>
                    </a:lnTo>
                    <a:lnTo>
                      <a:pt x="819" y="20"/>
                    </a:lnTo>
                    <a:lnTo>
                      <a:pt x="819" y="26"/>
                    </a:lnTo>
                    <a:lnTo>
                      <a:pt x="817" y="34"/>
                    </a:lnTo>
                    <a:lnTo>
                      <a:pt x="815" y="48"/>
                    </a:lnTo>
                    <a:lnTo>
                      <a:pt x="815" y="70"/>
                    </a:lnTo>
                    <a:lnTo>
                      <a:pt x="827" y="70"/>
                    </a:lnTo>
                    <a:lnTo>
                      <a:pt x="827" y="50"/>
                    </a:lnTo>
                    <a:lnTo>
                      <a:pt x="829" y="36"/>
                    </a:lnTo>
                    <a:lnTo>
                      <a:pt x="831" y="28"/>
                    </a:lnTo>
                    <a:lnTo>
                      <a:pt x="831" y="22"/>
                    </a:lnTo>
                    <a:lnTo>
                      <a:pt x="831" y="20"/>
                    </a:lnTo>
                    <a:lnTo>
                      <a:pt x="831" y="18"/>
                    </a:lnTo>
                    <a:lnTo>
                      <a:pt x="827" y="16"/>
                    </a:lnTo>
                    <a:lnTo>
                      <a:pt x="825" y="14"/>
                    </a:lnTo>
                    <a:lnTo>
                      <a:pt x="823" y="12"/>
                    </a:lnTo>
                    <a:lnTo>
                      <a:pt x="817" y="10"/>
                    </a:lnTo>
                    <a:lnTo>
                      <a:pt x="805" y="6"/>
                    </a:lnTo>
                    <a:lnTo>
                      <a:pt x="787" y="0"/>
                    </a:lnTo>
                    <a:lnTo>
                      <a:pt x="785" y="0"/>
                    </a:lnTo>
                    <a:lnTo>
                      <a:pt x="759" y="4"/>
                    </a:lnTo>
                    <a:lnTo>
                      <a:pt x="733" y="12"/>
                    </a:lnTo>
                    <a:lnTo>
                      <a:pt x="687" y="28"/>
                    </a:lnTo>
                    <a:lnTo>
                      <a:pt x="641" y="50"/>
                    </a:lnTo>
                    <a:lnTo>
                      <a:pt x="617" y="62"/>
                    </a:lnTo>
                    <a:lnTo>
                      <a:pt x="589" y="74"/>
                    </a:lnTo>
                    <a:lnTo>
                      <a:pt x="591" y="80"/>
                    </a:lnTo>
                    <a:lnTo>
                      <a:pt x="591" y="74"/>
                    </a:lnTo>
                    <a:lnTo>
                      <a:pt x="587" y="74"/>
                    </a:lnTo>
                    <a:lnTo>
                      <a:pt x="577" y="76"/>
                    </a:lnTo>
                    <a:lnTo>
                      <a:pt x="561" y="78"/>
                    </a:lnTo>
                    <a:lnTo>
                      <a:pt x="543" y="82"/>
                    </a:lnTo>
                    <a:lnTo>
                      <a:pt x="505" y="88"/>
                    </a:lnTo>
                    <a:lnTo>
                      <a:pt x="485" y="92"/>
                    </a:lnTo>
                    <a:lnTo>
                      <a:pt x="471" y="96"/>
                    </a:lnTo>
                    <a:lnTo>
                      <a:pt x="469" y="98"/>
                    </a:lnTo>
                    <a:lnTo>
                      <a:pt x="463" y="102"/>
                    </a:lnTo>
                    <a:lnTo>
                      <a:pt x="461" y="104"/>
                    </a:lnTo>
                    <a:lnTo>
                      <a:pt x="453" y="112"/>
                    </a:lnTo>
                    <a:lnTo>
                      <a:pt x="437" y="132"/>
                    </a:lnTo>
                    <a:lnTo>
                      <a:pt x="419" y="150"/>
                    </a:lnTo>
                    <a:lnTo>
                      <a:pt x="411" y="158"/>
                    </a:lnTo>
                    <a:lnTo>
                      <a:pt x="417" y="160"/>
                    </a:lnTo>
                    <a:lnTo>
                      <a:pt x="413" y="156"/>
                    </a:lnTo>
                    <a:lnTo>
                      <a:pt x="409" y="162"/>
                    </a:lnTo>
                    <a:lnTo>
                      <a:pt x="407" y="164"/>
                    </a:lnTo>
                    <a:lnTo>
                      <a:pt x="405" y="164"/>
                    </a:lnTo>
                    <a:lnTo>
                      <a:pt x="401" y="174"/>
                    </a:lnTo>
                    <a:lnTo>
                      <a:pt x="399" y="182"/>
                    </a:lnTo>
                    <a:lnTo>
                      <a:pt x="395" y="190"/>
                    </a:lnTo>
                    <a:lnTo>
                      <a:pt x="395" y="196"/>
                    </a:lnTo>
                    <a:lnTo>
                      <a:pt x="395" y="198"/>
                    </a:lnTo>
                    <a:lnTo>
                      <a:pt x="395" y="200"/>
                    </a:lnTo>
                    <a:lnTo>
                      <a:pt x="397" y="202"/>
                    </a:lnTo>
                    <a:lnTo>
                      <a:pt x="399" y="204"/>
                    </a:lnTo>
                    <a:lnTo>
                      <a:pt x="401" y="206"/>
                    </a:lnTo>
                    <a:lnTo>
                      <a:pt x="405" y="202"/>
                    </a:lnTo>
                    <a:lnTo>
                      <a:pt x="399" y="204"/>
                    </a:lnTo>
                    <a:lnTo>
                      <a:pt x="403" y="208"/>
                    </a:lnTo>
                    <a:lnTo>
                      <a:pt x="407" y="206"/>
                    </a:lnTo>
                    <a:lnTo>
                      <a:pt x="401" y="206"/>
                    </a:lnTo>
                    <a:lnTo>
                      <a:pt x="405" y="216"/>
                    </a:lnTo>
                    <a:lnTo>
                      <a:pt x="405" y="222"/>
                    </a:lnTo>
                    <a:lnTo>
                      <a:pt x="405" y="230"/>
                    </a:lnTo>
                    <a:lnTo>
                      <a:pt x="405" y="232"/>
                    </a:lnTo>
                    <a:lnTo>
                      <a:pt x="413" y="296"/>
                    </a:lnTo>
                    <a:lnTo>
                      <a:pt x="415" y="360"/>
                    </a:lnTo>
                    <a:lnTo>
                      <a:pt x="417" y="424"/>
                    </a:lnTo>
                    <a:lnTo>
                      <a:pt x="417" y="489"/>
                    </a:lnTo>
                    <a:lnTo>
                      <a:pt x="427" y="486"/>
                    </a:lnTo>
                    <a:lnTo>
                      <a:pt x="425" y="484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19" y="486"/>
                    </a:lnTo>
                    <a:lnTo>
                      <a:pt x="417" y="489"/>
                    </a:lnTo>
                    <a:lnTo>
                      <a:pt x="423" y="489"/>
                    </a:lnTo>
                    <a:lnTo>
                      <a:pt x="429" y="486"/>
                    </a:lnTo>
                    <a:lnTo>
                      <a:pt x="411" y="456"/>
                    </a:lnTo>
                    <a:lnTo>
                      <a:pt x="407" y="460"/>
                    </a:lnTo>
                    <a:lnTo>
                      <a:pt x="413" y="458"/>
                    </a:lnTo>
                    <a:lnTo>
                      <a:pt x="397" y="428"/>
                    </a:lnTo>
                    <a:lnTo>
                      <a:pt x="371" y="362"/>
                    </a:lnTo>
                    <a:lnTo>
                      <a:pt x="345" y="296"/>
                    </a:lnTo>
                    <a:lnTo>
                      <a:pt x="319" y="228"/>
                    </a:lnTo>
                    <a:lnTo>
                      <a:pt x="317" y="228"/>
                    </a:lnTo>
                    <a:lnTo>
                      <a:pt x="315" y="226"/>
                    </a:lnTo>
                    <a:lnTo>
                      <a:pt x="313" y="224"/>
                    </a:lnTo>
                    <a:lnTo>
                      <a:pt x="315" y="224"/>
                    </a:lnTo>
                    <a:lnTo>
                      <a:pt x="277" y="218"/>
                    </a:lnTo>
                    <a:lnTo>
                      <a:pt x="247" y="214"/>
                    </a:lnTo>
                    <a:lnTo>
                      <a:pt x="223" y="210"/>
                    </a:lnTo>
                    <a:lnTo>
                      <a:pt x="203" y="206"/>
                    </a:lnTo>
                    <a:lnTo>
                      <a:pt x="187" y="204"/>
                    </a:lnTo>
                    <a:lnTo>
                      <a:pt x="174" y="202"/>
                    </a:lnTo>
                    <a:lnTo>
                      <a:pt x="162" y="202"/>
                    </a:lnTo>
                    <a:lnTo>
                      <a:pt x="160" y="202"/>
                    </a:lnTo>
                    <a:lnTo>
                      <a:pt x="150" y="202"/>
                    </a:lnTo>
                    <a:lnTo>
                      <a:pt x="130" y="204"/>
                    </a:lnTo>
                    <a:lnTo>
                      <a:pt x="118" y="208"/>
                    </a:lnTo>
                    <a:lnTo>
                      <a:pt x="104" y="212"/>
                    </a:lnTo>
                    <a:lnTo>
                      <a:pt x="86" y="216"/>
                    </a:lnTo>
                    <a:lnTo>
                      <a:pt x="62" y="222"/>
                    </a:lnTo>
                    <a:lnTo>
                      <a:pt x="34" y="228"/>
                    </a:lnTo>
                    <a:lnTo>
                      <a:pt x="0" y="236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6" name="Freeform 113"/>
              <p:cNvSpPr>
                <a:spLocks/>
              </p:cNvSpPr>
              <p:nvPr/>
            </p:nvSpPr>
            <p:spPr bwMode="auto">
              <a:xfrm>
                <a:off x="5468" y="1174"/>
                <a:ext cx="633" cy="534"/>
              </a:xfrm>
              <a:custGeom>
                <a:avLst/>
                <a:gdLst>
                  <a:gd name="T0" fmla="*/ 8 w 749"/>
                  <a:gd name="T1" fmla="*/ 35 h 665"/>
                  <a:gd name="T2" fmla="*/ 10 w 749"/>
                  <a:gd name="T3" fmla="*/ 31 h 665"/>
                  <a:gd name="T4" fmla="*/ 24 w 749"/>
                  <a:gd name="T5" fmla="*/ 28 h 665"/>
                  <a:gd name="T6" fmla="*/ 30 w 749"/>
                  <a:gd name="T7" fmla="*/ 28 h 665"/>
                  <a:gd name="T8" fmla="*/ 37 w 749"/>
                  <a:gd name="T9" fmla="*/ 28 h 665"/>
                  <a:gd name="T10" fmla="*/ 38 w 749"/>
                  <a:gd name="T11" fmla="*/ 28 h 665"/>
                  <a:gd name="T12" fmla="*/ 41 w 749"/>
                  <a:gd name="T13" fmla="*/ 35 h 665"/>
                  <a:gd name="T14" fmla="*/ 48 w 749"/>
                  <a:gd name="T15" fmla="*/ 43 h 665"/>
                  <a:gd name="T16" fmla="*/ 68 w 749"/>
                  <a:gd name="T17" fmla="*/ 47 h 665"/>
                  <a:gd name="T18" fmla="*/ 91 w 749"/>
                  <a:gd name="T19" fmla="*/ 47 h 665"/>
                  <a:gd name="T20" fmla="*/ 97 w 749"/>
                  <a:gd name="T21" fmla="*/ 44 h 665"/>
                  <a:gd name="T22" fmla="*/ 99 w 749"/>
                  <a:gd name="T23" fmla="*/ 35 h 665"/>
                  <a:gd name="T24" fmla="*/ 96 w 749"/>
                  <a:gd name="T25" fmla="*/ 17 h 665"/>
                  <a:gd name="T26" fmla="*/ 95 w 749"/>
                  <a:gd name="T27" fmla="*/ 16 h 665"/>
                  <a:gd name="T28" fmla="*/ 91 w 749"/>
                  <a:gd name="T29" fmla="*/ 14 h 665"/>
                  <a:gd name="T30" fmla="*/ 94 w 749"/>
                  <a:gd name="T31" fmla="*/ 14 h 665"/>
                  <a:gd name="T32" fmla="*/ 98 w 749"/>
                  <a:gd name="T33" fmla="*/ 14 h 665"/>
                  <a:gd name="T34" fmla="*/ 99 w 749"/>
                  <a:gd name="T35" fmla="*/ 13 h 665"/>
                  <a:gd name="T36" fmla="*/ 95 w 749"/>
                  <a:gd name="T37" fmla="*/ 13 h 665"/>
                  <a:gd name="T38" fmla="*/ 81 w 749"/>
                  <a:gd name="T39" fmla="*/ 11 h 665"/>
                  <a:gd name="T40" fmla="*/ 52 w 749"/>
                  <a:gd name="T41" fmla="*/ 10 h 665"/>
                  <a:gd name="T42" fmla="*/ 52 w 749"/>
                  <a:gd name="T43" fmla="*/ 10 h 665"/>
                  <a:gd name="T44" fmla="*/ 52 w 749"/>
                  <a:gd name="T45" fmla="*/ 9 h 665"/>
                  <a:gd name="T46" fmla="*/ 52 w 749"/>
                  <a:gd name="T47" fmla="*/ 6 h 665"/>
                  <a:gd name="T48" fmla="*/ 46 w 749"/>
                  <a:gd name="T49" fmla="*/ 0 h 665"/>
                  <a:gd name="T50" fmla="*/ 35 w 749"/>
                  <a:gd name="T51" fmla="*/ 3 h 665"/>
                  <a:gd name="T52" fmla="*/ 22 w 749"/>
                  <a:gd name="T53" fmla="*/ 9 h 665"/>
                  <a:gd name="T54" fmla="*/ 22 w 749"/>
                  <a:gd name="T55" fmla="*/ 10 h 665"/>
                  <a:gd name="T56" fmla="*/ 22 w 749"/>
                  <a:gd name="T57" fmla="*/ 9 h 665"/>
                  <a:gd name="T58" fmla="*/ 30 w 749"/>
                  <a:gd name="T59" fmla="*/ 6 h 665"/>
                  <a:gd name="T60" fmla="*/ 44 w 749"/>
                  <a:gd name="T61" fmla="*/ 2 h 665"/>
                  <a:gd name="T62" fmla="*/ 46 w 749"/>
                  <a:gd name="T63" fmla="*/ 2 h 665"/>
                  <a:gd name="T64" fmla="*/ 49 w 749"/>
                  <a:gd name="T65" fmla="*/ 6 h 665"/>
                  <a:gd name="T66" fmla="*/ 49 w 749"/>
                  <a:gd name="T67" fmla="*/ 9 h 665"/>
                  <a:gd name="T68" fmla="*/ 52 w 749"/>
                  <a:gd name="T69" fmla="*/ 11 h 665"/>
                  <a:gd name="T70" fmla="*/ 67 w 749"/>
                  <a:gd name="T71" fmla="*/ 12 h 665"/>
                  <a:gd name="T72" fmla="*/ 91 w 749"/>
                  <a:gd name="T73" fmla="*/ 13 h 665"/>
                  <a:gd name="T74" fmla="*/ 95 w 749"/>
                  <a:gd name="T75" fmla="*/ 14 h 665"/>
                  <a:gd name="T76" fmla="*/ 97 w 749"/>
                  <a:gd name="T77" fmla="*/ 14 h 665"/>
                  <a:gd name="T78" fmla="*/ 97 w 749"/>
                  <a:gd name="T79" fmla="*/ 14 h 665"/>
                  <a:gd name="T80" fmla="*/ 91 w 749"/>
                  <a:gd name="T81" fmla="*/ 14 h 665"/>
                  <a:gd name="T82" fmla="*/ 91 w 749"/>
                  <a:gd name="T83" fmla="*/ 16 h 665"/>
                  <a:gd name="T84" fmla="*/ 95 w 749"/>
                  <a:gd name="T85" fmla="*/ 17 h 665"/>
                  <a:gd name="T86" fmla="*/ 97 w 749"/>
                  <a:gd name="T87" fmla="*/ 26 h 665"/>
                  <a:gd name="T88" fmla="*/ 97 w 749"/>
                  <a:gd name="T89" fmla="*/ 41 h 665"/>
                  <a:gd name="T90" fmla="*/ 95 w 749"/>
                  <a:gd name="T91" fmla="*/ 45 h 665"/>
                  <a:gd name="T92" fmla="*/ 90 w 749"/>
                  <a:gd name="T93" fmla="*/ 46 h 665"/>
                  <a:gd name="T94" fmla="*/ 68 w 749"/>
                  <a:gd name="T95" fmla="*/ 47 h 665"/>
                  <a:gd name="T96" fmla="*/ 54 w 749"/>
                  <a:gd name="T97" fmla="*/ 44 h 665"/>
                  <a:gd name="T98" fmla="*/ 46 w 749"/>
                  <a:gd name="T99" fmla="*/ 39 h 665"/>
                  <a:gd name="T100" fmla="*/ 41 w 749"/>
                  <a:gd name="T101" fmla="*/ 31 h 665"/>
                  <a:gd name="T102" fmla="*/ 38 w 749"/>
                  <a:gd name="T103" fmla="*/ 28 h 665"/>
                  <a:gd name="T104" fmla="*/ 30 w 749"/>
                  <a:gd name="T105" fmla="*/ 28 h 665"/>
                  <a:gd name="T106" fmla="*/ 29 w 749"/>
                  <a:gd name="T107" fmla="*/ 27 h 665"/>
                  <a:gd name="T108" fmla="*/ 13 w 749"/>
                  <a:gd name="T109" fmla="*/ 30 h 665"/>
                  <a:gd name="T110" fmla="*/ 6 w 749"/>
                  <a:gd name="T111" fmla="*/ 35 h 6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9"/>
                  <a:gd name="T169" fmla="*/ 0 h 665"/>
                  <a:gd name="T170" fmla="*/ 749 w 749"/>
                  <a:gd name="T171" fmla="*/ 665 h 6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9" h="665">
                    <a:moveTo>
                      <a:pt x="0" y="661"/>
                    </a:moveTo>
                    <a:lnTo>
                      <a:pt x="10" y="665"/>
                    </a:lnTo>
                    <a:lnTo>
                      <a:pt x="20" y="641"/>
                    </a:lnTo>
                    <a:lnTo>
                      <a:pt x="22" y="639"/>
                    </a:lnTo>
                    <a:lnTo>
                      <a:pt x="32" y="613"/>
                    </a:lnTo>
                    <a:lnTo>
                      <a:pt x="44" y="555"/>
                    </a:lnTo>
                    <a:lnTo>
                      <a:pt x="56" y="497"/>
                    </a:lnTo>
                    <a:lnTo>
                      <a:pt x="62" y="467"/>
                    </a:lnTo>
                    <a:lnTo>
                      <a:pt x="70" y="439"/>
                    </a:lnTo>
                    <a:lnTo>
                      <a:pt x="64" y="437"/>
                    </a:lnTo>
                    <a:lnTo>
                      <a:pt x="70" y="439"/>
                    </a:lnTo>
                    <a:lnTo>
                      <a:pt x="74" y="433"/>
                    </a:lnTo>
                    <a:lnTo>
                      <a:pt x="70" y="429"/>
                    </a:lnTo>
                    <a:lnTo>
                      <a:pt x="72" y="435"/>
                    </a:lnTo>
                    <a:lnTo>
                      <a:pt x="80" y="427"/>
                    </a:lnTo>
                    <a:lnTo>
                      <a:pt x="102" y="415"/>
                    </a:lnTo>
                    <a:lnTo>
                      <a:pt x="98" y="411"/>
                    </a:lnTo>
                    <a:lnTo>
                      <a:pt x="100" y="417"/>
                    </a:lnTo>
                    <a:lnTo>
                      <a:pt x="124" y="407"/>
                    </a:lnTo>
                    <a:lnTo>
                      <a:pt x="152" y="401"/>
                    </a:lnTo>
                    <a:lnTo>
                      <a:pt x="178" y="395"/>
                    </a:lnTo>
                    <a:lnTo>
                      <a:pt x="200" y="391"/>
                    </a:lnTo>
                    <a:lnTo>
                      <a:pt x="208" y="391"/>
                    </a:lnTo>
                    <a:lnTo>
                      <a:pt x="216" y="389"/>
                    </a:lnTo>
                    <a:lnTo>
                      <a:pt x="220" y="389"/>
                    </a:lnTo>
                    <a:lnTo>
                      <a:pt x="220" y="383"/>
                    </a:lnTo>
                    <a:lnTo>
                      <a:pt x="220" y="389"/>
                    </a:lnTo>
                    <a:lnTo>
                      <a:pt x="218" y="389"/>
                    </a:lnTo>
                    <a:lnTo>
                      <a:pt x="226" y="391"/>
                    </a:lnTo>
                    <a:lnTo>
                      <a:pt x="228" y="393"/>
                    </a:lnTo>
                    <a:lnTo>
                      <a:pt x="236" y="395"/>
                    </a:lnTo>
                    <a:lnTo>
                      <a:pt x="255" y="395"/>
                    </a:lnTo>
                    <a:lnTo>
                      <a:pt x="269" y="395"/>
                    </a:lnTo>
                    <a:lnTo>
                      <a:pt x="275" y="397"/>
                    </a:lnTo>
                    <a:lnTo>
                      <a:pt x="277" y="391"/>
                    </a:lnTo>
                    <a:lnTo>
                      <a:pt x="273" y="397"/>
                    </a:lnTo>
                    <a:lnTo>
                      <a:pt x="271" y="395"/>
                    </a:lnTo>
                    <a:lnTo>
                      <a:pt x="277" y="399"/>
                    </a:lnTo>
                    <a:lnTo>
                      <a:pt x="279" y="401"/>
                    </a:lnTo>
                    <a:lnTo>
                      <a:pt x="283" y="405"/>
                    </a:lnTo>
                    <a:lnTo>
                      <a:pt x="285" y="399"/>
                    </a:lnTo>
                    <a:lnTo>
                      <a:pt x="281" y="403"/>
                    </a:lnTo>
                    <a:lnTo>
                      <a:pt x="285" y="409"/>
                    </a:lnTo>
                    <a:lnTo>
                      <a:pt x="291" y="407"/>
                    </a:lnTo>
                    <a:lnTo>
                      <a:pt x="285" y="407"/>
                    </a:lnTo>
                    <a:lnTo>
                      <a:pt x="293" y="427"/>
                    </a:lnTo>
                    <a:lnTo>
                      <a:pt x="303" y="451"/>
                    </a:lnTo>
                    <a:lnTo>
                      <a:pt x="311" y="477"/>
                    </a:lnTo>
                    <a:lnTo>
                      <a:pt x="321" y="505"/>
                    </a:lnTo>
                    <a:lnTo>
                      <a:pt x="329" y="531"/>
                    </a:lnTo>
                    <a:lnTo>
                      <a:pt x="339" y="553"/>
                    </a:lnTo>
                    <a:lnTo>
                      <a:pt x="339" y="555"/>
                    </a:lnTo>
                    <a:lnTo>
                      <a:pt x="343" y="563"/>
                    </a:lnTo>
                    <a:lnTo>
                      <a:pt x="349" y="571"/>
                    </a:lnTo>
                    <a:lnTo>
                      <a:pt x="363" y="589"/>
                    </a:lnTo>
                    <a:lnTo>
                      <a:pt x="365" y="591"/>
                    </a:lnTo>
                    <a:lnTo>
                      <a:pt x="383" y="607"/>
                    </a:lnTo>
                    <a:lnTo>
                      <a:pt x="401" y="619"/>
                    </a:lnTo>
                    <a:lnTo>
                      <a:pt x="421" y="631"/>
                    </a:lnTo>
                    <a:lnTo>
                      <a:pt x="423" y="631"/>
                    </a:lnTo>
                    <a:lnTo>
                      <a:pt x="465" y="649"/>
                    </a:lnTo>
                    <a:lnTo>
                      <a:pt x="511" y="659"/>
                    </a:lnTo>
                    <a:lnTo>
                      <a:pt x="557" y="661"/>
                    </a:lnTo>
                    <a:lnTo>
                      <a:pt x="597" y="663"/>
                    </a:lnTo>
                    <a:lnTo>
                      <a:pt x="631" y="663"/>
                    </a:lnTo>
                    <a:lnTo>
                      <a:pt x="633" y="663"/>
                    </a:lnTo>
                    <a:lnTo>
                      <a:pt x="663" y="661"/>
                    </a:lnTo>
                    <a:lnTo>
                      <a:pt x="687" y="655"/>
                    </a:lnTo>
                    <a:lnTo>
                      <a:pt x="689" y="653"/>
                    </a:lnTo>
                    <a:lnTo>
                      <a:pt x="699" y="647"/>
                    </a:lnTo>
                    <a:lnTo>
                      <a:pt x="709" y="639"/>
                    </a:lnTo>
                    <a:lnTo>
                      <a:pt x="711" y="637"/>
                    </a:lnTo>
                    <a:lnTo>
                      <a:pt x="721" y="627"/>
                    </a:lnTo>
                    <a:lnTo>
                      <a:pt x="729" y="615"/>
                    </a:lnTo>
                    <a:lnTo>
                      <a:pt x="731" y="613"/>
                    </a:lnTo>
                    <a:lnTo>
                      <a:pt x="739" y="597"/>
                    </a:lnTo>
                    <a:lnTo>
                      <a:pt x="745" y="579"/>
                    </a:lnTo>
                    <a:lnTo>
                      <a:pt x="745" y="577"/>
                    </a:lnTo>
                    <a:lnTo>
                      <a:pt x="747" y="493"/>
                    </a:lnTo>
                    <a:lnTo>
                      <a:pt x="741" y="495"/>
                    </a:lnTo>
                    <a:lnTo>
                      <a:pt x="747" y="495"/>
                    </a:lnTo>
                    <a:lnTo>
                      <a:pt x="749" y="409"/>
                    </a:lnTo>
                    <a:lnTo>
                      <a:pt x="749" y="407"/>
                    </a:lnTo>
                    <a:lnTo>
                      <a:pt x="747" y="365"/>
                    </a:lnTo>
                    <a:lnTo>
                      <a:pt x="745" y="321"/>
                    </a:lnTo>
                    <a:lnTo>
                      <a:pt x="741" y="277"/>
                    </a:lnTo>
                    <a:lnTo>
                      <a:pt x="733" y="233"/>
                    </a:lnTo>
                    <a:lnTo>
                      <a:pt x="727" y="233"/>
                    </a:lnTo>
                    <a:lnTo>
                      <a:pt x="733" y="233"/>
                    </a:lnTo>
                    <a:lnTo>
                      <a:pt x="731" y="229"/>
                    </a:lnTo>
                    <a:lnTo>
                      <a:pt x="731" y="227"/>
                    </a:lnTo>
                    <a:lnTo>
                      <a:pt x="729" y="225"/>
                    </a:lnTo>
                    <a:lnTo>
                      <a:pt x="725" y="221"/>
                    </a:lnTo>
                    <a:lnTo>
                      <a:pt x="723" y="221"/>
                    </a:lnTo>
                    <a:lnTo>
                      <a:pt x="711" y="215"/>
                    </a:lnTo>
                    <a:lnTo>
                      <a:pt x="709" y="221"/>
                    </a:lnTo>
                    <a:lnTo>
                      <a:pt x="713" y="217"/>
                    </a:lnTo>
                    <a:lnTo>
                      <a:pt x="699" y="209"/>
                    </a:lnTo>
                    <a:lnTo>
                      <a:pt x="697" y="213"/>
                    </a:lnTo>
                    <a:lnTo>
                      <a:pt x="701" y="211"/>
                    </a:lnTo>
                    <a:lnTo>
                      <a:pt x="697" y="205"/>
                    </a:lnTo>
                    <a:lnTo>
                      <a:pt x="693" y="209"/>
                    </a:lnTo>
                    <a:lnTo>
                      <a:pt x="699" y="207"/>
                    </a:lnTo>
                    <a:lnTo>
                      <a:pt x="697" y="201"/>
                    </a:lnTo>
                    <a:lnTo>
                      <a:pt x="691" y="201"/>
                    </a:lnTo>
                    <a:lnTo>
                      <a:pt x="695" y="203"/>
                    </a:lnTo>
                    <a:lnTo>
                      <a:pt x="697" y="201"/>
                    </a:lnTo>
                    <a:lnTo>
                      <a:pt x="695" y="205"/>
                    </a:lnTo>
                    <a:lnTo>
                      <a:pt x="699" y="203"/>
                    </a:lnTo>
                    <a:lnTo>
                      <a:pt x="697" y="197"/>
                    </a:lnTo>
                    <a:lnTo>
                      <a:pt x="697" y="203"/>
                    </a:lnTo>
                    <a:lnTo>
                      <a:pt x="703" y="201"/>
                    </a:lnTo>
                    <a:lnTo>
                      <a:pt x="717" y="201"/>
                    </a:lnTo>
                    <a:lnTo>
                      <a:pt x="729" y="201"/>
                    </a:lnTo>
                    <a:lnTo>
                      <a:pt x="735" y="199"/>
                    </a:lnTo>
                    <a:lnTo>
                      <a:pt x="737" y="197"/>
                    </a:lnTo>
                    <a:lnTo>
                      <a:pt x="743" y="193"/>
                    </a:lnTo>
                    <a:lnTo>
                      <a:pt x="743" y="191"/>
                    </a:lnTo>
                    <a:lnTo>
                      <a:pt x="745" y="189"/>
                    </a:lnTo>
                    <a:lnTo>
                      <a:pt x="743" y="187"/>
                    </a:lnTo>
                    <a:lnTo>
                      <a:pt x="741" y="185"/>
                    </a:lnTo>
                    <a:lnTo>
                      <a:pt x="739" y="183"/>
                    </a:lnTo>
                    <a:lnTo>
                      <a:pt x="729" y="181"/>
                    </a:lnTo>
                    <a:lnTo>
                      <a:pt x="729" y="187"/>
                    </a:lnTo>
                    <a:lnTo>
                      <a:pt x="731" y="181"/>
                    </a:lnTo>
                    <a:lnTo>
                      <a:pt x="721" y="177"/>
                    </a:lnTo>
                    <a:lnTo>
                      <a:pt x="719" y="183"/>
                    </a:lnTo>
                    <a:lnTo>
                      <a:pt x="723" y="177"/>
                    </a:lnTo>
                    <a:lnTo>
                      <a:pt x="711" y="171"/>
                    </a:lnTo>
                    <a:lnTo>
                      <a:pt x="709" y="171"/>
                    </a:lnTo>
                    <a:lnTo>
                      <a:pt x="693" y="163"/>
                    </a:lnTo>
                    <a:lnTo>
                      <a:pt x="691" y="163"/>
                    </a:lnTo>
                    <a:lnTo>
                      <a:pt x="655" y="159"/>
                    </a:lnTo>
                    <a:lnTo>
                      <a:pt x="619" y="159"/>
                    </a:lnTo>
                    <a:lnTo>
                      <a:pt x="617" y="159"/>
                    </a:lnTo>
                    <a:lnTo>
                      <a:pt x="541" y="159"/>
                    </a:lnTo>
                    <a:lnTo>
                      <a:pt x="541" y="165"/>
                    </a:lnTo>
                    <a:lnTo>
                      <a:pt x="543" y="159"/>
                    </a:lnTo>
                    <a:lnTo>
                      <a:pt x="503" y="159"/>
                    </a:lnTo>
                    <a:lnTo>
                      <a:pt x="465" y="157"/>
                    </a:lnTo>
                    <a:lnTo>
                      <a:pt x="429" y="151"/>
                    </a:lnTo>
                    <a:lnTo>
                      <a:pt x="393" y="141"/>
                    </a:lnTo>
                    <a:lnTo>
                      <a:pt x="391" y="141"/>
                    </a:lnTo>
                    <a:lnTo>
                      <a:pt x="383" y="139"/>
                    </a:lnTo>
                    <a:lnTo>
                      <a:pt x="383" y="145"/>
                    </a:lnTo>
                    <a:lnTo>
                      <a:pt x="387" y="141"/>
                    </a:lnTo>
                    <a:lnTo>
                      <a:pt x="385" y="139"/>
                    </a:lnTo>
                    <a:lnTo>
                      <a:pt x="389" y="143"/>
                    </a:lnTo>
                    <a:lnTo>
                      <a:pt x="385" y="137"/>
                    </a:lnTo>
                    <a:lnTo>
                      <a:pt x="379" y="139"/>
                    </a:lnTo>
                    <a:lnTo>
                      <a:pt x="385" y="139"/>
                    </a:lnTo>
                    <a:lnTo>
                      <a:pt x="385" y="131"/>
                    </a:lnTo>
                    <a:lnTo>
                      <a:pt x="379" y="133"/>
                    </a:lnTo>
                    <a:lnTo>
                      <a:pt x="385" y="133"/>
                    </a:lnTo>
                    <a:lnTo>
                      <a:pt x="385" y="123"/>
                    </a:lnTo>
                    <a:lnTo>
                      <a:pt x="387" y="103"/>
                    </a:lnTo>
                    <a:lnTo>
                      <a:pt x="387" y="100"/>
                    </a:lnTo>
                    <a:lnTo>
                      <a:pt x="387" y="90"/>
                    </a:lnTo>
                    <a:lnTo>
                      <a:pt x="385" y="88"/>
                    </a:lnTo>
                    <a:lnTo>
                      <a:pt x="383" y="80"/>
                    </a:lnTo>
                    <a:lnTo>
                      <a:pt x="377" y="82"/>
                    </a:lnTo>
                    <a:lnTo>
                      <a:pt x="383" y="82"/>
                    </a:lnTo>
                    <a:lnTo>
                      <a:pt x="381" y="60"/>
                    </a:lnTo>
                    <a:lnTo>
                      <a:pt x="375" y="44"/>
                    </a:lnTo>
                    <a:lnTo>
                      <a:pt x="367" y="26"/>
                    </a:lnTo>
                    <a:lnTo>
                      <a:pt x="359" y="4"/>
                    </a:lnTo>
                    <a:lnTo>
                      <a:pt x="357" y="4"/>
                    </a:lnTo>
                    <a:lnTo>
                      <a:pt x="355" y="2"/>
                    </a:lnTo>
                    <a:lnTo>
                      <a:pt x="353" y="0"/>
                    </a:lnTo>
                    <a:lnTo>
                      <a:pt x="327" y="8"/>
                    </a:lnTo>
                    <a:lnTo>
                      <a:pt x="305" y="18"/>
                    </a:lnTo>
                    <a:lnTo>
                      <a:pt x="303" y="20"/>
                    </a:lnTo>
                    <a:lnTo>
                      <a:pt x="285" y="30"/>
                    </a:lnTo>
                    <a:lnTo>
                      <a:pt x="267" y="42"/>
                    </a:lnTo>
                    <a:lnTo>
                      <a:pt x="232" y="68"/>
                    </a:lnTo>
                    <a:lnTo>
                      <a:pt x="214" y="82"/>
                    </a:lnTo>
                    <a:lnTo>
                      <a:pt x="194" y="98"/>
                    </a:lnTo>
                    <a:lnTo>
                      <a:pt x="192" y="98"/>
                    </a:lnTo>
                    <a:lnTo>
                      <a:pt x="182" y="109"/>
                    </a:lnTo>
                    <a:lnTo>
                      <a:pt x="172" y="117"/>
                    </a:lnTo>
                    <a:lnTo>
                      <a:pt x="166" y="121"/>
                    </a:lnTo>
                    <a:lnTo>
                      <a:pt x="162" y="125"/>
                    </a:lnTo>
                    <a:lnTo>
                      <a:pt x="160" y="127"/>
                    </a:lnTo>
                    <a:lnTo>
                      <a:pt x="156" y="133"/>
                    </a:lnTo>
                    <a:lnTo>
                      <a:pt x="154" y="135"/>
                    </a:lnTo>
                    <a:lnTo>
                      <a:pt x="154" y="139"/>
                    </a:lnTo>
                    <a:lnTo>
                      <a:pt x="154" y="147"/>
                    </a:lnTo>
                    <a:lnTo>
                      <a:pt x="166" y="147"/>
                    </a:lnTo>
                    <a:lnTo>
                      <a:pt x="166" y="141"/>
                    </a:lnTo>
                    <a:lnTo>
                      <a:pt x="166" y="137"/>
                    </a:lnTo>
                    <a:lnTo>
                      <a:pt x="160" y="135"/>
                    </a:lnTo>
                    <a:lnTo>
                      <a:pt x="166" y="139"/>
                    </a:lnTo>
                    <a:lnTo>
                      <a:pt x="170" y="133"/>
                    </a:lnTo>
                    <a:lnTo>
                      <a:pt x="164" y="129"/>
                    </a:lnTo>
                    <a:lnTo>
                      <a:pt x="168" y="135"/>
                    </a:lnTo>
                    <a:lnTo>
                      <a:pt x="172" y="131"/>
                    </a:lnTo>
                    <a:lnTo>
                      <a:pt x="178" y="127"/>
                    </a:lnTo>
                    <a:lnTo>
                      <a:pt x="188" y="119"/>
                    </a:lnTo>
                    <a:lnTo>
                      <a:pt x="200" y="107"/>
                    </a:lnTo>
                    <a:lnTo>
                      <a:pt x="196" y="103"/>
                    </a:lnTo>
                    <a:lnTo>
                      <a:pt x="200" y="109"/>
                    </a:lnTo>
                    <a:lnTo>
                      <a:pt x="220" y="92"/>
                    </a:lnTo>
                    <a:lnTo>
                      <a:pt x="239" y="78"/>
                    </a:lnTo>
                    <a:lnTo>
                      <a:pt x="273" y="52"/>
                    </a:lnTo>
                    <a:lnTo>
                      <a:pt x="291" y="40"/>
                    </a:lnTo>
                    <a:lnTo>
                      <a:pt x="309" y="30"/>
                    </a:lnTo>
                    <a:lnTo>
                      <a:pt x="307" y="24"/>
                    </a:lnTo>
                    <a:lnTo>
                      <a:pt x="307" y="30"/>
                    </a:lnTo>
                    <a:lnTo>
                      <a:pt x="329" y="20"/>
                    </a:lnTo>
                    <a:lnTo>
                      <a:pt x="355" y="12"/>
                    </a:lnTo>
                    <a:lnTo>
                      <a:pt x="349" y="8"/>
                    </a:lnTo>
                    <a:lnTo>
                      <a:pt x="351" y="10"/>
                    </a:lnTo>
                    <a:lnTo>
                      <a:pt x="353" y="12"/>
                    </a:lnTo>
                    <a:lnTo>
                      <a:pt x="353" y="6"/>
                    </a:lnTo>
                    <a:lnTo>
                      <a:pt x="347" y="8"/>
                    </a:lnTo>
                    <a:lnTo>
                      <a:pt x="355" y="28"/>
                    </a:lnTo>
                    <a:lnTo>
                      <a:pt x="363" y="46"/>
                    </a:lnTo>
                    <a:lnTo>
                      <a:pt x="369" y="62"/>
                    </a:lnTo>
                    <a:lnTo>
                      <a:pt x="371" y="82"/>
                    </a:lnTo>
                    <a:lnTo>
                      <a:pt x="373" y="86"/>
                    </a:lnTo>
                    <a:lnTo>
                      <a:pt x="375" y="94"/>
                    </a:lnTo>
                    <a:lnTo>
                      <a:pt x="381" y="90"/>
                    </a:lnTo>
                    <a:lnTo>
                      <a:pt x="375" y="92"/>
                    </a:lnTo>
                    <a:lnTo>
                      <a:pt x="375" y="103"/>
                    </a:lnTo>
                    <a:lnTo>
                      <a:pt x="381" y="100"/>
                    </a:lnTo>
                    <a:lnTo>
                      <a:pt x="375" y="100"/>
                    </a:lnTo>
                    <a:lnTo>
                      <a:pt x="373" y="121"/>
                    </a:lnTo>
                    <a:lnTo>
                      <a:pt x="373" y="131"/>
                    </a:lnTo>
                    <a:lnTo>
                      <a:pt x="373" y="133"/>
                    </a:lnTo>
                    <a:lnTo>
                      <a:pt x="373" y="141"/>
                    </a:lnTo>
                    <a:lnTo>
                      <a:pt x="375" y="143"/>
                    </a:lnTo>
                    <a:lnTo>
                      <a:pt x="379" y="149"/>
                    </a:lnTo>
                    <a:lnTo>
                      <a:pt x="381" y="151"/>
                    </a:lnTo>
                    <a:lnTo>
                      <a:pt x="383" y="151"/>
                    </a:lnTo>
                    <a:lnTo>
                      <a:pt x="385" y="151"/>
                    </a:lnTo>
                    <a:lnTo>
                      <a:pt x="391" y="153"/>
                    </a:lnTo>
                    <a:lnTo>
                      <a:pt x="391" y="147"/>
                    </a:lnTo>
                    <a:lnTo>
                      <a:pt x="391" y="153"/>
                    </a:lnTo>
                    <a:lnTo>
                      <a:pt x="427" y="163"/>
                    </a:lnTo>
                    <a:lnTo>
                      <a:pt x="463" y="169"/>
                    </a:lnTo>
                    <a:lnTo>
                      <a:pt x="501" y="171"/>
                    </a:lnTo>
                    <a:lnTo>
                      <a:pt x="541" y="171"/>
                    </a:lnTo>
                    <a:lnTo>
                      <a:pt x="543" y="171"/>
                    </a:lnTo>
                    <a:lnTo>
                      <a:pt x="619" y="171"/>
                    </a:lnTo>
                    <a:lnTo>
                      <a:pt x="617" y="165"/>
                    </a:lnTo>
                    <a:lnTo>
                      <a:pt x="617" y="171"/>
                    </a:lnTo>
                    <a:lnTo>
                      <a:pt x="653" y="171"/>
                    </a:lnTo>
                    <a:lnTo>
                      <a:pt x="691" y="175"/>
                    </a:lnTo>
                    <a:lnTo>
                      <a:pt x="691" y="169"/>
                    </a:lnTo>
                    <a:lnTo>
                      <a:pt x="689" y="175"/>
                    </a:lnTo>
                    <a:lnTo>
                      <a:pt x="707" y="183"/>
                    </a:lnTo>
                    <a:lnTo>
                      <a:pt x="707" y="177"/>
                    </a:lnTo>
                    <a:lnTo>
                      <a:pt x="705" y="181"/>
                    </a:lnTo>
                    <a:lnTo>
                      <a:pt x="717" y="187"/>
                    </a:lnTo>
                    <a:lnTo>
                      <a:pt x="719" y="189"/>
                    </a:lnTo>
                    <a:lnTo>
                      <a:pt x="729" y="193"/>
                    </a:lnTo>
                    <a:lnTo>
                      <a:pt x="731" y="193"/>
                    </a:lnTo>
                    <a:lnTo>
                      <a:pt x="739" y="195"/>
                    </a:lnTo>
                    <a:lnTo>
                      <a:pt x="735" y="187"/>
                    </a:lnTo>
                    <a:lnTo>
                      <a:pt x="733" y="189"/>
                    </a:lnTo>
                    <a:lnTo>
                      <a:pt x="735" y="191"/>
                    </a:lnTo>
                    <a:lnTo>
                      <a:pt x="737" y="193"/>
                    </a:lnTo>
                    <a:lnTo>
                      <a:pt x="739" y="195"/>
                    </a:lnTo>
                    <a:lnTo>
                      <a:pt x="739" y="189"/>
                    </a:lnTo>
                    <a:lnTo>
                      <a:pt x="735" y="185"/>
                    </a:lnTo>
                    <a:lnTo>
                      <a:pt x="731" y="187"/>
                    </a:lnTo>
                    <a:lnTo>
                      <a:pt x="735" y="193"/>
                    </a:lnTo>
                    <a:lnTo>
                      <a:pt x="733" y="187"/>
                    </a:lnTo>
                    <a:lnTo>
                      <a:pt x="727" y="189"/>
                    </a:lnTo>
                    <a:lnTo>
                      <a:pt x="715" y="189"/>
                    </a:lnTo>
                    <a:lnTo>
                      <a:pt x="701" y="189"/>
                    </a:lnTo>
                    <a:lnTo>
                      <a:pt x="695" y="191"/>
                    </a:lnTo>
                    <a:lnTo>
                      <a:pt x="693" y="193"/>
                    </a:lnTo>
                    <a:lnTo>
                      <a:pt x="687" y="197"/>
                    </a:lnTo>
                    <a:lnTo>
                      <a:pt x="687" y="199"/>
                    </a:lnTo>
                    <a:lnTo>
                      <a:pt x="685" y="201"/>
                    </a:lnTo>
                    <a:lnTo>
                      <a:pt x="687" y="209"/>
                    </a:lnTo>
                    <a:lnTo>
                      <a:pt x="687" y="211"/>
                    </a:lnTo>
                    <a:lnTo>
                      <a:pt x="691" y="217"/>
                    </a:lnTo>
                    <a:lnTo>
                      <a:pt x="693" y="219"/>
                    </a:lnTo>
                    <a:lnTo>
                      <a:pt x="707" y="227"/>
                    </a:lnTo>
                    <a:lnTo>
                      <a:pt x="709" y="227"/>
                    </a:lnTo>
                    <a:lnTo>
                      <a:pt x="721" y="233"/>
                    </a:lnTo>
                    <a:lnTo>
                      <a:pt x="721" y="227"/>
                    </a:lnTo>
                    <a:lnTo>
                      <a:pt x="719" y="231"/>
                    </a:lnTo>
                    <a:lnTo>
                      <a:pt x="723" y="235"/>
                    </a:lnTo>
                    <a:lnTo>
                      <a:pt x="721" y="233"/>
                    </a:lnTo>
                    <a:lnTo>
                      <a:pt x="725" y="229"/>
                    </a:lnTo>
                    <a:lnTo>
                      <a:pt x="719" y="231"/>
                    </a:lnTo>
                    <a:lnTo>
                      <a:pt x="721" y="233"/>
                    </a:lnTo>
                    <a:lnTo>
                      <a:pt x="721" y="235"/>
                    </a:lnTo>
                    <a:lnTo>
                      <a:pt x="729" y="279"/>
                    </a:lnTo>
                    <a:lnTo>
                      <a:pt x="733" y="323"/>
                    </a:lnTo>
                    <a:lnTo>
                      <a:pt x="735" y="367"/>
                    </a:lnTo>
                    <a:lnTo>
                      <a:pt x="737" y="409"/>
                    </a:lnTo>
                    <a:lnTo>
                      <a:pt x="743" y="409"/>
                    </a:lnTo>
                    <a:lnTo>
                      <a:pt x="737" y="407"/>
                    </a:lnTo>
                    <a:lnTo>
                      <a:pt x="735" y="493"/>
                    </a:lnTo>
                    <a:lnTo>
                      <a:pt x="735" y="495"/>
                    </a:lnTo>
                    <a:lnTo>
                      <a:pt x="733" y="577"/>
                    </a:lnTo>
                    <a:lnTo>
                      <a:pt x="739" y="577"/>
                    </a:lnTo>
                    <a:lnTo>
                      <a:pt x="733" y="577"/>
                    </a:lnTo>
                    <a:lnTo>
                      <a:pt x="727" y="595"/>
                    </a:lnTo>
                    <a:lnTo>
                      <a:pt x="719" y="611"/>
                    </a:lnTo>
                    <a:lnTo>
                      <a:pt x="725" y="611"/>
                    </a:lnTo>
                    <a:lnTo>
                      <a:pt x="719" y="609"/>
                    </a:lnTo>
                    <a:lnTo>
                      <a:pt x="711" y="621"/>
                    </a:lnTo>
                    <a:lnTo>
                      <a:pt x="701" y="631"/>
                    </a:lnTo>
                    <a:lnTo>
                      <a:pt x="707" y="635"/>
                    </a:lnTo>
                    <a:lnTo>
                      <a:pt x="703" y="629"/>
                    </a:lnTo>
                    <a:lnTo>
                      <a:pt x="693" y="637"/>
                    </a:lnTo>
                    <a:lnTo>
                      <a:pt x="683" y="643"/>
                    </a:lnTo>
                    <a:lnTo>
                      <a:pt x="685" y="649"/>
                    </a:lnTo>
                    <a:lnTo>
                      <a:pt x="685" y="643"/>
                    </a:lnTo>
                    <a:lnTo>
                      <a:pt x="661" y="649"/>
                    </a:lnTo>
                    <a:lnTo>
                      <a:pt x="631" y="651"/>
                    </a:lnTo>
                    <a:lnTo>
                      <a:pt x="631" y="657"/>
                    </a:lnTo>
                    <a:lnTo>
                      <a:pt x="633" y="651"/>
                    </a:lnTo>
                    <a:lnTo>
                      <a:pt x="599" y="651"/>
                    </a:lnTo>
                    <a:lnTo>
                      <a:pt x="559" y="649"/>
                    </a:lnTo>
                    <a:lnTo>
                      <a:pt x="511" y="647"/>
                    </a:lnTo>
                    <a:lnTo>
                      <a:pt x="511" y="653"/>
                    </a:lnTo>
                    <a:lnTo>
                      <a:pt x="513" y="647"/>
                    </a:lnTo>
                    <a:lnTo>
                      <a:pt x="467" y="637"/>
                    </a:lnTo>
                    <a:lnTo>
                      <a:pt x="425" y="619"/>
                    </a:lnTo>
                    <a:lnTo>
                      <a:pt x="423" y="625"/>
                    </a:lnTo>
                    <a:lnTo>
                      <a:pt x="427" y="621"/>
                    </a:lnTo>
                    <a:lnTo>
                      <a:pt x="407" y="609"/>
                    </a:lnTo>
                    <a:lnTo>
                      <a:pt x="389" y="597"/>
                    </a:lnTo>
                    <a:lnTo>
                      <a:pt x="371" y="581"/>
                    </a:lnTo>
                    <a:lnTo>
                      <a:pt x="369" y="585"/>
                    </a:lnTo>
                    <a:lnTo>
                      <a:pt x="373" y="583"/>
                    </a:lnTo>
                    <a:lnTo>
                      <a:pt x="359" y="565"/>
                    </a:lnTo>
                    <a:lnTo>
                      <a:pt x="353" y="557"/>
                    </a:lnTo>
                    <a:lnTo>
                      <a:pt x="349" y="549"/>
                    </a:lnTo>
                    <a:lnTo>
                      <a:pt x="345" y="551"/>
                    </a:lnTo>
                    <a:lnTo>
                      <a:pt x="351" y="551"/>
                    </a:lnTo>
                    <a:lnTo>
                      <a:pt x="341" y="529"/>
                    </a:lnTo>
                    <a:lnTo>
                      <a:pt x="333" y="503"/>
                    </a:lnTo>
                    <a:lnTo>
                      <a:pt x="323" y="475"/>
                    </a:lnTo>
                    <a:lnTo>
                      <a:pt x="315" y="449"/>
                    </a:lnTo>
                    <a:lnTo>
                      <a:pt x="305" y="425"/>
                    </a:lnTo>
                    <a:lnTo>
                      <a:pt x="297" y="405"/>
                    </a:lnTo>
                    <a:lnTo>
                      <a:pt x="295" y="403"/>
                    </a:lnTo>
                    <a:lnTo>
                      <a:pt x="291" y="397"/>
                    </a:lnTo>
                    <a:lnTo>
                      <a:pt x="289" y="395"/>
                    </a:lnTo>
                    <a:lnTo>
                      <a:pt x="285" y="391"/>
                    </a:lnTo>
                    <a:lnTo>
                      <a:pt x="281" y="395"/>
                    </a:lnTo>
                    <a:lnTo>
                      <a:pt x="285" y="391"/>
                    </a:lnTo>
                    <a:lnTo>
                      <a:pt x="281" y="389"/>
                    </a:lnTo>
                    <a:lnTo>
                      <a:pt x="279" y="387"/>
                    </a:lnTo>
                    <a:lnTo>
                      <a:pt x="277" y="385"/>
                    </a:lnTo>
                    <a:lnTo>
                      <a:pt x="271" y="383"/>
                    </a:lnTo>
                    <a:lnTo>
                      <a:pt x="257" y="383"/>
                    </a:lnTo>
                    <a:lnTo>
                      <a:pt x="239" y="383"/>
                    </a:lnTo>
                    <a:lnTo>
                      <a:pt x="230" y="381"/>
                    </a:lnTo>
                    <a:lnTo>
                      <a:pt x="230" y="387"/>
                    </a:lnTo>
                    <a:lnTo>
                      <a:pt x="232" y="381"/>
                    </a:lnTo>
                    <a:lnTo>
                      <a:pt x="222" y="377"/>
                    </a:lnTo>
                    <a:lnTo>
                      <a:pt x="220" y="377"/>
                    </a:lnTo>
                    <a:lnTo>
                      <a:pt x="218" y="377"/>
                    </a:lnTo>
                    <a:lnTo>
                      <a:pt x="214" y="377"/>
                    </a:lnTo>
                    <a:lnTo>
                      <a:pt x="206" y="379"/>
                    </a:lnTo>
                    <a:lnTo>
                      <a:pt x="198" y="379"/>
                    </a:lnTo>
                    <a:lnTo>
                      <a:pt x="176" y="383"/>
                    </a:lnTo>
                    <a:lnTo>
                      <a:pt x="150" y="389"/>
                    </a:lnTo>
                    <a:lnTo>
                      <a:pt x="122" y="395"/>
                    </a:lnTo>
                    <a:lnTo>
                      <a:pt x="98" y="405"/>
                    </a:lnTo>
                    <a:lnTo>
                      <a:pt x="96" y="405"/>
                    </a:lnTo>
                    <a:lnTo>
                      <a:pt x="74" y="417"/>
                    </a:lnTo>
                    <a:lnTo>
                      <a:pt x="66" y="425"/>
                    </a:lnTo>
                    <a:lnTo>
                      <a:pt x="64" y="427"/>
                    </a:lnTo>
                    <a:lnTo>
                      <a:pt x="60" y="435"/>
                    </a:lnTo>
                    <a:lnTo>
                      <a:pt x="58" y="437"/>
                    </a:lnTo>
                    <a:lnTo>
                      <a:pt x="50" y="465"/>
                    </a:lnTo>
                    <a:lnTo>
                      <a:pt x="44" y="495"/>
                    </a:lnTo>
                    <a:lnTo>
                      <a:pt x="32" y="553"/>
                    </a:lnTo>
                    <a:lnTo>
                      <a:pt x="20" y="611"/>
                    </a:lnTo>
                    <a:lnTo>
                      <a:pt x="10" y="637"/>
                    </a:lnTo>
                    <a:lnTo>
                      <a:pt x="16" y="639"/>
                    </a:lnTo>
                    <a:lnTo>
                      <a:pt x="10" y="635"/>
                    </a:lnTo>
                    <a:lnTo>
                      <a:pt x="0" y="66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7" name="Freeform 114"/>
              <p:cNvSpPr>
                <a:spLocks/>
              </p:cNvSpPr>
              <p:nvPr/>
            </p:nvSpPr>
            <p:spPr bwMode="auto">
              <a:xfrm>
                <a:off x="4444" y="524"/>
                <a:ext cx="352" cy="291"/>
              </a:xfrm>
              <a:custGeom>
                <a:avLst/>
                <a:gdLst>
                  <a:gd name="T0" fmla="*/ 51 w 417"/>
                  <a:gd name="T1" fmla="*/ 2 h 363"/>
                  <a:gd name="T2" fmla="*/ 44 w 417"/>
                  <a:gd name="T3" fmla="*/ 2 h 363"/>
                  <a:gd name="T4" fmla="*/ 38 w 417"/>
                  <a:gd name="T5" fmla="*/ 2 h 363"/>
                  <a:gd name="T6" fmla="*/ 32 w 417"/>
                  <a:gd name="T7" fmla="*/ 0 h 363"/>
                  <a:gd name="T8" fmla="*/ 30 w 417"/>
                  <a:gd name="T9" fmla="*/ 2 h 363"/>
                  <a:gd name="T10" fmla="*/ 30 w 417"/>
                  <a:gd name="T11" fmla="*/ 3 h 363"/>
                  <a:gd name="T12" fmla="*/ 30 w 417"/>
                  <a:gd name="T13" fmla="*/ 5 h 363"/>
                  <a:gd name="T14" fmla="*/ 32 w 417"/>
                  <a:gd name="T15" fmla="*/ 8 h 363"/>
                  <a:gd name="T16" fmla="*/ 37 w 417"/>
                  <a:gd name="T17" fmla="*/ 10 h 363"/>
                  <a:gd name="T18" fmla="*/ 44 w 417"/>
                  <a:gd name="T19" fmla="*/ 11 h 363"/>
                  <a:gd name="T20" fmla="*/ 44 w 417"/>
                  <a:gd name="T21" fmla="*/ 14 h 363"/>
                  <a:gd name="T22" fmla="*/ 45 w 417"/>
                  <a:gd name="T23" fmla="*/ 17 h 363"/>
                  <a:gd name="T24" fmla="*/ 44 w 417"/>
                  <a:gd name="T25" fmla="*/ 18 h 363"/>
                  <a:gd name="T26" fmla="*/ 43 w 417"/>
                  <a:gd name="T27" fmla="*/ 19 h 363"/>
                  <a:gd name="T28" fmla="*/ 41 w 417"/>
                  <a:gd name="T29" fmla="*/ 19 h 363"/>
                  <a:gd name="T30" fmla="*/ 35 w 417"/>
                  <a:gd name="T31" fmla="*/ 18 h 363"/>
                  <a:gd name="T32" fmla="*/ 18 w 417"/>
                  <a:gd name="T33" fmla="*/ 18 h 363"/>
                  <a:gd name="T34" fmla="*/ 16 w 417"/>
                  <a:gd name="T35" fmla="*/ 17 h 363"/>
                  <a:gd name="T36" fmla="*/ 15 w 417"/>
                  <a:gd name="T37" fmla="*/ 17 h 363"/>
                  <a:gd name="T38" fmla="*/ 13 w 417"/>
                  <a:gd name="T39" fmla="*/ 19 h 363"/>
                  <a:gd name="T40" fmla="*/ 12 w 417"/>
                  <a:gd name="T41" fmla="*/ 19 h 363"/>
                  <a:gd name="T42" fmla="*/ 8 w 417"/>
                  <a:gd name="T43" fmla="*/ 22 h 363"/>
                  <a:gd name="T44" fmla="*/ 8 w 417"/>
                  <a:gd name="T45" fmla="*/ 22 h 363"/>
                  <a:gd name="T46" fmla="*/ 3 w 417"/>
                  <a:gd name="T47" fmla="*/ 22 h 363"/>
                  <a:gd name="T48" fmla="*/ 3 w 417"/>
                  <a:gd name="T49" fmla="*/ 22 h 363"/>
                  <a:gd name="T50" fmla="*/ 2 w 417"/>
                  <a:gd name="T51" fmla="*/ 24 h 363"/>
                  <a:gd name="T52" fmla="*/ 3 w 417"/>
                  <a:gd name="T53" fmla="*/ 26 h 363"/>
                  <a:gd name="T54" fmla="*/ 3 w 417"/>
                  <a:gd name="T55" fmla="*/ 24 h 363"/>
                  <a:gd name="T56" fmla="*/ 3 w 417"/>
                  <a:gd name="T57" fmla="*/ 23 h 363"/>
                  <a:gd name="T58" fmla="*/ 3 w 417"/>
                  <a:gd name="T59" fmla="*/ 23 h 363"/>
                  <a:gd name="T60" fmla="*/ 8 w 417"/>
                  <a:gd name="T61" fmla="*/ 22 h 363"/>
                  <a:gd name="T62" fmla="*/ 10 w 417"/>
                  <a:gd name="T63" fmla="*/ 22 h 363"/>
                  <a:gd name="T64" fmla="*/ 13 w 417"/>
                  <a:gd name="T65" fmla="*/ 19 h 363"/>
                  <a:gd name="T66" fmla="*/ 15 w 417"/>
                  <a:gd name="T67" fmla="*/ 18 h 363"/>
                  <a:gd name="T68" fmla="*/ 15 w 417"/>
                  <a:gd name="T69" fmla="*/ 18 h 363"/>
                  <a:gd name="T70" fmla="*/ 16 w 417"/>
                  <a:gd name="T71" fmla="*/ 18 h 363"/>
                  <a:gd name="T72" fmla="*/ 20 w 417"/>
                  <a:gd name="T73" fmla="*/ 18 h 363"/>
                  <a:gd name="T74" fmla="*/ 37 w 417"/>
                  <a:gd name="T75" fmla="*/ 19 h 363"/>
                  <a:gd name="T76" fmla="*/ 44 w 417"/>
                  <a:gd name="T77" fmla="*/ 19 h 363"/>
                  <a:gd name="T78" fmla="*/ 46 w 417"/>
                  <a:gd name="T79" fmla="*/ 18 h 363"/>
                  <a:gd name="T80" fmla="*/ 47 w 417"/>
                  <a:gd name="T81" fmla="*/ 17 h 363"/>
                  <a:gd name="T82" fmla="*/ 44 w 417"/>
                  <a:gd name="T83" fmla="*/ 11 h 363"/>
                  <a:gd name="T84" fmla="*/ 42 w 417"/>
                  <a:gd name="T85" fmla="*/ 11 h 363"/>
                  <a:gd name="T86" fmla="*/ 35 w 417"/>
                  <a:gd name="T87" fmla="*/ 8 h 363"/>
                  <a:gd name="T88" fmla="*/ 33 w 417"/>
                  <a:gd name="T89" fmla="*/ 6 h 363"/>
                  <a:gd name="T90" fmla="*/ 31 w 417"/>
                  <a:gd name="T91" fmla="*/ 5 h 363"/>
                  <a:gd name="T92" fmla="*/ 30 w 417"/>
                  <a:gd name="T93" fmla="*/ 3 h 363"/>
                  <a:gd name="T94" fmla="*/ 30 w 417"/>
                  <a:gd name="T95" fmla="*/ 2 h 363"/>
                  <a:gd name="T96" fmla="*/ 31 w 417"/>
                  <a:gd name="T97" fmla="*/ 2 h 363"/>
                  <a:gd name="T98" fmla="*/ 34 w 417"/>
                  <a:gd name="T99" fmla="*/ 2 h 363"/>
                  <a:gd name="T100" fmla="*/ 41 w 417"/>
                  <a:gd name="T101" fmla="*/ 2 h 363"/>
                  <a:gd name="T102" fmla="*/ 48 w 417"/>
                  <a:gd name="T103" fmla="*/ 2 h 36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7"/>
                  <a:gd name="T157" fmla="*/ 0 h 363"/>
                  <a:gd name="T158" fmla="*/ 417 w 417"/>
                  <a:gd name="T159" fmla="*/ 363 h 36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7" h="363">
                    <a:moveTo>
                      <a:pt x="417" y="36"/>
                    </a:moveTo>
                    <a:lnTo>
                      <a:pt x="417" y="24"/>
                    </a:lnTo>
                    <a:lnTo>
                      <a:pt x="389" y="22"/>
                    </a:lnTo>
                    <a:lnTo>
                      <a:pt x="391" y="28"/>
                    </a:lnTo>
                    <a:lnTo>
                      <a:pt x="391" y="22"/>
                    </a:lnTo>
                    <a:lnTo>
                      <a:pt x="365" y="18"/>
                    </a:lnTo>
                    <a:lnTo>
                      <a:pt x="337" y="14"/>
                    </a:lnTo>
                    <a:lnTo>
                      <a:pt x="335" y="14"/>
                    </a:lnTo>
                    <a:lnTo>
                      <a:pt x="309" y="12"/>
                    </a:lnTo>
                    <a:lnTo>
                      <a:pt x="291" y="10"/>
                    </a:lnTo>
                    <a:lnTo>
                      <a:pt x="291" y="16"/>
                    </a:lnTo>
                    <a:lnTo>
                      <a:pt x="293" y="10"/>
                    </a:lnTo>
                    <a:lnTo>
                      <a:pt x="275" y="4"/>
                    </a:lnTo>
                    <a:lnTo>
                      <a:pt x="257" y="0"/>
                    </a:lnTo>
                    <a:lnTo>
                      <a:pt x="255" y="0"/>
                    </a:lnTo>
                    <a:lnTo>
                      <a:pt x="245" y="0"/>
                    </a:lnTo>
                    <a:lnTo>
                      <a:pt x="235" y="2"/>
                    </a:lnTo>
                    <a:lnTo>
                      <a:pt x="235" y="4"/>
                    </a:lnTo>
                    <a:lnTo>
                      <a:pt x="227" y="12"/>
                    </a:lnTo>
                    <a:lnTo>
                      <a:pt x="225" y="14"/>
                    </a:lnTo>
                    <a:lnTo>
                      <a:pt x="225" y="16"/>
                    </a:lnTo>
                    <a:lnTo>
                      <a:pt x="221" y="28"/>
                    </a:lnTo>
                    <a:lnTo>
                      <a:pt x="219" y="40"/>
                    </a:lnTo>
                    <a:lnTo>
                      <a:pt x="219" y="50"/>
                    </a:lnTo>
                    <a:lnTo>
                      <a:pt x="219" y="52"/>
                    </a:lnTo>
                    <a:lnTo>
                      <a:pt x="225" y="66"/>
                    </a:lnTo>
                    <a:lnTo>
                      <a:pt x="231" y="78"/>
                    </a:lnTo>
                    <a:lnTo>
                      <a:pt x="239" y="98"/>
                    </a:lnTo>
                    <a:lnTo>
                      <a:pt x="241" y="100"/>
                    </a:lnTo>
                    <a:lnTo>
                      <a:pt x="247" y="114"/>
                    </a:lnTo>
                    <a:lnTo>
                      <a:pt x="257" y="126"/>
                    </a:lnTo>
                    <a:lnTo>
                      <a:pt x="259" y="128"/>
                    </a:lnTo>
                    <a:lnTo>
                      <a:pt x="269" y="136"/>
                    </a:lnTo>
                    <a:lnTo>
                      <a:pt x="283" y="146"/>
                    </a:lnTo>
                    <a:lnTo>
                      <a:pt x="303" y="158"/>
                    </a:lnTo>
                    <a:lnTo>
                      <a:pt x="315" y="166"/>
                    </a:lnTo>
                    <a:lnTo>
                      <a:pt x="331" y="176"/>
                    </a:lnTo>
                    <a:lnTo>
                      <a:pt x="333" y="170"/>
                    </a:lnTo>
                    <a:lnTo>
                      <a:pt x="329" y="172"/>
                    </a:lnTo>
                    <a:lnTo>
                      <a:pt x="331" y="174"/>
                    </a:lnTo>
                    <a:lnTo>
                      <a:pt x="327" y="172"/>
                    </a:lnTo>
                    <a:lnTo>
                      <a:pt x="337" y="197"/>
                    </a:lnTo>
                    <a:lnTo>
                      <a:pt x="343" y="219"/>
                    </a:lnTo>
                    <a:lnTo>
                      <a:pt x="345" y="237"/>
                    </a:lnTo>
                    <a:lnTo>
                      <a:pt x="351" y="235"/>
                    </a:lnTo>
                    <a:lnTo>
                      <a:pt x="345" y="235"/>
                    </a:lnTo>
                    <a:lnTo>
                      <a:pt x="345" y="249"/>
                    </a:lnTo>
                    <a:lnTo>
                      <a:pt x="341" y="259"/>
                    </a:lnTo>
                    <a:lnTo>
                      <a:pt x="347" y="259"/>
                    </a:lnTo>
                    <a:lnTo>
                      <a:pt x="341" y="257"/>
                    </a:lnTo>
                    <a:lnTo>
                      <a:pt x="335" y="263"/>
                    </a:lnTo>
                    <a:lnTo>
                      <a:pt x="341" y="267"/>
                    </a:lnTo>
                    <a:lnTo>
                      <a:pt x="337" y="261"/>
                    </a:lnTo>
                    <a:lnTo>
                      <a:pt x="329" y="267"/>
                    </a:lnTo>
                    <a:lnTo>
                      <a:pt x="331" y="271"/>
                    </a:lnTo>
                    <a:lnTo>
                      <a:pt x="331" y="265"/>
                    </a:lnTo>
                    <a:lnTo>
                      <a:pt x="319" y="269"/>
                    </a:lnTo>
                    <a:lnTo>
                      <a:pt x="305" y="269"/>
                    </a:lnTo>
                    <a:lnTo>
                      <a:pt x="305" y="275"/>
                    </a:lnTo>
                    <a:lnTo>
                      <a:pt x="307" y="269"/>
                    </a:lnTo>
                    <a:lnTo>
                      <a:pt x="289" y="267"/>
                    </a:lnTo>
                    <a:lnTo>
                      <a:pt x="271" y="265"/>
                    </a:lnTo>
                    <a:lnTo>
                      <a:pt x="251" y="263"/>
                    </a:lnTo>
                    <a:lnTo>
                      <a:pt x="205" y="257"/>
                    </a:lnTo>
                    <a:lnTo>
                      <a:pt x="151" y="251"/>
                    </a:lnTo>
                    <a:lnTo>
                      <a:pt x="141" y="249"/>
                    </a:lnTo>
                    <a:lnTo>
                      <a:pt x="143" y="255"/>
                    </a:lnTo>
                    <a:lnTo>
                      <a:pt x="143" y="249"/>
                    </a:lnTo>
                    <a:lnTo>
                      <a:pt x="135" y="245"/>
                    </a:lnTo>
                    <a:lnTo>
                      <a:pt x="125" y="241"/>
                    </a:lnTo>
                    <a:lnTo>
                      <a:pt x="123" y="241"/>
                    </a:lnTo>
                    <a:lnTo>
                      <a:pt x="115" y="239"/>
                    </a:lnTo>
                    <a:lnTo>
                      <a:pt x="113" y="241"/>
                    </a:lnTo>
                    <a:lnTo>
                      <a:pt x="111" y="241"/>
                    </a:lnTo>
                    <a:lnTo>
                      <a:pt x="103" y="251"/>
                    </a:lnTo>
                    <a:lnTo>
                      <a:pt x="99" y="259"/>
                    </a:lnTo>
                    <a:lnTo>
                      <a:pt x="93" y="267"/>
                    </a:lnTo>
                    <a:lnTo>
                      <a:pt x="99" y="269"/>
                    </a:lnTo>
                    <a:lnTo>
                      <a:pt x="95" y="265"/>
                    </a:lnTo>
                    <a:lnTo>
                      <a:pt x="89" y="273"/>
                    </a:lnTo>
                    <a:lnTo>
                      <a:pt x="87" y="275"/>
                    </a:lnTo>
                    <a:lnTo>
                      <a:pt x="75" y="289"/>
                    </a:lnTo>
                    <a:lnTo>
                      <a:pt x="67" y="299"/>
                    </a:lnTo>
                    <a:lnTo>
                      <a:pt x="61" y="305"/>
                    </a:lnTo>
                    <a:lnTo>
                      <a:pt x="65" y="307"/>
                    </a:lnTo>
                    <a:lnTo>
                      <a:pt x="63" y="303"/>
                    </a:lnTo>
                    <a:lnTo>
                      <a:pt x="57" y="307"/>
                    </a:lnTo>
                    <a:lnTo>
                      <a:pt x="59" y="311"/>
                    </a:lnTo>
                    <a:lnTo>
                      <a:pt x="59" y="305"/>
                    </a:lnTo>
                    <a:lnTo>
                      <a:pt x="53" y="309"/>
                    </a:lnTo>
                    <a:lnTo>
                      <a:pt x="45" y="311"/>
                    </a:lnTo>
                    <a:lnTo>
                      <a:pt x="33" y="313"/>
                    </a:lnTo>
                    <a:lnTo>
                      <a:pt x="19" y="315"/>
                    </a:lnTo>
                    <a:lnTo>
                      <a:pt x="17" y="317"/>
                    </a:lnTo>
                    <a:lnTo>
                      <a:pt x="15" y="319"/>
                    </a:lnTo>
                    <a:lnTo>
                      <a:pt x="13" y="321"/>
                    </a:lnTo>
                    <a:lnTo>
                      <a:pt x="9" y="333"/>
                    </a:lnTo>
                    <a:lnTo>
                      <a:pt x="6" y="341"/>
                    </a:lnTo>
                    <a:lnTo>
                      <a:pt x="2" y="347"/>
                    </a:lnTo>
                    <a:lnTo>
                      <a:pt x="2" y="349"/>
                    </a:lnTo>
                    <a:lnTo>
                      <a:pt x="0" y="353"/>
                    </a:lnTo>
                    <a:lnTo>
                      <a:pt x="0" y="357"/>
                    </a:lnTo>
                    <a:lnTo>
                      <a:pt x="0" y="363"/>
                    </a:lnTo>
                    <a:lnTo>
                      <a:pt x="13" y="363"/>
                    </a:lnTo>
                    <a:lnTo>
                      <a:pt x="13" y="359"/>
                    </a:lnTo>
                    <a:lnTo>
                      <a:pt x="13" y="355"/>
                    </a:lnTo>
                    <a:lnTo>
                      <a:pt x="15" y="351"/>
                    </a:lnTo>
                    <a:lnTo>
                      <a:pt x="15" y="349"/>
                    </a:lnTo>
                    <a:lnTo>
                      <a:pt x="19" y="343"/>
                    </a:lnTo>
                    <a:lnTo>
                      <a:pt x="21" y="335"/>
                    </a:lnTo>
                    <a:lnTo>
                      <a:pt x="25" y="323"/>
                    </a:lnTo>
                    <a:lnTo>
                      <a:pt x="19" y="327"/>
                    </a:lnTo>
                    <a:lnTo>
                      <a:pt x="21" y="325"/>
                    </a:lnTo>
                    <a:lnTo>
                      <a:pt x="23" y="323"/>
                    </a:lnTo>
                    <a:lnTo>
                      <a:pt x="19" y="321"/>
                    </a:lnTo>
                    <a:lnTo>
                      <a:pt x="21" y="327"/>
                    </a:lnTo>
                    <a:lnTo>
                      <a:pt x="35" y="325"/>
                    </a:lnTo>
                    <a:lnTo>
                      <a:pt x="47" y="323"/>
                    </a:lnTo>
                    <a:lnTo>
                      <a:pt x="55" y="321"/>
                    </a:lnTo>
                    <a:lnTo>
                      <a:pt x="61" y="317"/>
                    </a:lnTo>
                    <a:lnTo>
                      <a:pt x="63" y="317"/>
                    </a:lnTo>
                    <a:lnTo>
                      <a:pt x="69" y="313"/>
                    </a:lnTo>
                    <a:lnTo>
                      <a:pt x="71" y="311"/>
                    </a:lnTo>
                    <a:lnTo>
                      <a:pt x="77" y="305"/>
                    </a:lnTo>
                    <a:lnTo>
                      <a:pt x="85" y="295"/>
                    </a:lnTo>
                    <a:lnTo>
                      <a:pt x="97" y="281"/>
                    </a:lnTo>
                    <a:lnTo>
                      <a:pt x="91" y="277"/>
                    </a:lnTo>
                    <a:lnTo>
                      <a:pt x="95" y="283"/>
                    </a:lnTo>
                    <a:lnTo>
                      <a:pt x="101" y="275"/>
                    </a:lnTo>
                    <a:lnTo>
                      <a:pt x="103" y="273"/>
                    </a:lnTo>
                    <a:lnTo>
                      <a:pt x="109" y="265"/>
                    </a:lnTo>
                    <a:lnTo>
                      <a:pt x="113" y="257"/>
                    </a:lnTo>
                    <a:lnTo>
                      <a:pt x="119" y="249"/>
                    </a:lnTo>
                    <a:lnTo>
                      <a:pt x="115" y="251"/>
                    </a:lnTo>
                    <a:lnTo>
                      <a:pt x="117" y="249"/>
                    </a:lnTo>
                    <a:lnTo>
                      <a:pt x="115" y="245"/>
                    </a:lnTo>
                    <a:lnTo>
                      <a:pt x="115" y="251"/>
                    </a:lnTo>
                    <a:lnTo>
                      <a:pt x="125" y="253"/>
                    </a:lnTo>
                    <a:lnTo>
                      <a:pt x="125" y="247"/>
                    </a:lnTo>
                    <a:lnTo>
                      <a:pt x="123" y="253"/>
                    </a:lnTo>
                    <a:lnTo>
                      <a:pt x="133" y="257"/>
                    </a:lnTo>
                    <a:lnTo>
                      <a:pt x="141" y="261"/>
                    </a:lnTo>
                    <a:lnTo>
                      <a:pt x="143" y="261"/>
                    </a:lnTo>
                    <a:lnTo>
                      <a:pt x="151" y="263"/>
                    </a:lnTo>
                    <a:lnTo>
                      <a:pt x="203" y="269"/>
                    </a:lnTo>
                    <a:lnTo>
                      <a:pt x="249" y="275"/>
                    </a:lnTo>
                    <a:lnTo>
                      <a:pt x="269" y="277"/>
                    </a:lnTo>
                    <a:lnTo>
                      <a:pt x="287" y="279"/>
                    </a:lnTo>
                    <a:lnTo>
                      <a:pt x="305" y="281"/>
                    </a:lnTo>
                    <a:lnTo>
                      <a:pt x="307" y="281"/>
                    </a:lnTo>
                    <a:lnTo>
                      <a:pt x="321" y="281"/>
                    </a:lnTo>
                    <a:lnTo>
                      <a:pt x="333" y="277"/>
                    </a:lnTo>
                    <a:lnTo>
                      <a:pt x="335" y="277"/>
                    </a:lnTo>
                    <a:lnTo>
                      <a:pt x="343" y="271"/>
                    </a:lnTo>
                    <a:lnTo>
                      <a:pt x="345" y="269"/>
                    </a:lnTo>
                    <a:lnTo>
                      <a:pt x="351" y="263"/>
                    </a:lnTo>
                    <a:lnTo>
                      <a:pt x="353" y="261"/>
                    </a:lnTo>
                    <a:lnTo>
                      <a:pt x="357" y="251"/>
                    </a:lnTo>
                    <a:lnTo>
                      <a:pt x="357" y="237"/>
                    </a:lnTo>
                    <a:lnTo>
                      <a:pt x="357" y="235"/>
                    </a:lnTo>
                    <a:lnTo>
                      <a:pt x="355" y="217"/>
                    </a:lnTo>
                    <a:lnTo>
                      <a:pt x="349" y="195"/>
                    </a:lnTo>
                    <a:lnTo>
                      <a:pt x="339" y="168"/>
                    </a:lnTo>
                    <a:lnTo>
                      <a:pt x="337" y="168"/>
                    </a:lnTo>
                    <a:lnTo>
                      <a:pt x="335" y="166"/>
                    </a:lnTo>
                    <a:lnTo>
                      <a:pt x="337" y="166"/>
                    </a:lnTo>
                    <a:lnTo>
                      <a:pt x="321" y="156"/>
                    </a:lnTo>
                    <a:lnTo>
                      <a:pt x="309" y="148"/>
                    </a:lnTo>
                    <a:lnTo>
                      <a:pt x="289" y="136"/>
                    </a:lnTo>
                    <a:lnTo>
                      <a:pt x="275" y="126"/>
                    </a:lnTo>
                    <a:lnTo>
                      <a:pt x="265" y="118"/>
                    </a:lnTo>
                    <a:lnTo>
                      <a:pt x="261" y="122"/>
                    </a:lnTo>
                    <a:lnTo>
                      <a:pt x="267" y="120"/>
                    </a:lnTo>
                    <a:lnTo>
                      <a:pt x="257" y="108"/>
                    </a:lnTo>
                    <a:lnTo>
                      <a:pt x="251" y="94"/>
                    </a:lnTo>
                    <a:lnTo>
                      <a:pt x="245" y="98"/>
                    </a:lnTo>
                    <a:lnTo>
                      <a:pt x="251" y="96"/>
                    </a:lnTo>
                    <a:lnTo>
                      <a:pt x="243" y="76"/>
                    </a:lnTo>
                    <a:lnTo>
                      <a:pt x="237" y="64"/>
                    </a:lnTo>
                    <a:lnTo>
                      <a:pt x="231" y="48"/>
                    </a:lnTo>
                    <a:lnTo>
                      <a:pt x="225" y="50"/>
                    </a:lnTo>
                    <a:lnTo>
                      <a:pt x="231" y="50"/>
                    </a:lnTo>
                    <a:lnTo>
                      <a:pt x="231" y="42"/>
                    </a:lnTo>
                    <a:lnTo>
                      <a:pt x="233" y="30"/>
                    </a:lnTo>
                    <a:lnTo>
                      <a:pt x="237" y="18"/>
                    </a:lnTo>
                    <a:lnTo>
                      <a:pt x="235" y="20"/>
                    </a:lnTo>
                    <a:lnTo>
                      <a:pt x="231" y="18"/>
                    </a:lnTo>
                    <a:lnTo>
                      <a:pt x="233" y="22"/>
                    </a:lnTo>
                    <a:lnTo>
                      <a:pt x="241" y="14"/>
                    </a:lnTo>
                    <a:lnTo>
                      <a:pt x="237" y="8"/>
                    </a:lnTo>
                    <a:lnTo>
                      <a:pt x="239" y="14"/>
                    </a:lnTo>
                    <a:lnTo>
                      <a:pt x="247" y="12"/>
                    </a:lnTo>
                    <a:lnTo>
                      <a:pt x="257" y="12"/>
                    </a:lnTo>
                    <a:lnTo>
                      <a:pt x="255" y="6"/>
                    </a:lnTo>
                    <a:lnTo>
                      <a:pt x="255" y="12"/>
                    </a:lnTo>
                    <a:lnTo>
                      <a:pt x="273" y="16"/>
                    </a:lnTo>
                    <a:lnTo>
                      <a:pt x="291" y="22"/>
                    </a:lnTo>
                    <a:lnTo>
                      <a:pt x="293" y="22"/>
                    </a:lnTo>
                    <a:lnTo>
                      <a:pt x="309" y="24"/>
                    </a:lnTo>
                    <a:lnTo>
                      <a:pt x="337" y="26"/>
                    </a:lnTo>
                    <a:lnTo>
                      <a:pt x="337" y="20"/>
                    </a:lnTo>
                    <a:lnTo>
                      <a:pt x="335" y="26"/>
                    </a:lnTo>
                    <a:lnTo>
                      <a:pt x="363" y="30"/>
                    </a:lnTo>
                    <a:lnTo>
                      <a:pt x="389" y="34"/>
                    </a:lnTo>
                    <a:lnTo>
                      <a:pt x="391" y="34"/>
                    </a:lnTo>
                    <a:lnTo>
                      <a:pt x="417" y="36"/>
                    </a:lnTo>
                    <a:close/>
                  </a:path>
                </a:pathLst>
              </a:custGeom>
              <a:solidFill>
                <a:srgbClr val="B2B2B2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  <p:sp>
            <p:nvSpPr>
              <p:cNvPr id="110688" name="Freeform 115"/>
              <p:cNvSpPr>
                <a:spLocks/>
              </p:cNvSpPr>
              <p:nvPr/>
            </p:nvSpPr>
            <p:spPr bwMode="auto">
              <a:xfrm>
                <a:off x="4409" y="202"/>
                <a:ext cx="1879" cy="1505"/>
              </a:xfrm>
              <a:custGeom>
                <a:avLst/>
                <a:gdLst>
                  <a:gd name="T0" fmla="*/ 49 w 2224"/>
                  <a:gd name="T1" fmla="*/ 23 h 1872"/>
                  <a:gd name="T2" fmla="*/ 35 w 2224"/>
                  <a:gd name="T3" fmla="*/ 25 h 1872"/>
                  <a:gd name="T4" fmla="*/ 31 w 2224"/>
                  <a:gd name="T5" fmla="*/ 28 h 1872"/>
                  <a:gd name="T6" fmla="*/ 25 w 2224"/>
                  <a:gd name="T7" fmla="*/ 31 h 1872"/>
                  <a:gd name="T8" fmla="*/ 18 w 2224"/>
                  <a:gd name="T9" fmla="*/ 39 h 1872"/>
                  <a:gd name="T10" fmla="*/ 10 w 2224"/>
                  <a:gd name="T11" fmla="*/ 44 h 1872"/>
                  <a:gd name="T12" fmla="*/ 7 w 2224"/>
                  <a:gd name="T13" fmla="*/ 49 h 1872"/>
                  <a:gd name="T14" fmla="*/ 5 w 2224"/>
                  <a:gd name="T15" fmla="*/ 57 h 1872"/>
                  <a:gd name="T16" fmla="*/ 3 w 2224"/>
                  <a:gd name="T17" fmla="*/ 62 h 1872"/>
                  <a:gd name="T18" fmla="*/ 2 w 2224"/>
                  <a:gd name="T19" fmla="*/ 69 h 1872"/>
                  <a:gd name="T20" fmla="*/ 3 w 2224"/>
                  <a:gd name="T21" fmla="*/ 94 h 1872"/>
                  <a:gd name="T22" fmla="*/ 6 w 2224"/>
                  <a:gd name="T23" fmla="*/ 103 h 1872"/>
                  <a:gd name="T24" fmla="*/ 13 w 2224"/>
                  <a:gd name="T25" fmla="*/ 110 h 1872"/>
                  <a:gd name="T26" fmla="*/ 21 w 2224"/>
                  <a:gd name="T27" fmla="*/ 119 h 1872"/>
                  <a:gd name="T28" fmla="*/ 30 w 2224"/>
                  <a:gd name="T29" fmla="*/ 126 h 1872"/>
                  <a:gd name="T30" fmla="*/ 39 w 2224"/>
                  <a:gd name="T31" fmla="*/ 133 h 1872"/>
                  <a:gd name="T32" fmla="*/ 46 w 2224"/>
                  <a:gd name="T33" fmla="*/ 136 h 1872"/>
                  <a:gd name="T34" fmla="*/ 79 w 2224"/>
                  <a:gd name="T35" fmla="*/ 137 h 1872"/>
                  <a:gd name="T36" fmla="*/ 133 w 2224"/>
                  <a:gd name="T37" fmla="*/ 134 h 1872"/>
                  <a:gd name="T38" fmla="*/ 168 w 2224"/>
                  <a:gd name="T39" fmla="*/ 131 h 1872"/>
                  <a:gd name="T40" fmla="*/ 215 w 2224"/>
                  <a:gd name="T41" fmla="*/ 133 h 1872"/>
                  <a:gd name="T42" fmla="*/ 235 w 2224"/>
                  <a:gd name="T43" fmla="*/ 131 h 1872"/>
                  <a:gd name="T44" fmla="*/ 245 w 2224"/>
                  <a:gd name="T45" fmla="*/ 128 h 1872"/>
                  <a:gd name="T46" fmla="*/ 250 w 2224"/>
                  <a:gd name="T47" fmla="*/ 126 h 1872"/>
                  <a:gd name="T48" fmla="*/ 255 w 2224"/>
                  <a:gd name="T49" fmla="*/ 124 h 1872"/>
                  <a:gd name="T50" fmla="*/ 262 w 2224"/>
                  <a:gd name="T51" fmla="*/ 121 h 1872"/>
                  <a:gd name="T52" fmla="*/ 267 w 2224"/>
                  <a:gd name="T53" fmla="*/ 115 h 1872"/>
                  <a:gd name="T54" fmla="*/ 273 w 2224"/>
                  <a:gd name="T55" fmla="*/ 105 h 1872"/>
                  <a:gd name="T56" fmla="*/ 285 w 2224"/>
                  <a:gd name="T57" fmla="*/ 97 h 1872"/>
                  <a:gd name="T58" fmla="*/ 291 w 2224"/>
                  <a:gd name="T59" fmla="*/ 86 h 1872"/>
                  <a:gd name="T60" fmla="*/ 286 w 2224"/>
                  <a:gd name="T61" fmla="*/ 76 h 1872"/>
                  <a:gd name="T62" fmla="*/ 283 w 2224"/>
                  <a:gd name="T63" fmla="*/ 71 h 1872"/>
                  <a:gd name="T64" fmla="*/ 283 w 2224"/>
                  <a:gd name="T65" fmla="*/ 61 h 1872"/>
                  <a:gd name="T66" fmla="*/ 287 w 2224"/>
                  <a:gd name="T67" fmla="*/ 55 h 1872"/>
                  <a:gd name="T68" fmla="*/ 290 w 2224"/>
                  <a:gd name="T69" fmla="*/ 51 h 1872"/>
                  <a:gd name="T70" fmla="*/ 287 w 2224"/>
                  <a:gd name="T71" fmla="*/ 38 h 1872"/>
                  <a:gd name="T72" fmla="*/ 279 w 2224"/>
                  <a:gd name="T73" fmla="*/ 37 h 1872"/>
                  <a:gd name="T74" fmla="*/ 275 w 2224"/>
                  <a:gd name="T75" fmla="*/ 35 h 1872"/>
                  <a:gd name="T76" fmla="*/ 272 w 2224"/>
                  <a:gd name="T77" fmla="*/ 24 h 1872"/>
                  <a:gd name="T78" fmla="*/ 264 w 2224"/>
                  <a:gd name="T79" fmla="*/ 14 h 1872"/>
                  <a:gd name="T80" fmla="*/ 248 w 2224"/>
                  <a:gd name="T81" fmla="*/ 7 h 1872"/>
                  <a:gd name="T82" fmla="*/ 220 w 2224"/>
                  <a:gd name="T83" fmla="*/ 6 h 1872"/>
                  <a:gd name="T84" fmla="*/ 190 w 2224"/>
                  <a:gd name="T85" fmla="*/ 3 h 1872"/>
                  <a:gd name="T86" fmla="*/ 172 w 2224"/>
                  <a:gd name="T87" fmla="*/ 2 h 1872"/>
                  <a:gd name="T88" fmla="*/ 161 w 2224"/>
                  <a:gd name="T89" fmla="*/ 3 h 1872"/>
                  <a:gd name="T90" fmla="*/ 159 w 2224"/>
                  <a:gd name="T91" fmla="*/ 7 h 1872"/>
                  <a:gd name="T92" fmla="*/ 151 w 2224"/>
                  <a:gd name="T93" fmla="*/ 10 h 1872"/>
                  <a:gd name="T94" fmla="*/ 144 w 2224"/>
                  <a:gd name="T95" fmla="*/ 13 h 1872"/>
                  <a:gd name="T96" fmla="*/ 136 w 2224"/>
                  <a:gd name="T97" fmla="*/ 14 h 1872"/>
                  <a:gd name="T98" fmla="*/ 130 w 2224"/>
                  <a:gd name="T99" fmla="*/ 14 h 1872"/>
                  <a:gd name="T100" fmla="*/ 123 w 2224"/>
                  <a:gd name="T101" fmla="*/ 18 h 1872"/>
                  <a:gd name="T102" fmla="*/ 122 w 2224"/>
                  <a:gd name="T103" fmla="*/ 22 h 1872"/>
                  <a:gd name="T104" fmla="*/ 117 w 2224"/>
                  <a:gd name="T105" fmla="*/ 23 h 1872"/>
                  <a:gd name="T106" fmla="*/ 90 w 2224"/>
                  <a:gd name="T107" fmla="*/ 23 h 1872"/>
                  <a:gd name="T108" fmla="*/ 57 w 2224"/>
                  <a:gd name="T109" fmla="*/ 23 h 1872"/>
                  <a:gd name="T110" fmla="*/ 51 w 2224"/>
                  <a:gd name="T111" fmla="*/ 27 h 1872"/>
                  <a:gd name="T112" fmla="*/ 46 w 2224"/>
                  <a:gd name="T113" fmla="*/ 27 h 1872"/>
                  <a:gd name="T114" fmla="*/ 53 w 2224"/>
                  <a:gd name="T115" fmla="*/ 25 h 1872"/>
                  <a:gd name="T116" fmla="*/ 67 w 2224"/>
                  <a:gd name="T117" fmla="*/ 23 h 1872"/>
                  <a:gd name="T118" fmla="*/ 71 w 2224"/>
                  <a:gd name="T119" fmla="*/ 22 h 187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24"/>
                  <a:gd name="T181" fmla="*/ 0 h 1872"/>
                  <a:gd name="T182" fmla="*/ 2224 w 2224"/>
                  <a:gd name="T183" fmla="*/ 1872 h 187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24" h="1872">
                    <a:moveTo>
                      <a:pt x="495" y="322"/>
                    </a:moveTo>
                    <a:lnTo>
                      <a:pt x="467" y="322"/>
                    </a:lnTo>
                    <a:lnTo>
                      <a:pt x="437" y="320"/>
                    </a:lnTo>
                    <a:lnTo>
                      <a:pt x="407" y="318"/>
                    </a:lnTo>
                    <a:lnTo>
                      <a:pt x="375" y="316"/>
                    </a:lnTo>
                    <a:lnTo>
                      <a:pt x="345" y="318"/>
                    </a:lnTo>
                    <a:lnTo>
                      <a:pt x="317" y="322"/>
                    </a:lnTo>
                    <a:lnTo>
                      <a:pt x="289" y="330"/>
                    </a:lnTo>
                    <a:lnTo>
                      <a:pt x="265" y="344"/>
                    </a:lnTo>
                    <a:lnTo>
                      <a:pt x="257" y="350"/>
                    </a:lnTo>
                    <a:lnTo>
                      <a:pt x="251" y="356"/>
                    </a:lnTo>
                    <a:lnTo>
                      <a:pt x="243" y="366"/>
                    </a:lnTo>
                    <a:lnTo>
                      <a:pt x="241" y="376"/>
                    </a:lnTo>
                    <a:lnTo>
                      <a:pt x="239" y="384"/>
                    </a:lnTo>
                    <a:lnTo>
                      <a:pt x="235" y="394"/>
                    </a:lnTo>
                    <a:lnTo>
                      <a:pt x="227" y="402"/>
                    </a:lnTo>
                    <a:lnTo>
                      <a:pt x="223" y="406"/>
                    </a:lnTo>
                    <a:lnTo>
                      <a:pt x="215" y="410"/>
                    </a:lnTo>
                    <a:lnTo>
                      <a:pt x="205" y="414"/>
                    </a:lnTo>
                    <a:lnTo>
                      <a:pt x="193" y="418"/>
                    </a:lnTo>
                    <a:lnTo>
                      <a:pt x="175" y="466"/>
                    </a:lnTo>
                    <a:lnTo>
                      <a:pt x="157" y="516"/>
                    </a:lnTo>
                    <a:lnTo>
                      <a:pt x="151" y="524"/>
                    </a:lnTo>
                    <a:lnTo>
                      <a:pt x="141" y="536"/>
                    </a:lnTo>
                    <a:lnTo>
                      <a:pt x="129" y="546"/>
                    </a:lnTo>
                    <a:lnTo>
                      <a:pt x="115" y="560"/>
                    </a:lnTo>
                    <a:lnTo>
                      <a:pt x="101" y="572"/>
                    </a:lnTo>
                    <a:lnTo>
                      <a:pt x="89" y="586"/>
                    </a:lnTo>
                    <a:lnTo>
                      <a:pt x="79" y="601"/>
                    </a:lnTo>
                    <a:lnTo>
                      <a:pt x="73" y="613"/>
                    </a:lnTo>
                    <a:lnTo>
                      <a:pt x="65" y="633"/>
                    </a:lnTo>
                    <a:lnTo>
                      <a:pt x="57" y="653"/>
                    </a:lnTo>
                    <a:lnTo>
                      <a:pt x="53" y="663"/>
                    </a:lnTo>
                    <a:lnTo>
                      <a:pt x="51" y="671"/>
                    </a:lnTo>
                    <a:lnTo>
                      <a:pt x="48" y="675"/>
                    </a:lnTo>
                    <a:lnTo>
                      <a:pt x="48" y="677"/>
                    </a:lnTo>
                    <a:lnTo>
                      <a:pt x="48" y="701"/>
                    </a:lnTo>
                    <a:lnTo>
                      <a:pt x="46" y="725"/>
                    </a:lnTo>
                    <a:lnTo>
                      <a:pt x="44" y="749"/>
                    </a:lnTo>
                    <a:lnTo>
                      <a:pt x="36" y="775"/>
                    </a:lnTo>
                    <a:lnTo>
                      <a:pt x="34" y="791"/>
                    </a:lnTo>
                    <a:lnTo>
                      <a:pt x="28" y="807"/>
                    </a:lnTo>
                    <a:lnTo>
                      <a:pt x="20" y="823"/>
                    </a:lnTo>
                    <a:lnTo>
                      <a:pt x="12" y="839"/>
                    </a:lnTo>
                    <a:lnTo>
                      <a:pt x="10" y="849"/>
                    </a:lnTo>
                    <a:lnTo>
                      <a:pt x="6" y="859"/>
                    </a:lnTo>
                    <a:lnTo>
                      <a:pt x="2" y="867"/>
                    </a:lnTo>
                    <a:lnTo>
                      <a:pt x="0" y="871"/>
                    </a:lnTo>
                    <a:lnTo>
                      <a:pt x="2" y="951"/>
                    </a:lnTo>
                    <a:lnTo>
                      <a:pt x="6" y="1031"/>
                    </a:lnTo>
                    <a:lnTo>
                      <a:pt x="10" y="1109"/>
                    </a:lnTo>
                    <a:lnTo>
                      <a:pt x="12" y="1183"/>
                    </a:lnTo>
                    <a:lnTo>
                      <a:pt x="10" y="1239"/>
                    </a:lnTo>
                    <a:lnTo>
                      <a:pt x="10" y="1293"/>
                    </a:lnTo>
                    <a:lnTo>
                      <a:pt x="12" y="1320"/>
                    </a:lnTo>
                    <a:lnTo>
                      <a:pt x="18" y="1344"/>
                    </a:lnTo>
                    <a:lnTo>
                      <a:pt x="24" y="1366"/>
                    </a:lnTo>
                    <a:lnTo>
                      <a:pt x="36" y="1388"/>
                    </a:lnTo>
                    <a:lnTo>
                      <a:pt x="46" y="1408"/>
                    </a:lnTo>
                    <a:lnTo>
                      <a:pt x="61" y="1424"/>
                    </a:lnTo>
                    <a:lnTo>
                      <a:pt x="75" y="1438"/>
                    </a:lnTo>
                    <a:lnTo>
                      <a:pt x="85" y="1452"/>
                    </a:lnTo>
                    <a:lnTo>
                      <a:pt x="93" y="1484"/>
                    </a:lnTo>
                    <a:lnTo>
                      <a:pt x="99" y="1516"/>
                    </a:lnTo>
                    <a:lnTo>
                      <a:pt x="107" y="1544"/>
                    </a:lnTo>
                    <a:lnTo>
                      <a:pt x="113" y="1558"/>
                    </a:lnTo>
                    <a:lnTo>
                      <a:pt x="121" y="1570"/>
                    </a:lnTo>
                    <a:lnTo>
                      <a:pt x="141" y="1602"/>
                    </a:lnTo>
                    <a:lnTo>
                      <a:pt x="163" y="1634"/>
                    </a:lnTo>
                    <a:lnTo>
                      <a:pt x="185" y="1664"/>
                    </a:lnTo>
                    <a:lnTo>
                      <a:pt x="205" y="1690"/>
                    </a:lnTo>
                    <a:lnTo>
                      <a:pt x="209" y="1698"/>
                    </a:lnTo>
                    <a:lnTo>
                      <a:pt x="215" y="1706"/>
                    </a:lnTo>
                    <a:lnTo>
                      <a:pt x="229" y="1728"/>
                    </a:lnTo>
                    <a:lnTo>
                      <a:pt x="243" y="1754"/>
                    </a:lnTo>
                    <a:lnTo>
                      <a:pt x="259" y="1782"/>
                    </a:lnTo>
                    <a:lnTo>
                      <a:pt x="275" y="1808"/>
                    </a:lnTo>
                    <a:lnTo>
                      <a:pt x="289" y="1830"/>
                    </a:lnTo>
                    <a:lnTo>
                      <a:pt x="297" y="1838"/>
                    </a:lnTo>
                    <a:lnTo>
                      <a:pt x="303" y="1844"/>
                    </a:lnTo>
                    <a:lnTo>
                      <a:pt x="309" y="1848"/>
                    </a:lnTo>
                    <a:lnTo>
                      <a:pt x="313" y="1850"/>
                    </a:lnTo>
                    <a:lnTo>
                      <a:pt x="331" y="1856"/>
                    </a:lnTo>
                    <a:lnTo>
                      <a:pt x="351" y="1862"/>
                    </a:lnTo>
                    <a:lnTo>
                      <a:pt x="387" y="1866"/>
                    </a:lnTo>
                    <a:lnTo>
                      <a:pt x="423" y="1868"/>
                    </a:lnTo>
                    <a:lnTo>
                      <a:pt x="459" y="1872"/>
                    </a:lnTo>
                    <a:lnTo>
                      <a:pt x="525" y="1872"/>
                    </a:lnTo>
                    <a:lnTo>
                      <a:pt x="591" y="1872"/>
                    </a:lnTo>
                    <a:lnTo>
                      <a:pt x="719" y="1870"/>
                    </a:lnTo>
                    <a:lnTo>
                      <a:pt x="846" y="1868"/>
                    </a:lnTo>
                    <a:lnTo>
                      <a:pt x="912" y="1866"/>
                    </a:lnTo>
                    <a:lnTo>
                      <a:pt x="978" y="1862"/>
                    </a:lnTo>
                    <a:lnTo>
                      <a:pt x="1008" y="1848"/>
                    </a:lnTo>
                    <a:lnTo>
                      <a:pt x="1042" y="1836"/>
                    </a:lnTo>
                    <a:lnTo>
                      <a:pt x="1076" y="1826"/>
                    </a:lnTo>
                    <a:lnTo>
                      <a:pt x="1112" y="1818"/>
                    </a:lnTo>
                    <a:lnTo>
                      <a:pt x="1188" y="1810"/>
                    </a:lnTo>
                    <a:lnTo>
                      <a:pt x="1266" y="1806"/>
                    </a:lnTo>
                    <a:lnTo>
                      <a:pt x="1346" y="1806"/>
                    </a:lnTo>
                    <a:lnTo>
                      <a:pt x="1424" y="1808"/>
                    </a:lnTo>
                    <a:lnTo>
                      <a:pt x="1501" y="1810"/>
                    </a:lnTo>
                    <a:lnTo>
                      <a:pt x="1571" y="1808"/>
                    </a:lnTo>
                    <a:lnTo>
                      <a:pt x="1625" y="1814"/>
                    </a:lnTo>
                    <a:lnTo>
                      <a:pt x="1679" y="1818"/>
                    </a:lnTo>
                    <a:lnTo>
                      <a:pt x="1705" y="1816"/>
                    </a:lnTo>
                    <a:lnTo>
                      <a:pt x="1729" y="1812"/>
                    </a:lnTo>
                    <a:lnTo>
                      <a:pt x="1753" y="1806"/>
                    </a:lnTo>
                    <a:lnTo>
                      <a:pt x="1777" y="1796"/>
                    </a:lnTo>
                    <a:lnTo>
                      <a:pt x="1789" y="1792"/>
                    </a:lnTo>
                    <a:lnTo>
                      <a:pt x="1801" y="1788"/>
                    </a:lnTo>
                    <a:lnTo>
                      <a:pt x="1817" y="1780"/>
                    </a:lnTo>
                    <a:lnTo>
                      <a:pt x="1833" y="1768"/>
                    </a:lnTo>
                    <a:lnTo>
                      <a:pt x="1849" y="1754"/>
                    </a:lnTo>
                    <a:lnTo>
                      <a:pt x="1855" y="1754"/>
                    </a:lnTo>
                    <a:lnTo>
                      <a:pt x="1859" y="1750"/>
                    </a:lnTo>
                    <a:lnTo>
                      <a:pt x="1871" y="1744"/>
                    </a:lnTo>
                    <a:lnTo>
                      <a:pt x="1881" y="1736"/>
                    </a:lnTo>
                    <a:lnTo>
                      <a:pt x="1885" y="1734"/>
                    </a:lnTo>
                    <a:lnTo>
                      <a:pt x="1885" y="1732"/>
                    </a:lnTo>
                    <a:lnTo>
                      <a:pt x="1903" y="1716"/>
                    </a:lnTo>
                    <a:lnTo>
                      <a:pt x="1921" y="1700"/>
                    </a:lnTo>
                    <a:lnTo>
                      <a:pt x="1923" y="1700"/>
                    </a:lnTo>
                    <a:lnTo>
                      <a:pt x="1925" y="1698"/>
                    </a:lnTo>
                    <a:lnTo>
                      <a:pt x="1935" y="1694"/>
                    </a:lnTo>
                    <a:lnTo>
                      <a:pt x="1947" y="1686"/>
                    </a:lnTo>
                    <a:lnTo>
                      <a:pt x="1957" y="1678"/>
                    </a:lnTo>
                    <a:lnTo>
                      <a:pt x="1969" y="1664"/>
                    </a:lnTo>
                    <a:lnTo>
                      <a:pt x="1979" y="1652"/>
                    </a:lnTo>
                    <a:lnTo>
                      <a:pt x="1991" y="1634"/>
                    </a:lnTo>
                    <a:lnTo>
                      <a:pt x="1997" y="1626"/>
                    </a:lnTo>
                    <a:lnTo>
                      <a:pt x="2003" y="1614"/>
                    </a:lnTo>
                    <a:lnTo>
                      <a:pt x="2009" y="1600"/>
                    </a:lnTo>
                    <a:lnTo>
                      <a:pt x="2017" y="1582"/>
                    </a:lnTo>
                    <a:lnTo>
                      <a:pt x="2021" y="1546"/>
                    </a:lnTo>
                    <a:lnTo>
                      <a:pt x="2027" y="1514"/>
                    </a:lnTo>
                    <a:lnTo>
                      <a:pt x="2035" y="1484"/>
                    </a:lnTo>
                    <a:lnTo>
                      <a:pt x="2045" y="1456"/>
                    </a:lnTo>
                    <a:lnTo>
                      <a:pt x="2061" y="1430"/>
                    </a:lnTo>
                    <a:lnTo>
                      <a:pt x="2081" y="1404"/>
                    </a:lnTo>
                    <a:lnTo>
                      <a:pt x="2107" y="1380"/>
                    </a:lnTo>
                    <a:lnTo>
                      <a:pt x="2121" y="1368"/>
                    </a:lnTo>
                    <a:lnTo>
                      <a:pt x="2139" y="1356"/>
                    </a:lnTo>
                    <a:lnTo>
                      <a:pt x="2157" y="1334"/>
                    </a:lnTo>
                    <a:lnTo>
                      <a:pt x="2177" y="1312"/>
                    </a:lnTo>
                    <a:lnTo>
                      <a:pt x="2199" y="1287"/>
                    </a:lnTo>
                    <a:lnTo>
                      <a:pt x="2224" y="1259"/>
                    </a:lnTo>
                    <a:lnTo>
                      <a:pt x="2214" y="1219"/>
                    </a:lnTo>
                    <a:lnTo>
                      <a:pt x="2199" y="1177"/>
                    </a:lnTo>
                    <a:lnTo>
                      <a:pt x="2185" y="1133"/>
                    </a:lnTo>
                    <a:lnTo>
                      <a:pt x="2175" y="1087"/>
                    </a:lnTo>
                    <a:lnTo>
                      <a:pt x="2171" y="1077"/>
                    </a:lnTo>
                    <a:lnTo>
                      <a:pt x="2167" y="1067"/>
                    </a:lnTo>
                    <a:lnTo>
                      <a:pt x="2159" y="1045"/>
                    </a:lnTo>
                    <a:lnTo>
                      <a:pt x="2155" y="1037"/>
                    </a:lnTo>
                    <a:lnTo>
                      <a:pt x="2153" y="1029"/>
                    </a:lnTo>
                    <a:lnTo>
                      <a:pt x="2151" y="1023"/>
                    </a:lnTo>
                    <a:lnTo>
                      <a:pt x="2151" y="1021"/>
                    </a:lnTo>
                    <a:lnTo>
                      <a:pt x="2141" y="969"/>
                    </a:lnTo>
                    <a:lnTo>
                      <a:pt x="2137" y="943"/>
                    </a:lnTo>
                    <a:lnTo>
                      <a:pt x="2133" y="919"/>
                    </a:lnTo>
                    <a:lnTo>
                      <a:pt x="2133" y="893"/>
                    </a:lnTo>
                    <a:lnTo>
                      <a:pt x="2135" y="867"/>
                    </a:lnTo>
                    <a:lnTo>
                      <a:pt x="2141" y="837"/>
                    </a:lnTo>
                    <a:lnTo>
                      <a:pt x="2151" y="807"/>
                    </a:lnTo>
                    <a:lnTo>
                      <a:pt x="2153" y="797"/>
                    </a:lnTo>
                    <a:lnTo>
                      <a:pt x="2159" y="787"/>
                    </a:lnTo>
                    <a:lnTo>
                      <a:pt x="2167" y="777"/>
                    </a:lnTo>
                    <a:lnTo>
                      <a:pt x="2175" y="765"/>
                    </a:lnTo>
                    <a:lnTo>
                      <a:pt x="2183" y="757"/>
                    </a:lnTo>
                    <a:lnTo>
                      <a:pt x="2191" y="749"/>
                    </a:lnTo>
                    <a:lnTo>
                      <a:pt x="2197" y="743"/>
                    </a:lnTo>
                    <a:lnTo>
                      <a:pt x="2199" y="741"/>
                    </a:lnTo>
                    <a:lnTo>
                      <a:pt x="2195" y="717"/>
                    </a:lnTo>
                    <a:lnTo>
                      <a:pt x="2193" y="689"/>
                    </a:lnTo>
                    <a:lnTo>
                      <a:pt x="2191" y="635"/>
                    </a:lnTo>
                    <a:lnTo>
                      <a:pt x="2187" y="578"/>
                    </a:lnTo>
                    <a:lnTo>
                      <a:pt x="2183" y="552"/>
                    </a:lnTo>
                    <a:lnTo>
                      <a:pt x="2175" y="526"/>
                    </a:lnTo>
                    <a:lnTo>
                      <a:pt x="2169" y="520"/>
                    </a:lnTo>
                    <a:lnTo>
                      <a:pt x="2161" y="516"/>
                    </a:lnTo>
                    <a:lnTo>
                      <a:pt x="2139" y="512"/>
                    </a:lnTo>
                    <a:lnTo>
                      <a:pt x="2117" y="510"/>
                    </a:lnTo>
                    <a:lnTo>
                      <a:pt x="2109" y="508"/>
                    </a:lnTo>
                    <a:lnTo>
                      <a:pt x="2103" y="504"/>
                    </a:lnTo>
                    <a:lnTo>
                      <a:pt x="2097" y="500"/>
                    </a:lnTo>
                    <a:lnTo>
                      <a:pt x="2091" y="494"/>
                    </a:lnTo>
                    <a:lnTo>
                      <a:pt x="2085" y="486"/>
                    </a:lnTo>
                    <a:lnTo>
                      <a:pt x="2081" y="474"/>
                    </a:lnTo>
                    <a:lnTo>
                      <a:pt x="2073" y="448"/>
                    </a:lnTo>
                    <a:lnTo>
                      <a:pt x="2065" y="416"/>
                    </a:lnTo>
                    <a:lnTo>
                      <a:pt x="2061" y="384"/>
                    </a:lnTo>
                    <a:lnTo>
                      <a:pt x="2057" y="354"/>
                    </a:lnTo>
                    <a:lnTo>
                      <a:pt x="2055" y="328"/>
                    </a:lnTo>
                    <a:lnTo>
                      <a:pt x="2055" y="318"/>
                    </a:lnTo>
                    <a:lnTo>
                      <a:pt x="2055" y="310"/>
                    </a:lnTo>
                    <a:lnTo>
                      <a:pt x="2039" y="264"/>
                    </a:lnTo>
                    <a:lnTo>
                      <a:pt x="2021" y="224"/>
                    </a:lnTo>
                    <a:lnTo>
                      <a:pt x="1999" y="188"/>
                    </a:lnTo>
                    <a:lnTo>
                      <a:pt x="1971" y="158"/>
                    </a:lnTo>
                    <a:lnTo>
                      <a:pt x="1937" y="134"/>
                    </a:lnTo>
                    <a:lnTo>
                      <a:pt x="1917" y="124"/>
                    </a:lnTo>
                    <a:lnTo>
                      <a:pt x="1897" y="116"/>
                    </a:lnTo>
                    <a:lnTo>
                      <a:pt x="1873" y="108"/>
                    </a:lnTo>
                    <a:lnTo>
                      <a:pt x="1847" y="102"/>
                    </a:lnTo>
                    <a:lnTo>
                      <a:pt x="1819" y="98"/>
                    </a:lnTo>
                    <a:lnTo>
                      <a:pt x="1789" y="96"/>
                    </a:lnTo>
                    <a:lnTo>
                      <a:pt x="1725" y="90"/>
                    </a:lnTo>
                    <a:lnTo>
                      <a:pt x="1661" y="88"/>
                    </a:lnTo>
                    <a:lnTo>
                      <a:pt x="1535" y="86"/>
                    </a:lnTo>
                    <a:lnTo>
                      <a:pt x="1507" y="74"/>
                    </a:lnTo>
                    <a:lnTo>
                      <a:pt x="1480" y="64"/>
                    </a:lnTo>
                    <a:lnTo>
                      <a:pt x="1458" y="54"/>
                    </a:lnTo>
                    <a:lnTo>
                      <a:pt x="1438" y="46"/>
                    </a:lnTo>
                    <a:lnTo>
                      <a:pt x="1418" y="36"/>
                    </a:lnTo>
                    <a:lnTo>
                      <a:pt x="1394" y="26"/>
                    </a:lnTo>
                    <a:lnTo>
                      <a:pt x="1370" y="14"/>
                    </a:lnTo>
                    <a:lnTo>
                      <a:pt x="1340" y="0"/>
                    </a:lnTo>
                    <a:lnTo>
                      <a:pt x="1312" y="4"/>
                    </a:lnTo>
                    <a:lnTo>
                      <a:pt x="1280" y="10"/>
                    </a:lnTo>
                    <a:lnTo>
                      <a:pt x="1264" y="12"/>
                    </a:lnTo>
                    <a:lnTo>
                      <a:pt x="1248" y="20"/>
                    </a:lnTo>
                    <a:lnTo>
                      <a:pt x="1234" y="28"/>
                    </a:lnTo>
                    <a:lnTo>
                      <a:pt x="1220" y="42"/>
                    </a:lnTo>
                    <a:lnTo>
                      <a:pt x="1216" y="50"/>
                    </a:lnTo>
                    <a:lnTo>
                      <a:pt x="1214" y="58"/>
                    </a:lnTo>
                    <a:lnTo>
                      <a:pt x="1212" y="74"/>
                    </a:lnTo>
                    <a:lnTo>
                      <a:pt x="1208" y="90"/>
                    </a:lnTo>
                    <a:lnTo>
                      <a:pt x="1204" y="98"/>
                    </a:lnTo>
                    <a:lnTo>
                      <a:pt x="1196" y="106"/>
                    </a:lnTo>
                    <a:lnTo>
                      <a:pt x="1190" y="114"/>
                    </a:lnTo>
                    <a:lnTo>
                      <a:pt x="1184" y="120"/>
                    </a:lnTo>
                    <a:lnTo>
                      <a:pt x="1164" y="132"/>
                    </a:lnTo>
                    <a:lnTo>
                      <a:pt x="1144" y="142"/>
                    </a:lnTo>
                    <a:lnTo>
                      <a:pt x="1124" y="150"/>
                    </a:lnTo>
                    <a:lnTo>
                      <a:pt x="1110" y="160"/>
                    </a:lnTo>
                    <a:lnTo>
                      <a:pt x="1098" y="168"/>
                    </a:lnTo>
                    <a:lnTo>
                      <a:pt x="1090" y="172"/>
                    </a:lnTo>
                    <a:lnTo>
                      <a:pt x="1084" y="176"/>
                    </a:lnTo>
                    <a:lnTo>
                      <a:pt x="1074" y="178"/>
                    </a:lnTo>
                    <a:lnTo>
                      <a:pt x="1060" y="182"/>
                    </a:lnTo>
                    <a:lnTo>
                      <a:pt x="1052" y="184"/>
                    </a:lnTo>
                    <a:lnTo>
                      <a:pt x="1042" y="186"/>
                    </a:lnTo>
                    <a:lnTo>
                      <a:pt x="1028" y="188"/>
                    </a:lnTo>
                    <a:lnTo>
                      <a:pt x="1014" y="192"/>
                    </a:lnTo>
                    <a:lnTo>
                      <a:pt x="1004" y="194"/>
                    </a:lnTo>
                    <a:lnTo>
                      <a:pt x="992" y="198"/>
                    </a:lnTo>
                    <a:lnTo>
                      <a:pt x="982" y="202"/>
                    </a:lnTo>
                    <a:lnTo>
                      <a:pt x="980" y="204"/>
                    </a:lnTo>
                    <a:lnTo>
                      <a:pt x="978" y="204"/>
                    </a:lnTo>
                    <a:lnTo>
                      <a:pt x="966" y="214"/>
                    </a:lnTo>
                    <a:lnTo>
                      <a:pt x="956" y="222"/>
                    </a:lnTo>
                    <a:lnTo>
                      <a:pt x="944" y="232"/>
                    </a:lnTo>
                    <a:lnTo>
                      <a:pt x="938" y="240"/>
                    </a:lnTo>
                    <a:lnTo>
                      <a:pt x="932" y="248"/>
                    </a:lnTo>
                    <a:lnTo>
                      <a:pt x="926" y="260"/>
                    </a:lnTo>
                    <a:lnTo>
                      <a:pt x="918" y="278"/>
                    </a:lnTo>
                    <a:lnTo>
                      <a:pt x="918" y="286"/>
                    </a:lnTo>
                    <a:lnTo>
                      <a:pt x="916" y="294"/>
                    </a:lnTo>
                    <a:lnTo>
                      <a:pt x="914" y="302"/>
                    </a:lnTo>
                    <a:lnTo>
                      <a:pt x="906" y="310"/>
                    </a:lnTo>
                    <a:lnTo>
                      <a:pt x="898" y="318"/>
                    </a:lnTo>
                    <a:lnTo>
                      <a:pt x="888" y="320"/>
                    </a:lnTo>
                    <a:lnTo>
                      <a:pt x="880" y="322"/>
                    </a:lnTo>
                    <a:lnTo>
                      <a:pt x="870" y="322"/>
                    </a:lnTo>
                    <a:lnTo>
                      <a:pt x="834" y="320"/>
                    </a:lnTo>
                    <a:lnTo>
                      <a:pt x="802" y="318"/>
                    </a:lnTo>
                    <a:lnTo>
                      <a:pt x="741" y="314"/>
                    </a:lnTo>
                    <a:lnTo>
                      <a:pt x="685" y="310"/>
                    </a:lnTo>
                    <a:lnTo>
                      <a:pt x="633" y="310"/>
                    </a:lnTo>
                    <a:lnTo>
                      <a:pt x="581" y="310"/>
                    </a:lnTo>
                    <a:lnTo>
                      <a:pt x="527" y="312"/>
                    </a:lnTo>
                    <a:lnTo>
                      <a:pt x="467" y="316"/>
                    </a:lnTo>
                    <a:lnTo>
                      <a:pt x="433" y="318"/>
                    </a:lnTo>
                    <a:lnTo>
                      <a:pt x="399" y="322"/>
                    </a:lnTo>
                    <a:lnTo>
                      <a:pt x="399" y="332"/>
                    </a:lnTo>
                    <a:lnTo>
                      <a:pt x="397" y="344"/>
                    </a:lnTo>
                    <a:lnTo>
                      <a:pt x="395" y="354"/>
                    </a:lnTo>
                    <a:lnTo>
                      <a:pt x="387" y="364"/>
                    </a:lnTo>
                    <a:lnTo>
                      <a:pt x="383" y="368"/>
                    </a:lnTo>
                    <a:lnTo>
                      <a:pt x="377" y="368"/>
                    </a:lnTo>
                    <a:lnTo>
                      <a:pt x="365" y="368"/>
                    </a:lnTo>
                    <a:lnTo>
                      <a:pt x="355" y="362"/>
                    </a:lnTo>
                    <a:lnTo>
                      <a:pt x="353" y="358"/>
                    </a:lnTo>
                    <a:lnTo>
                      <a:pt x="351" y="354"/>
                    </a:lnTo>
                    <a:lnTo>
                      <a:pt x="361" y="346"/>
                    </a:lnTo>
                    <a:lnTo>
                      <a:pt x="375" y="340"/>
                    </a:lnTo>
                    <a:lnTo>
                      <a:pt x="389" y="334"/>
                    </a:lnTo>
                    <a:lnTo>
                      <a:pt x="399" y="332"/>
                    </a:lnTo>
                    <a:lnTo>
                      <a:pt x="425" y="326"/>
                    </a:lnTo>
                    <a:lnTo>
                      <a:pt x="447" y="324"/>
                    </a:lnTo>
                    <a:lnTo>
                      <a:pt x="469" y="322"/>
                    </a:lnTo>
                    <a:lnTo>
                      <a:pt x="495" y="322"/>
                    </a:lnTo>
                    <a:lnTo>
                      <a:pt x="505" y="314"/>
                    </a:lnTo>
                    <a:lnTo>
                      <a:pt x="517" y="306"/>
                    </a:lnTo>
                    <a:lnTo>
                      <a:pt x="527" y="302"/>
                    </a:lnTo>
                    <a:lnTo>
                      <a:pt x="531" y="300"/>
                    </a:lnTo>
                    <a:lnTo>
                      <a:pt x="527" y="302"/>
                    </a:lnTo>
                    <a:lnTo>
                      <a:pt x="517" y="306"/>
                    </a:lnTo>
                    <a:lnTo>
                      <a:pt x="505" y="314"/>
                    </a:lnTo>
                    <a:lnTo>
                      <a:pt x="495" y="322"/>
                    </a:lnTo>
                    <a:close/>
                  </a:path>
                </a:pathLst>
              </a:custGeom>
              <a:noFill/>
              <a:ln w="34925">
                <a:solidFill>
                  <a:srgbClr val="FFFF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pt-BR" altLang="pt-BR"/>
              </a:p>
            </p:txBody>
          </p:sp>
        </p:grpSp>
        <p:sp>
          <p:nvSpPr>
            <p:cNvPr id="110603" name="Text Box 116"/>
            <p:cNvSpPr txBox="1">
              <a:spLocks noChangeArrowheads="1"/>
            </p:cNvSpPr>
            <p:nvPr/>
          </p:nvSpPr>
          <p:spPr bwMode="auto">
            <a:xfrm>
              <a:off x="2472" y="3061"/>
              <a:ext cx="1446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FF00"/>
                  </a:solidFill>
                </a:rPr>
                <a:t>Macroagregado</a:t>
              </a:r>
              <a:endParaRPr lang="es-AR" altLang="pt-BR" sz="2000" b="1">
                <a:solidFill>
                  <a:srgbClr val="FFFF00"/>
                </a:solidFill>
              </a:endParaRPr>
            </a:p>
          </p:txBody>
        </p:sp>
        <p:sp>
          <p:nvSpPr>
            <p:cNvPr id="110604" name="Line 117"/>
            <p:cNvSpPr>
              <a:spLocks noChangeShapeType="1"/>
            </p:cNvSpPr>
            <p:nvPr/>
          </p:nvSpPr>
          <p:spPr bwMode="auto">
            <a:xfrm>
              <a:off x="2609" y="1845"/>
              <a:ext cx="197" cy="26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>
              <a:spAutoFit/>
            </a:bodyPr>
            <a:lstStyle/>
            <a:p>
              <a:endParaRPr lang="pt-BR"/>
            </a:p>
          </p:txBody>
        </p:sp>
        <p:grpSp>
          <p:nvGrpSpPr>
            <p:cNvPr id="110605" name="Group 118"/>
            <p:cNvGrpSpPr>
              <a:grpSpLocks/>
            </p:cNvGrpSpPr>
            <p:nvPr/>
          </p:nvGrpSpPr>
          <p:grpSpPr bwMode="auto">
            <a:xfrm>
              <a:off x="4847" y="1449"/>
              <a:ext cx="680" cy="1472"/>
              <a:chOff x="4889" y="2736"/>
              <a:chExt cx="682" cy="1104"/>
            </a:xfrm>
          </p:grpSpPr>
          <p:grpSp>
            <p:nvGrpSpPr>
              <p:cNvPr id="110612" name="Group 119"/>
              <p:cNvGrpSpPr>
                <a:grpSpLocks/>
              </p:cNvGrpSpPr>
              <p:nvPr/>
            </p:nvGrpSpPr>
            <p:grpSpPr bwMode="auto">
              <a:xfrm>
                <a:off x="4889" y="3185"/>
                <a:ext cx="631" cy="655"/>
                <a:chOff x="1601" y="2735"/>
                <a:chExt cx="1024" cy="913"/>
              </a:xfrm>
            </p:grpSpPr>
            <p:grpSp>
              <p:nvGrpSpPr>
                <p:cNvPr id="110615" name="Group 120"/>
                <p:cNvGrpSpPr>
                  <a:grpSpLocks/>
                </p:cNvGrpSpPr>
                <p:nvPr/>
              </p:nvGrpSpPr>
              <p:grpSpPr bwMode="auto">
                <a:xfrm>
                  <a:off x="1780" y="3329"/>
                  <a:ext cx="274" cy="319"/>
                  <a:chOff x="2042" y="2127"/>
                  <a:chExt cx="138" cy="162"/>
                </a:xfrm>
              </p:grpSpPr>
              <p:sp>
                <p:nvSpPr>
                  <p:cNvPr id="110637" name="Freeform 121"/>
                  <p:cNvSpPr>
                    <a:spLocks/>
                  </p:cNvSpPr>
                  <p:nvPr/>
                </p:nvSpPr>
                <p:spPr bwMode="auto">
                  <a:xfrm>
                    <a:off x="2042" y="2127"/>
                    <a:ext cx="138" cy="162"/>
                  </a:xfrm>
                  <a:custGeom>
                    <a:avLst/>
                    <a:gdLst>
                      <a:gd name="T0" fmla="*/ 60 w 138"/>
                      <a:gd name="T1" fmla="*/ 6 h 162"/>
                      <a:gd name="T2" fmla="*/ 48 w 138"/>
                      <a:gd name="T3" fmla="*/ 6 h 162"/>
                      <a:gd name="T4" fmla="*/ 36 w 138"/>
                      <a:gd name="T5" fmla="*/ 18 h 162"/>
                      <a:gd name="T6" fmla="*/ 30 w 138"/>
                      <a:gd name="T7" fmla="*/ 30 h 162"/>
                      <a:gd name="T8" fmla="*/ 24 w 138"/>
                      <a:gd name="T9" fmla="*/ 48 h 162"/>
                      <a:gd name="T10" fmla="*/ 18 w 138"/>
                      <a:gd name="T11" fmla="*/ 66 h 162"/>
                      <a:gd name="T12" fmla="*/ 12 w 138"/>
                      <a:gd name="T13" fmla="*/ 78 h 162"/>
                      <a:gd name="T14" fmla="*/ 6 w 138"/>
                      <a:gd name="T15" fmla="*/ 90 h 162"/>
                      <a:gd name="T16" fmla="*/ 0 w 138"/>
                      <a:gd name="T17" fmla="*/ 102 h 162"/>
                      <a:gd name="T18" fmla="*/ 0 w 138"/>
                      <a:gd name="T19" fmla="*/ 120 h 162"/>
                      <a:gd name="T20" fmla="*/ 0 w 138"/>
                      <a:gd name="T21" fmla="*/ 138 h 162"/>
                      <a:gd name="T22" fmla="*/ 0 w 138"/>
                      <a:gd name="T23" fmla="*/ 150 h 162"/>
                      <a:gd name="T24" fmla="*/ 12 w 138"/>
                      <a:gd name="T25" fmla="*/ 162 h 162"/>
                      <a:gd name="T26" fmla="*/ 24 w 138"/>
                      <a:gd name="T27" fmla="*/ 162 h 162"/>
                      <a:gd name="T28" fmla="*/ 36 w 138"/>
                      <a:gd name="T29" fmla="*/ 156 h 162"/>
                      <a:gd name="T30" fmla="*/ 48 w 138"/>
                      <a:gd name="T31" fmla="*/ 144 h 162"/>
                      <a:gd name="T32" fmla="*/ 60 w 138"/>
                      <a:gd name="T33" fmla="*/ 144 h 162"/>
                      <a:gd name="T34" fmla="*/ 72 w 138"/>
                      <a:gd name="T35" fmla="*/ 132 h 162"/>
                      <a:gd name="T36" fmla="*/ 72 w 138"/>
                      <a:gd name="T37" fmla="*/ 114 h 162"/>
                      <a:gd name="T38" fmla="*/ 84 w 138"/>
                      <a:gd name="T39" fmla="*/ 114 h 162"/>
                      <a:gd name="T40" fmla="*/ 96 w 138"/>
                      <a:gd name="T41" fmla="*/ 114 h 162"/>
                      <a:gd name="T42" fmla="*/ 114 w 138"/>
                      <a:gd name="T43" fmla="*/ 120 h 162"/>
                      <a:gd name="T44" fmla="*/ 126 w 138"/>
                      <a:gd name="T45" fmla="*/ 120 h 162"/>
                      <a:gd name="T46" fmla="*/ 132 w 138"/>
                      <a:gd name="T47" fmla="*/ 102 h 162"/>
                      <a:gd name="T48" fmla="*/ 132 w 138"/>
                      <a:gd name="T49" fmla="*/ 78 h 162"/>
                      <a:gd name="T50" fmla="*/ 132 w 138"/>
                      <a:gd name="T51" fmla="*/ 66 h 162"/>
                      <a:gd name="T52" fmla="*/ 138 w 138"/>
                      <a:gd name="T53" fmla="*/ 54 h 162"/>
                      <a:gd name="T54" fmla="*/ 138 w 138"/>
                      <a:gd name="T55" fmla="*/ 30 h 162"/>
                      <a:gd name="T56" fmla="*/ 132 w 138"/>
                      <a:gd name="T57" fmla="*/ 18 h 162"/>
                      <a:gd name="T58" fmla="*/ 120 w 138"/>
                      <a:gd name="T59" fmla="*/ 6 h 162"/>
                      <a:gd name="T60" fmla="*/ 108 w 138"/>
                      <a:gd name="T61" fmla="*/ 0 h 162"/>
                      <a:gd name="T62" fmla="*/ 96 w 138"/>
                      <a:gd name="T63" fmla="*/ 0 h 162"/>
                      <a:gd name="T64" fmla="*/ 84 w 138"/>
                      <a:gd name="T65" fmla="*/ 6 h 162"/>
                      <a:gd name="T66" fmla="*/ 60 w 138"/>
                      <a:gd name="T67" fmla="*/ 6 h 162"/>
                      <a:gd name="T68" fmla="*/ 48 w 138"/>
                      <a:gd name="T69" fmla="*/ 6 h 162"/>
                      <a:gd name="T70" fmla="*/ 60 w 138"/>
                      <a:gd name="T71" fmla="*/ 6 h 16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8"/>
                      <a:gd name="T109" fmla="*/ 0 h 162"/>
                      <a:gd name="T110" fmla="*/ 138 w 138"/>
                      <a:gd name="T111" fmla="*/ 162 h 16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8" h="162">
                        <a:moveTo>
                          <a:pt x="60" y="6"/>
                        </a:moveTo>
                        <a:lnTo>
                          <a:pt x="48" y="6"/>
                        </a:lnTo>
                        <a:lnTo>
                          <a:pt x="36" y="18"/>
                        </a:lnTo>
                        <a:lnTo>
                          <a:pt x="30" y="30"/>
                        </a:lnTo>
                        <a:lnTo>
                          <a:pt x="24" y="48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0"/>
                        </a:lnTo>
                        <a:lnTo>
                          <a:pt x="0" y="102"/>
                        </a:lnTo>
                        <a:lnTo>
                          <a:pt x="0" y="120"/>
                        </a:lnTo>
                        <a:lnTo>
                          <a:pt x="0" y="138"/>
                        </a:lnTo>
                        <a:lnTo>
                          <a:pt x="0" y="150"/>
                        </a:lnTo>
                        <a:lnTo>
                          <a:pt x="12" y="162"/>
                        </a:lnTo>
                        <a:lnTo>
                          <a:pt x="24" y="162"/>
                        </a:lnTo>
                        <a:lnTo>
                          <a:pt x="36" y="156"/>
                        </a:lnTo>
                        <a:lnTo>
                          <a:pt x="48" y="144"/>
                        </a:lnTo>
                        <a:lnTo>
                          <a:pt x="60" y="144"/>
                        </a:lnTo>
                        <a:lnTo>
                          <a:pt x="72" y="132"/>
                        </a:lnTo>
                        <a:lnTo>
                          <a:pt x="72" y="114"/>
                        </a:lnTo>
                        <a:lnTo>
                          <a:pt x="84" y="114"/>
                        </a:lnTo>
                        <a:lnTo>
                          <a:pt x="96" y="114"/>
                        </a:lnTo>
                        <a:lnTo>
                          <a:pt x="114" y="120"/>
                        </a:lnTo>
                        <a:lnTo>
                          <a:pt x="126" y="120"/>
                        </a:lnTo>
                        <a:lnTo>
                          <a:pt x="132" y="102"/>
                        </a:lnTo>
                        <a:lnTo>
                          <a:pt x="132" y="78"/>
                        </a:lnTo>
                        <a:lnTo>
                          <a:pt x="132" y="66"/>
                        </a:lnTo>
                        <a:lnTo>
                          <a:pt x="138" y="54"/>
                        </a:lnTo>
                        <a:lnTo>
                          <a:pt x="138" y="30"/>
                        </a:lnTo>
                        <a:lnTo>
                          <a:pt x="132" y="18"/>
                        </a:lnTo>
                        <a:lnTo>
                          <a:pt x="120" y="6"/>
                        </a:lnTo>
                        <a:lnTo>
                          <a:pt x="108" y="0"/>
                        </a:lnTo>
                        <a:lnTo>
                          <a:pt x="96" y="0"/>
                        </a:lnTo>
                        <a:lnTo>
                          <a:pt x="84" y="6"/>
                        </a:lnTo>
                        <a:lnTo>
                          <a:pt x="60" y="6"/>
                        </a:lnTo>
                        <a:lnTo>
                          <a:pt x="48" y="6"/>
                        </a:lnTo>
                        <a:lnTo>
                          <a:pt x="60" y="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8" name="Freeform 122"/>
                  <p:cNvSpPr>
                    <a:spLocks/>
                  </p:cNvSpPr>
                  <p:nvPr/>
                </p:nvSpPr>
                <p:spPr bwMode="auto">
                  <a:xfrm>
                    <a:off x="2042" y="2127"/>
                    <a:ext cx="138" cy="162"/>
                  </a:xfrm>
                  <a:custGeom>
                    <a:avLst/>
                    <a:gdLst>
                      <a:gd name="T0" fmla="*/ 2147483647 w 23"/>
                      <a:gd name="T1" fmla="*/ 2147483647 h 27"/>
                      <a:gd name="T2" fmla="*/ 2147483647 w 23"/>
                      <a:gd name="T3" fmla="*/ 2147483647 h 27"/>
                      <a:gd name="T4" fmla="*/ 2147483647 w 23"/>
                      <a:gd name="T5" fmla="*/ 2147483647 h 27"/>
                      <a:gd name="T6" fmla="*/ 2147483647 w 23"/>
                      <a:gd name="T7" fmla="*/ 2147483647 h 27"/>
                      <a:gd name="T8" fmla="*/ 2147483647 w 23"/>
                      <a:gd name="T9" fmla="*/ 2147483647 h 27"/>
                      <a:gd name="T10" fmla="*/ 2147483647 w 23"/>
                      <a:gd name="T11" fmla="*/ 2147483647 h 27"/>
                      <a:gd name="T12" fmla="*/ 2147483647 w 23"/>
                      <a:gd name="T13" fmla="*/ 2147483647 h 27"/>
                      <a:gd name="T14" fmla="*/ 2147483647 w 23"/>
                      <a:gd name="T15" fmla="*/ 2147483647 h 27"/>
                      <a:gd name="T16" fmla="*/ 0 w 23"/>
                      <a:gd name="T17" fmla="*/ 2147483647 h 27"/>
                      <a:gd name="T18" fmla="*/ 0 w 23"/>
                      <a:gd name="T19" fmla="*/ 2147483647 h 27"/>
                      <a:gd name="T20" fmla="*/ 0 w 23"/>
                      <a:gd name="T21" fmla="*/ 2147483647 h 27"/>
                      <a:gd name="T22" fmla="*/ 0 w 23"/>
                      <a:gd name="T23" fmla="*/ 2147483647 h 27"/>
                      <a:gd name="T24" fmla="*/ 2147483647 w 23"/>
                      <a:gd name="T25" fmla="*/ 2147483647 h 27"/>
                      <a:gd name="T26" fmla="*/ 2147483647 w 23"/>
                      <a:gd name="T27" fmla="*/ 2147483647 h 27"/>
                      <a:gd name="T28" fmla="*/ 2147483647 w 23"/>
                      <a:gd name="T29" fmla="*/ 2147483647 h 27"/>
                      <a:gd name="T30" fmla="*/ 2147483647 w 23"/>
                      <a:gd name="T31" fmla="*/ 2147483647 h 27"/>
                      <a:gd name="T32" fmla="*/ 2147483647 w 23"/>
                      <a:gd name="T33" fmla="*/ 2147483647 h 27"/>
                      <a:gd name="T34" fmla="*/ 2147483647 w 23"/>
                      <a:gd name="T35" fmla="*/ 2147483647 h 27"/>
                      <a:gd name="T36" fmla="*/ 2147483647 w 23"/>
                      <a:gd name="T37" fmla="*/ 2147483647 h 27"/>
                      <a:gd name="T38" fmla="*/ 2147483647 w 23"/>
                      <a:gd name="T39" fmla="*/ 2147483647 h 27"/>
                      <a:gd name="T40" fmla="*/ 2147483647 w 23"/>
                      <a:gd name="T41" fmla="*/ 2147483647 h 27"/>
                      <a:gd name="T42" fmla="*/ 2147483647 w 23"/>
                      <a:gd name="T43" fmla="*/ 2147483647 h 27"/>
                      <a:gd name="T44" fmla="*/ 2147483647 w 23"/>
                      <a:gd name="T45" fmla="*/ 2147483647 h 27"/>
                      <a:gd name="T46" fmla="*/ 2147483647 w 23"/>
                      <a:gd name="T47" fmla="*/ 2147483647 h 27"/>
                      <a:gd name="T48" fmla="*/ 2147483647 w 23"/>
                      <a:gd name="T49" fmla="*/ 2147483647 h 27"/>
                      <a:gd name="T50" fmla="*/ 2147483647 w 23"/>
                      <a:gd name="T51" fmla="*/ 2147483647 h 27"/>
                      <a:gd name="T52" fmla="*/ 2147483647 w 23"/>
                      <a:gd name="T53" fmla="*/ 2147483647 h 27"/>
                      <a:gd name="T54" fmla="*/ 2147483647 w 23"/>
                      <a:gd name="T55" fmla="*/ 2147483647 h 27"/>
                      <a:gd name="T56" fmla="*/ 2147483647 w 23"/>
                      <a:gd name="T57" fmla="*/ 2147483647 h 27"/>
                      <a:gd name="T58" fmla="*/ 2147483647 w 23"/>
                      <a:gd name="T59" fmla="*/ 2147483647 h 27"/>
                      <a:gd name="T60" fmla="*/ 2147483647 w 23"/>
                      <a:gd name="T61" fmla="*/ 0 h 27"/>
                      <a:gd name="T62" fmla="*/ 2147483647 w 23"/>
                      <a:gd name="T63" fmla="*/ 0 h 27"/>
                      <a:gd name="T64" fmla="*/ 2147483647 w 23"/>
                      <a:gd name="T65" fmla="*/ 2147483647 h 27"/>
                      <a:gd name="T66" fmla="*/ 2147483647 w 23"/>
                      <a:gd name="T67" fmla="*/ 2147483647 h 27"/>
                      <a:gd name="T68" fmla="*/ 2147483647 w 23"/>
                      <a:gd name="T69" fmla="*/ 2147483647 h 27"/>
                      <a:gd name="T70" fmla="*/ 2147483647 w 23"/>
                      <a:gd name="T71" fmla="*/ 2147483647 h 2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"/>
                      <a:gd name="T109" fmla="*/ 0 h 27"/>
                      <a:gd name="T110" fmla="*/ 23 w 23"/>
                      <a:gd name="T111" fmla="*/ 27 h 2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" h="27">
                        <a:moveTo>
                          <a:pt x="10" y="1"/>
                        </a:move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5"/>
                        </a:lnTo>
                        <a:lnTo>
                          <a:pt x="0" y="17"/>
                        </a:lnTo>
                        <a:lnTo>
                          <a:pt x="0" y="20"/>
                        </a:lnTo>
                        <a:lnTo>
                          <a:pt x="0" y="23"/>
                        </a:lnTo>
                        <a:lnTo>
                          <a:pt x="0" y="25"/>
                        </a:lnTo>
                        <a:lnTo>
                          <a:pt x="2" y="27"/>
                        </a:lnTo>
                        <a:lnTo>
                          <a:pt x="4" y="27"/>
                        </a:lnTo>
                        <a:lnTo>
                          <a:pt x="6" y="26"/>
                        </a:lnTo>
                        <a:lnTo>
                          <a:pt x="8" y="24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2" y="19"/>
                        </a:lnTo>
                        <a:lnTo>
                          <a:pt x="14" y="19"/>
                        </a:lnTo>
                        <a:lnTo>
                          <a:pt x="16" y="19"/>
                        </a:lnTo>
                        <a:lnTo>
                          <a:pt x="19" y="20"/>
                        </a:lnTo>
                        <a:lnTo>
                          <a:pt x="21" y="20"/>
                        </a:lnTo>
                        <a:lnTo>
                          <a:pt x="22" y="17"/>
                        </a:lnTo>
                        <a:lnTo>
                          <a:pt x="22" y="13"/>
                        </a:lnTo>
                        <a:lnTo>
                          <a:pt x="22" y="11"/>
                        </a:lnTo>
                        <a:lnTo>
                          <a:pt x="23" y="9"/>
                        </a:lnTo>
                        <a:lnTo>
                          <a:pt x="23" y="5"/>
                        </a:lnTo>
                        <a:lnTo>
                          <a:pt x="22" y="3"/>
                        </a:lnTo>
                        <a:lnTo>
                          <a:pt x="20" y="1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4" y="1"/>
                        </a:lnTo>
                        <a:lnTo>
                          <a:pt x="10" y="1"/>
                        </a:lnTo>
                        <a:lnTo>
                          <a:pt x="8" y="1"/>
                        </a:lnTo>
                        <a:lnTo>
                          <a:pt x="10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6" name="Group 123"/>
                <p:cNvGrpSpPr>
                  <a:grpSpLocks/>
                </p:cNvGrpSpPr>
                <p:nvPr/>
              </p:nvGrpSpPr>
              <p:grpSpPr bwMode="auto">
                <a:xfrm>
                  <a:off x="1601" y="2794"/>
                  <a:ext cx="274" cy="310"/>
                  <a:chOff x="1952" y="1856"/>
                  <a:chExt cx="138" cy="157"/>
                </a:xfrm>
              </p:grpSpPr>
              <p:sp>
                <p:nvSpPr>
                  <p:cNvPr id="110635" name="Freeform 124"/>
                  <p:cNvSpPr>
                    <a:spLocks/>
                  </p:cNvSpPr>
                  <p:nvPr/>
                </p:nvSpPr>
                <p:spPr bwMode="auto">
                  <a:xfrm>
                    <a:off x="1952" y="1856"/>
                    <a:ext cx="138" cy="157"/>
                  </a:xfrm>
                  <a:custGeom>
                    <a:avLst/>
                    <a:gdLst>
                      <a:gd name="T0" fmla="*/ 66 w 138"/>
                      <a:gd name="T1" fmla="*/ 6 h 157"/>
                      <a:gd name="T2" fmla="*/ 48 w 138"/>
                      <a:gd name="T3" fmla="*/ 0 h 157"/>
                      <a:gd name="T4" fmla="*/ 36 w 138"/>
                      <a:gd name="T5" fmla="*/ 12 h 157"/>
                      <a:gd name="T6" fmla="*/ 30 w 138"/>
                      <a:gd name="T7" fmla="*/ 30 h 157"/>
                      <a:gd name="T8" fmla="*/ 24 w 138"/>
                      <a:gd name="T9" fmla="*/ 48 h 157"/>
                      <a:gd name="T10" fmla="*/ 18 w 138"/>
                      <a:gd name="T11" fmla="*/ 66 h 157"/>
                      <a:gd name="T12" fmla="*/ 12 w 138"/>
                      <a:gd name="T13" fmla="*/ 78 h 157"/>
                      <a:gd name="T14" fmla="*/ 6 w 138"/>
                      <a:gd name="T15" fmla="*/ 90 h 157"/>
                      <a:gd name="T16" fmla="*/ 0 w 138"/>
                      <a:gd name="T17" fmla="*/ 102 h 157"/>
                      <a:gd name="T18" fmla="*/ 0 w 138"/>
                      <a:gd name="T19" fmla="*/ 114 h 157"/>
                      <a:gd name="T20" fmla="*/ 6 w 138"/>
                      <a:gd name="T21" fmla="*/ 133 h 157"/>
                      <a:gd name="T22" fmla="*/ 6 w 138"/>
                      <a:gd name="T23" fmla="*/ 145 h 157"/>
                      <a:gd name="T24" fmla="*/ 12 w 138"/>
                      <a:gd name="T25" fmla="*/ 157 h 157"/>
                      <a:gd name="T26" fmla="*/ 24 w 138"/>
                      <a:gd name="T27" fmla="*/ 157 h 157"/>
                      <a:gd name="T28" fmla="*/ 36 w 138"/>
                      <a:gd name="T29" fmla="*/ 145 h 157"/>
                      <a:gd name="T30" fmla="*/ 48 w 138"/>
                      <a:gd name="T31" fmla="*/ 139 h 157"/>
                      <a:gd name="T32" fmla="*/ 60 w 138"/>
                      <a:gd name="T33" fmla="*/ 139 h 157"/>
                      <a:gd name="T34" fmla="*/ 72 w 138"/>
                      <a:gd name="T35" fmla="*/ 127 h 157"/>
                      <a:gd name="T36" fmla="*/ 78 w 138"/>
                      <a:gd name="T37" fmla="*/ 108 h 157"/>
                      <a:gd name="T38" fmla="*/ 90 w 138"/>
                      <a:gd name="T39" fmla="*/ 108 h 157"/>
                      <a:gd name="T40" fmla="*/ 102 w 138"/>
                      <a:gd name="T41" fmla="*/ 108 h 157"/>
                      <a:gd name="T42" fmla="*/ 114 w 138"/>
                      <a:gd name="T43" fmla="*/ 108 h 157"/>
                      <a:gd name="T44" fmla="*/ 126 w 138"/>
                      <a:gd name="T45" fmla="*/ 108 h 157"/>
                      <a:gd name="T46" fmla="*/ 138 w 138"/>
                      <a:gd name="T47" fmla="*/ 96 h 157"/>
                      <a:gd name="T48" fmla="*/ 138 w 138"/>
                      <a:gd name="T49" fmla="*/ 78 h 157"/>
                      <a:gd name="T50" fmla="*/ 132 w 138"/>
                      <a:gd name="T51" fmla="*/ 66 h 157"/>
                      <a:gd name="T52" fmla="*/ 138 w 138"/>
                      <a:gd name="T53" fmla="*/ 48 h 157"/>
                      <a:gd name="T54" fmla="*/ 138 w 138"/>
                      <a:gd name="T55" fmla="*/ 24 h 157"/>
                      <a:gd name="T56" fmla="*/ 138 w 138"/>
                      <a:gd name="T57" fmla="*/ 12 h 157"/>
                      <a:gd name="T58" fmla="*/ 126 w 138"/>
                      <a:gd name="T59" fmla="*/ 6 h 157"/>
                      <a:gd name="T60" fmla="*/ 114 w 138"/>
                      <a:gd name="T61" fmla="*/ 0 h 157"/>
                      <a:gd name="T62" fmla="*/ 102 w 138"/>
                      <a:gd name="T63" fmla="*/ 0 h 157"/>
                      <a:gd name="T64" fmla="*/ 90 w 138"/>
                      <a:gd name="T65" fmla="*/ 0 h 157"/>
                      <a:gd name="T66" fmla="*/ 66 w 138"/>
                      <a:gd name="T67" fmla="*/ 6 h 157"/>
                      <a:gd name="T68" fmla="*/ 48 w 138"/>
                      <a:gd name="T69" fmla="*/ 6 h 157"/>
                      <a:gd name="T70" fmla="*/ 66 w 138"/>
                      <a:gd name="T71" fmla="*/ 6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8"/>
                      <a:gd name="T109" fmla="*/ 0 h 157"/>
                      <a:gd name="T110" fmla="*/ 138 w 138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8" h="157">
                        <a:moveTo>
                          <a:pt x="66" y="6"/>
                        </a:moveTo>
                        <a:lnTo>
                          <a:pt x="48" y="0"/>
                        </a:lnTo>
                        <a:lnTo>
                          <a:pt x="36" y="12"/>
                        </a:lnTo>
                        <a:lnTo>
                          <a:pt x="30" y="30"/>
                        </a:lnTo>
                        <a:lnTo>
                          <a:pt x="24" y="48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0"/>
                        </a:lnTo>
                        <a:lnTo>
                          <a:pt x="0" y="102"/>
                        </a:lnTo>
                        <a:lnTo>
                          <a:pt x="0" y="114"/>
                        </a:lnTo>
                        <a:lnTo>
                          <a:pt x="6" y="133"/>
                        </a:lnTo>
                        <a:lnTo>
                          <a:pt x="6" y="145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36" y="145"/>
                        </a:lnTo>
                        <a:lnTo>
                          <a:pt x="48" y="139"/>
                        </a:lnTo>
                        <a:lnTo>
                          <a:pt x="60" y="139"/>
                        </a:lnTo>
                        <a:lnTo>
                          <a:pt x="72" y="127"/>
                        </a:lnTo>
                        <a:lnTo>
                          <a:pt x="78" y="108"/>
                        </a:lnTo>
                        <a:lnTo>
                          <a:pt x="90" y="108"/>
                        </a:lnTo>
                        <a:lnTo>
                          <a:pt x="102" y="108"/>
                        </a:lnTo>
                        <a:lnTo>
                          <a:pt x="114" y="108"/>
                        </a:lnTo>
                        <a:lnTo>
                          <a:pt x="126" y="108"/>
                        </a:lnTo>
                        <a:lnTo>
                          <a:pt x="138" y="96"/>
                        </a:lnTo>
                        <a:lnTo>
                          <a:pt x="138" y="78"/>
                        </a:lnTo>
                        <a:lnTo>
                          <a:pt x="132" y="66"/>
                        </a:lnTo>
                        <a:lnTo>
                          <a:pt x="138" y="48"/>
                        </a:lnTo>
                        <a:lnTo>
                          <a:pt x="138" y="24"/>
                        </a:lnTo>
                        <a:lnTo>
                          <a:pt x="138" y="12"/>
                        </a:lnTo>
                        <a:lnTo>
                          <a:pt x="126" y="6"/>
                        </a:lnTo>
                        <a:lnTo>
                          <a:pt x="114" y="0"/>
                        </a:lnTo>
                        <a:lnTo>
                          <a:pt x="102" y="0"/>
                        </a:lnTo>
                        <a:lnTo>
                          <a:pt x="90" y="0"/>
                        </a:lnTo>
                        <a:lnTo>
                          <a:pt x="66" y="6"/>
                        </a:lnTo>
                        <a:lnTo>
                          <a:pt x="48" y="6"/>
                        </a:lnTo>
                        <a:lnTo>
                          <a:pt x="66" y="6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6" name="Freeform 125"/>
                  <p:cNvSpPr>
                    <a:spLocks/>
                  </p:cNvSpPr>
                  <p:nvPr/>
                </p:nvSpPr>
                <p:spPr bwMode="auto">
                  <a:xfrm>
                    <a:off x="1952" y="1856"/>
                    <a:ext cx="138" cy="157"/>
                  </a:xfrm>
                  <a:custGeom>
                    <a:avLst/>
                    <a:gdLst>
                      <a:gd name="T0" fmla="*/ 2147483647 w 23"/>
                      <a:gd name="T1" fmla="*/ 2147483647 h 26"/>
                      <a:gd name="T2" fmla="*/ 2147483647 w 23"/>
                      <a:gd name="T3" fmla="*/ 0 h 26"/>
                      <a:gd name="T4" fmla="*/ 2147483647 w 23"/>
                      <a:gd name="T5" fmla="*/ 2147483647 h 26"/>
                      <a:gd name="T6" fmla="*/ 2147483647 w 23"/>
                      <a:gd name="T7" fmla="*/ 2147483647 h 26"/>
                      <a:gd name="T8" fmla="*/ 2147483647 w 23"/>
                      <a:gd name="T9" fmla="*/ 2147483647 h 26"/>
                      <a:gd name="T10" fmla="*/ 2147483647 w 23"/>
                      <a:gd name="T11" fmla="*/ 2147483647 h 26"/>
                      <a:gd name="T12" fmla="*/ 2147483647 w 23"/>
                      <a:gd name="T13" fmla="*/ 2147483647 h 26"/>
                      <a:gd name="T14" fmla="*/ 2147483647 w 23"/>
                      <a:gd name="T15" fmla="*/ 2147483647 h 26"/>
                      <a:gd name="T16" fmla="*/ 0 w 23"/>
                      <a:gd name="T17" fmla="*/ 2147483647 h 26"/>
                      <a:gd name="T18" fmla="*/ 0 w 23"/>
                      <a:gd name="T19" fmla="*/ 2147483647 h 26"/>
                      <a:gd name="T20" fmla="*/ 2147483647 w 23"/>
                      <a:gd name="T21" fmla="*/ 2147483647 h 26"/>
                      <a:gd name="T22" fmla="*/ 2147483647 w 23"/>
                      <a:gd name="T23" fmla="*/ 2147483647 h 26"/>
                      <a:gd name="T24" fmla="*/ 2147483647 w 23"/>
                      <a:gd name="T25" fmla="*/ 2147483647 h 26"/>
                      <a:gd name="T26" fmla="*/ 2147483647 w 23"/>
                      <a:gd name="T27" fmla="*/ 2147483647 h 26"/>
                      <a:gd name="T28" fmla="*/ 2147483647 w 23"/>
                      <a:gd name="T29" fmla="*/ 2147483647 h 26"/>
                      <a:gd name="T30" fmla="*/ 2147483647 w 23"/>
                      <a:gd name="T31" fmla="*/ 2147483647 h 26"/>
                      <a:gd name="T32" fmla="*/ 2147483647 w 23"/>
                      <a:gd name="T33" fmla="*/ 2147483647 h 26"/>
                      <a:gd name="T34" fmla="*/ 2147483647 w 23"/>
                      <a:gd name="T35" fmla="*/ 2147483647 h 26"/>
                      <a:gd name="T36" fmla="*/ 2147483647 w 23"/>
                      <a:gd name="T37" fmla="*/ 2147483647 h 26"/>
                      <a:gd name="T38" fmla="*/ 2147483647 w 23"/>
                      <a:gd name="T39" fmla="*/ 2147483647 h 26"/>
                      <a:gd name="T40" fmla="*/ 2147483647 w 23"/>
                      <a:gd name="T41" fmla="*/ 2147483647 h 26"/>
                      <a:gd name="T42" fmla="*/ 2147483647 w 23"/>
                      <a:gd name="T43" fmla="*/ 2147483647 h 26"/>
                      <a:gd name="T44" fmla="*/ 2147483647 w 23"/>
                      <a:gd name="T45" fmla="*/ 2147483647 h 26"/>
                      <a:gd name="T46" fmla="*/ 2147483647 w 23"/>
                      <a:gd name="T47" fmla="*/ 2147483647 h 26"/>
                      <a:gd name="T48" fmla="*/ 2147483647 w 23"/>
                      <a:gd name="T49" fmla="*/ 2147483647 h 26"/>
                      <a:gd name="T50" fmla="*/ 2147483647 w 23"/>
                      <a:gd name="T51" fmla="*/ 2147483647 h 26"/>
                      <a:gd name="T52" fmla="*/ 2147483647 w 23"/>
                      <a:gd name="T53" fmla="*/ 2147483647 h 26"/>
                      <a:gd name="T54" fmla="*/ 2147483647 w 23"/>
                      <a:gd name="T55" fmla="*/ 2147483647 h 26"/>
                      <a:gd name="T56" fmla="*/ 2147483647 w 23"/>
                      <a:gd name="T57" fmla="*/ 2147483647 h 26"/>
                      <a:gd name="T58" fmla="*/ 2147483647 w 23"/>
                      <a:gd name="T59" fmla="*/ 2147483647 h 26"/>
                      <a:gd name="T60" fmla="*/ 2147483647 w 23"/>
                      <a:gd name="T61" fmla="*/ 0 h 26"/>
                      <a:gd name="T62" fmla="*/ 2147483647 w 23"/>
                      <a:gd name="T63" fmla="*/ 0 h 26"/>
                      <a:gd name="T64" fmla="*/ 2147483647 w 23"/>
                      <a:gd name="T65" fmla="*/ 0 h 26"/>
                      <a:gd name="T66" fmla="*/ 2147483647 w 23"/>
                      <a:gd name="T67" fmla="*/ 2147483647 h 26"/>
                      <a:gd name="T68" fmla="*/ 2147483647 w 23"/>
                      <a:gd name="T69" fmla="*/ 2147483647 h 26"/>
                      <a:gd name="T70" fmla="*/ 2147483647 w 23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3"/>
                      <a:gd name="T109" fmla="*/ 0 h 26"/>
                      <a:gd name="T110" fmla="*/ 23 w 23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3" h="26">
                        <a:moveTo>
                          <a:pt x="11" y="1"/>
                        </a:moveTo>
                        <a:lnTo>
                          <a:pt x="8" y="0"/>
                        </a:lnTo>
                        <a:lnTo>
                          <a:pt x="6" y="2"/>
                        </a:lnTo>
                        <a:lnTo>
                          <a:pt x="5" y="5"/>
                        </a:lnTo>
                        <a:lnTo>
                          <a:pt x="4" y="8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6" y="24"/>
                        </a:lnTo>
                        <a:lnTo>
                          <a:pt x="8" y="23"/>
                        </a:lnTo>
                        <a:lnTo>
                          <a:pt x="10" y="23"/>
                        </a:lnTo>
                        <a:lnTo>
                          <a:pt x="12" y="21"/>
                        </a:lnTo>
                        <a:lnTo>
                          <a:pt x="13" y="18"/>
                        </a:lnTo>
                        <a:lnTo>
                          <a:pt x="15" y="18"/>
                        </a:lnTo>
                        <a:lnTo>
                          <a:pt x="17" y="18"/>
                        </a:lnTo>
                        <a:lnTo>
                          <a:pt x="19" y="18"/>
                        </a:lnTo>
                        <a:lnTo>
                          <a:pt x="21" y="18"/>
                        </a:lnTo>
                        <a:lnTo>
                          <a:pt x="23" y="16"/>
                        </a:lnTo>
                        <a:lnTo>
                          <a:pt x="23" y="13"/>
                        </a:lnTo>
                        <a:lnTo>
                          <a:pt x="22" y="11"/>
                        </a:lnTo>
                        <a:lnTo>
                          <a:pt x="23" y="8"/>
                        </a:lnTo>
                        <a:lnTo>
                          <a:pt x="23" y="4"/>
                        </a:lnTo>
                        <a:lnTo>
                          <a:pt x="23" y="2"/>
                        </a:lnTo>
                        <a:lnTo>
                          <a:pt x="21" y="1"/>
                        </a:lnTo>
                        <a:lnTo>
                          <a:pt x="19" y="0"/>
                        </a:lnTo>
                        <a:lnTo>
                          <a:pt x="17" y="0"/>
                        </a:lnTo>
                        <a:lnTo>
                          <a:pt x="15" y="0"/>
                        </a:lnTo>
                        <a:lnTo>
                          <a:pt x="11" y="1"/>
                        </a:lnTo>
                        <a:lnTo>
                          <a:pt x="8" y="1"/>
                        </a:lnTo>
                        <a:lnTo>
                          <a:pt x="11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7" name="Group 126"/>
                <p:cNvGrpSpPr>
                  <a:grpSpLocks/>
                </p:cNvGrpSpPr>
                <p:nvPr/>
              </p:nvGrpSpPr>
              <p:grpSpPr bwMode="auto">
                <a:xfrm>
                  <a:off x="1934" y="2747"/>
                  <a:ext cx="286" cy="309"/>
                  <a:chOff x="2120" y="1832"/>
                  <a:chExt cx="144" cy="157"/>
                </a:xfrm>
              </p:grpSpPr>
              <p:sp>
                <p:nvSpPr>
                  <p:cNvPr id="110633" name="Freeform 127"/>
                  <p:cNvSpPr>
                    <a:spLocks/>
                  </p:cNvSpPr>
                  <p:nvPr/>
                </p:nvSpPr>
                <p:spPr bwMode="auto">
                  <a:xfrm>
                    <a:off x="2120" y="1832"/>
                    <a:ext cx="144" cy="157"/>
                  </a:xfrm>
                  <a:custGeom>
                    <a:avLst/>
                    <a:gdLst>
                      <a:gd name="T0" fmla="*/ 66 w 144"/>
                      <a:gd name="T1" fmla="*/ 12 h 157"/>
                      <a:gd name="T2" fmla="*/ 48 w 144"/>
                      <a:gd name="T3" fmla="*/ 6 h 157"/>
                      <a:gd name="T4" fmla="*/ 36 w 144"/>
                      <a:gd name="T5" fmla="*/ 18 h 157"/>
                      <a:gd name="T6" fmla="*/ 30 w 144"/>
                      <a:gd name="T7" fmla="*/ 36 h 157"/>
                      <a:gd name="T8" fmla="*/ 24 w 144"/>
                      <a:gd name="T9" fmla="*/ 48 h 157"/>
                      <a:gd name="T10" fmla="*/ 18 w 144"/>
                      <a:gd name="T11" fmla="*/ 72 h 157"/>
                      <a:gd name="T12" fmla="*/ 12 w 144"/>
                      <a:gd name="T13" fmla="*/ 84 h 157"/>
                      <a:gd name="T14" fmla="*/ 6 w 144"/>
                      <a:gd name="T15" fmla="*/ 96 h 157"/>
                      <a:gd name="T16" fmla="*/ 0 w 144"/>
                      <a:gd name="T17" fmla="*/ 108 h 157"/>
                      <a:gd name="T18" fmla="*/ 0 w 144"/>
                      <a:gd name="T19" fmla="*/ 120 h 157"/>
                      <a:gd name="T20" fmla="*/ 6 w 144"/>
                      <a:gd name="T21" fmla="*/ 132 h 157"/>
                      <a:gd name="T22" fmla="*/ 6 w 144"/>
                      <a:gd name="T23" fmla="*/ 144 h 157"/>
                      <a:gd name="T24" fmla="*/ 12 w 144"/>
                      <a:gd name="T25" fmla="*/ 157 h 157"/>
                      <a:gd name="T26" fmla="*/ 24 w 144"/>
                      <a:gd name="T27" fmla="*/ 157 h 157"/>
                      <a:gd name="T28" fmla="*/ 36 w 144"/>
                      <a:gd name="T29" fmla="*/ 151 h 157"/>
                      <a:gd name="T30" fmla="*/ 48 w 144"/>
                      <a:gd name="T31" fmla="*/ 144 h 157"/>
                      <a:gd name="T32" fmla="*/ 60 w 144"/>
                      <a:gd name="T33" fmla="*/ 144 h 157"/>
                      <a:gd name="T34" fmla="*/ 72 w 144"/>
                      <a:gd name="T35" fmla="*/ 132 h 157"/>
                      <a:gd name="T36" fmla="*/ 78 w 144"/>
                      <a:gd name="T37" fmla="*/ 108 h 157"/>
                      <a:gd name="T38" fmla="*/ 96 w 144"/>
                      <a:gd name="T39" fmla="*/ 108 h 157"/>
                      <a:gd name="T40" fmla="*/ 108 w 144"/>
                      <a:gd name="T41" fmla="*/ 108 h 157"/>
                      <a:gd name="T42" fmla="*/ 120 w 144"/>
                      <a:gd name="T43" fmla="*/ 114 h 157"/>
                      <a:gd name="T44" fmla="*/ 132 w 144"/>
                      <a:gd name="T45" fmla="*/ 114 h 157"/>
                      <a:gd name="T46" fmla="*/ 144 w 144"/>
                      <a:gd name="T47" fmla="*/ 102 h 157"/>
                      <a:gd name="T48" fmla="*/ 144 w 144"/>
                      <a:gd name="T49" fmla="*/ 84 h 157"/>
                      <a:gd name="T50" fmla="*/ 138 w 144"/>
                      <a:gd name="T51" fmla="*/ 72 h 157"/>
                      <a:gd name="T52" fmla="*/ 144 w 144"/>
                      <a:gd name="T53" fmla="*/ 54 h 157"/>
                      <a:gd name="T54" fmla="*/ 144 w 144"/>
                      <a:gd name="T55" fmla="*/ 30 h 157"/>
                      <a:gd name="T56" fmla="*/ 144 w 144"/>
                      <a:gd name="T57" fmla="*/ 18 h 157"/>
                      <a:gd name="T58" fmla="*/ 132 w 144"/>
                      <a:gd name="T59" fmla="*/ 12 h 157"/>
                      <a:gd name="T60" fmla="*/ 120 w 144"/>
                      <a:gd name="T61" fmla="*/ 0 h 157"/>
                      <a:gd name="T62" fmla="*/ 108 w 144"/>
                      <a:gd name="T63" fmla="*/ 0 h 157"/>
                      <a:gd name="T64" fmla="*/ 96 w 144"/>
                      <a:gd name="T65" fmla="*/ 6 h 157"/>
                      <a:gd name="T66" fmla="*/ 66 w 144"/>
                      <a:gd name="T67" fmla="*/ 12 h 157"/>
                      <a:gd name="T68" fmla="*/ 48 w 144"/>
                      <a:gd name="T69" fmla="*/ 12 h 157"/>
                      <a:gd name="T70" fmla="*/ 66 w 144"/>
                      <a:gd name="T71" fmla="*/ 12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44"/>
                      <a:gd name="T109" fmla="*/ 0 h 157"/>
                      <a:gd name="T110" fmla="*/ 144 w 144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44" h="157">
                        <a:moveTo>
                          <a:pt x="66" y="12"/>
                        </a:moveTo>
                        <a:lnTo>
                          <a:pt x="48" y="6"/>
                        </a:lnTo>
                        <a:lnTo>
                          <a:pt x="36" y="18"/>
                        </a:lnTo>
                        <a:lnTo>
                          <a:pt x="30" y="36"/>
                        </a:lnTo>
                        <a:lnTo>
                          <a:pt x="24" y="48"/>
                        </a:lnTo>
                        <a:lnTo>
                          <a:pt x="18" y="72"/>
                        </a:lnTo>
                        <a:lnTo>
                          <a:pt x="12" y="84"/>
                        </a:lnTo>
                        <a:lnTo>
                          <a:pt x="6" y="96"/>
                        </a:lnTo>
                        <a:lnTo>
                          <a:pt x="0" y="108"/>
                        </a:lnTo>
                        <a:lnTo>
                          <a:pt x="0" y="120"/>
                        </a:lnTo>
                        <a:lnTo>
                          <a:pt x="6" y="132"/>
                        </a:lnTo>
                        <a:lnTo>
                          <a:pt x="6" y="144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36" y="151"/>
                        </a:lnTo>
                        <a:lnTo>
                          <a:pt x="48" y="144"/>
                        </a:lnTo>
                        <a:lnTo>
                          <a:pt x="60" y="144"/>
                        </a:lnTo>
                        <a:lnTo>
                          <a:pt x="72" y="132"/>
                        </a:lnTo>
                        <a:lnTo>
                          <a:pt x="78" y="108"/>
                        </a:lnTo>
                        <a:lnTo>
                          <a:pt x="96" y="108"/>
                        </a:lnTo>
                        <a:lnTo>
                          <a:pt x="108" y="108"/>
                        </a:lnTo>
                        <a:lnTo>
                          <a:pt x="120" y="114"/>
                        </a:lnTo>
                        <a:lnTo>
                          <a:pt x="132" y="114"/>
                        </a:lnTo>
                        <a:lnTo>
                          <a:pt x="144" y="102"/>
                        </a:lnTo>
                        <a:lnTo>
                          <a:pt x="144" y="84"/>
                        </a:lnTo>
                        <a:lnTo>
                          <a:pt x="138" y="72"/>
                        </a:lnTo>
                        <a:lnTo>
                          <a:pt x="144" y="54"/>
                        </a:lnTo>
                        <a:lnTo>
                          <a:pt x="144" y="30"/>
                        </a:lnTo>
                        <a:lnTo>
                          <a:pt x="144" y="18"/>
                        </a:lnTo>
                        <a:lnTo>
                          <a:pt x="132" y="12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6"/>
                        </a:lnTo>
                        <a:lnTo>
                          <a:pt x="66" y="12"/>
                        </a:lnTo>
                        <a:lnTo>
                          <a:pt x="48" y="12"/>
                        </a:lnTo>
                        <a:lnTo>
                          <a:pt x="66" y="12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4" name="Freeform 128"/>
                  <p:cNvSpPr>
                    <a:spLocks/>
                  </p:cNvSpPr>
                  <p:nvPr/>
                </p:nvSpPr>
                <p:spPr bwMode="auto">
                  <a:xfrm>
                    <a:off x="2120" y="1832"/>
                    <a:ext cx="144" cy="157"/>
                  </a:xfrm>
                  <a:custGeom>
                    <a:avLst/>
                    <a:gdLst>
                      <a:gd name="T0" fmla="*/ 2147483647 w 24"/>
                      <a:gd name="T1" fmla="*/ 2147483647 h 26"/>
                      <a:gd name="T2" fmla="*/ 2147483647 w 24"/>
                      <a:gd name="T3" fmla="*/ 2147483647 h 26"/>
                      <a:gd name="T4" fmla="*/ 2147483647 w 24"/>
                      <a:gd name="T5" fmla="*/ 2147483647 h 26"/>
                      <a:gd name="T6" fmla="*/ 2147483647 w 24"/>
                      <a:gd name="T7" fmla="*/ 2147483647 h 26"/>
                      <a:gd name="T8" fmla="*/ 2147483647 w 24"/>
                      <a:gd name="T9" fmla="*/ 2147483647 h 26"/>
                      <a:gd name="T10" fmla="*/ 2147483647 w 24"/>
                      <a:gd name="T11" fmla="*/ 2147483647 h 26"/>
                      <a:gd name="T12" fmla="*/ 2147483647 w 24"/>
                      <a:gd name="T13" fmla="*/ 2147483647 h 26"/>
                      <a:gd name="T14" fmla="*/ 2147483647 w 24"/>
                      <a:gd name="T15" fmla="*/ 2147483647 h 26"/>
                      <a:gd name="T16" fmla="*/ 0 w 24"/>
                      <a:gd name="T17" fmla="*/ 2147483647 h 26"/>
                      <a:gd name="T18" fmla="*/ 0 w 24"/>
                      <a:gd name="T19" fmla="*/ 2147483647 h 26"/>
                      <a:gd name="T20" fmla="*/ 2147483647 w 24"/>
                      <a:gd name="T21" fmla="*/ 2147483647 h 26"/>
                      <a:gd name="T22" fmla="*/ 2147483647 w 24"/>
                      <a:gd name="T23" fmla="*/ 2147483647 h 26"/>
                      <a:gd name="T24" fmla="*/ 2147483647 w 24"/>
                      <a:gd name="T25" fmla="*/ 2147483647 h 26"/>
                      <a:gd name="T26" fmla="*/ 2147483647 w 24"/>
                      <a:gd name="T27" fmla="*/ 2147483647 h 26"/>
                      <a:gd name="T28" fmla="*/ 2147483647 w 24"/>
                      <a:gd name="T29" fmla="*/ 2147483647 h 26"/>
                      <a:gd name="T30" fmla="*/ 2147483647 w 24"/>
                      <a:gd name="T31" fmla="*/ 2147483647 h 26"/>
                      <a:gd name="T32" fmla="*/ 2147483647 w 24"/>
                      <a:gd name="T33" fmla="*/ 2147483647 h 26"/>
                      <a:gd name="T34" fmla="*/ 2147483647 w 24"/>
                      <a:gd name="T35" fmla="*/ 2147483647 h 26"/>
                      <a:gd name="T36" fmla="*/ 2147483647 w 24"/>
                      <a:gd name="T37" fmla="*/ 2147483647 h 26"/>
                      <a:gd name="T38" fmla="*/ 2147483647 w 24"/>
                      <a:gd name="T39" fmla="*/ 2147483647 h 26"/>
                      <a:gd name="T40" fmla="*/ 2147483647 w 24"/>
                      <a:gd name="T41" fmla="*/ 2147483647 h 26"/>
                      <a:gd name="T42" fmla="*/ 2147483647 w 24"/>
                      <a:gd name="T43" fmla="*/ 2147483647 h 26"/>
                      <a:gd name="T44" fmla="*/ 2147483647 w 24"/>
                      <a:gd name="T45" fmla="*/ 2147483647 h 26"/>
                      <a:gd name="T46" fmla="*/ 2147483647 w 24"/>
                      <a:gd name="T47" fmla="*/ 2147483647 h 26"/>
                      <a:gd name="T48" fmla="*/ 2147483647 w 24"/>
                      <a:gd name="T49" fmla="*/ 2147483647 h 26"/>
                      <a:gd name="T50" fmla="*/ 2147483647 w 24"/>
                      <a:gd name="T51" fmla="*/ 2147483647 h 26"/>
                      <a:gd name="T52" fmla="*/ 2147483647 w 24"/>
                      <a:gd name="T53" fmla="*/ 2147483647 h 26"/>
                      <a:gd name="T54" fmla="*/ 2147483647 w 24"/>
                      <a:gd name="T55" fmla="*/ 2147483647 h 26"/>
                      <a:gd name="T56" fmla="*/ 2147483647 w 24"/>
                      <a:gd name="T57" fmla="*/ 2147483647 h 26"/>
                      <a:gd name="T58" fmla="*/ 2147483647 w 24"/>
                      <a:gd name="T59" fmla="*/ 2147483647 h 26"/>
                      <a:gd name="T60" fmla="*/ 2147483647 w 24"/>
                      <a:gd name="T61" fmla="*/ 0 h 26"/>
                      <a:gd name="T62" fmla="*/ 2147483647 w 24"/>
                      <a:gd name="T63" fmla="*/ 0 h 26"/>
                      <a:gd name="T64" fmla="*/ 2147483647 w 24"/>
                      <a:gd name="T65" fmla="*/ 2147483647 h 26"/>
                      <a:gd name="T66" fmla="*/ 2147483647 w 24"/>
                      <a:gd name="T67" fmla="*/ 2147483647 h 26"/>
                      <a:gd name="T68" fmla="*/ 2147483647 w 24"/>
                      <a:gd name="T69" fmla="*/ 2147483647 h 26"/>
                      <a:gd name="T70" fmla="*/ 2147483647 w 24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4"/>
                      <a:gd name="T109" fmla="*/ 0 h 26"/>
                      <a:gd name="T110" fmla="*/ 24 w 24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4" h="26">
                        <a:moveTo>
                          <a:pt x="11" y="2"/>
                        </a:moveTo>
                        <a:lnTo>
                          <a:pt x="8" y="1"/>
                        </a:lnTo>
                        <a:lnTo>
                          <a:pt x="6" y="3"/>
                        </a:lnTo>
                        <a:lnTo>
                          <a:pt x="5" y="6"/>
                        </a:lnTo>
                        <a:lnTo>
                          <a:pt x="4" y="8"/>
                        </a:lnTo>
                        <a:lnTo>
                          <a:pt x="3" y="12"/>
                        </a:lnTo>
                        <a:lnTo>
                          <a:pt x="2" y="14"/>
                        </a:lnTo>
                        <a:lnTo>
                          <a:pt x="1" y="16"/>
                        </a:lnTo>
                        <a:lnTo>
                          <a:pt x="0" y="18"/>
                        </a:lnTo>
                        <a:lnTo>
                          <a:pt x="0" y="20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6" y="25"/>
                        </a:lnTo>
                        <a:lnTo>
                          <a:pt x="8" y="24"/>
                        </a:lnTo>
                        <a:lnTo>
                          <a:pt x="10" y="24"/>
                        </a:lnTo>
                        <a:lnTo>
                          <a:pt x="12" y="22"/>
                        </a:lnTo>
                        <a:lnTo>
                          <a:pt x="13" y="18"/>
                        </a:lnTo>
                        <a:lnTo>
                          <a:pt x="16" y="18"/>
                        </a:lnTo>
                        <a:lnTo>
                          <a:pt x="18" y="18"/>
                        </a:lnTo>
                        <a:lnTo>
                          <a:pt x="20" y="19"/>
                        </a:lnTo>
                        <a:lnTo>
                          <a:pt x="22" y="19"/>
                        </a:lnTo>
                        <a:lnTo>
                          <a:pt x="24" y="17"/>
                        </a:lnTo>
                        <a:lnTo>
                          <a:pt x="24" y="14"/>
                        </a:lnTo>
                        <a:lnTo>
                          <a:pt x="23" y="12"/>
                        </a:lnTo>
                        <a:lnTo>
                          <a:pt x="24" y="9"/>
                        </a:lnTo>
                        <a:lnTo>
                          <a:pt x="24" y="5"/>
                        </a:lnTo>
                        <a:lnTo>
                          <a:pt x="24" y="3"/>
                        </a:lnTo>
                        <a:lnTo>
                          <a:pt x="22" y="2"/>
                        </a:ln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1"/>
                        </a:lnTo>
                        <a:lnTo>
                          <a:pt x="11" y="2"/>
                        </a:lnTo>
                        <a:lnTo>
                          <a:pt x="8" y="2"/>
                        </a:lnTo>
                        <a:lnTo>
                          <a:pt x="11" y="2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8" name="Group 129"/>
                <p:cNvGrpSpPr>
                  <a:grpSpLocks/>
                </p:cNvGrpSpPr>
                <p:nvPr/>
              </p:nvGrpSpPr>
              <p:grpSpPr bwMode="auto">
                <a:xfrm>
                  <a:off x="2042" y="3031"/>
                  <a:ext cx="297" cy="309"/>
                  <a:chOff x="2174" y="1976"/>
                  <a:chExt cx="150" cy="157"/>
                </a:xfrm>
              </p:grpSpPr>
              <p:sp>
                <p:nvSpPr>
                  <p:cNvPr id="110631" name="Freeform 130"/>
                  <p:cNvSpPr>
                    <a:spLocks/>
                  </p:cNvSpPr>
                  <p:nvPr/>
                </p:nvSpPr>
                <p:spPr bwMode="auto">
                  <a:xfrm>
                    <a:off x="2174" y="1976"/>
                    <a:ext cx="150" cy="157"/>
                  </a:xfrm>
                  <a:custGeom>
                    <a:avLst/>
                    <a:gdLst>
                      <a:gd name="T0" fmla="*/ 72 w 150"/>
                      <a:gd name="T1" fmla="*/ 7 h 157"/>
                      <a:gd name="T2" fmla="*/ 54 w 150"/>
                      <a:gd name="T3" fmla="*/ 0 h 157"/>
                      <a:gd name="T4" fmla="*/ 42 w 150"/>
                      <a:gd name="T5" fmla="*/ 13 h 157"/>
                      <a:gd name="T6" fmla="*/ 42 w 150"/>
                      <a:gd name="T7" fmla="*/ 31 h 157"/>
                      <a:gd name="T8" fmla="*/ 24 w 150"/>
                      <a:gd name="T9" fmla="*/ 49 h 157"/>
                      <a:gd name="T10" fmla="*/ 24 w 150"/>
                      <a:gd name="T11" fmla="*/ 67 h 157"/>
                      <a:gd name="T12" fmla="*/ 12 w 150"/>
                      <a:gd name="T13" fmla="*/ 79 h 157"/>
                      <a:gd name="T14" fmla="*/ 12 w 150"/>
                      <a:gd name="T15" fmla="*/ 91 h 157"/>
                      <a:gd name="T16" fmla="*/ 0 w 150"/>
                      <a:gd name="T17" fmla="*/ 103 h 157"/>
                      <a:gd name="T18" fmla="*/ 0 w 150"/>
                      <a:gd name="T19" fmla="*/ 115 h 157"/>
                      <a:gd name="T20" fmla="*/ 6 w 150"/>
                      <a:gd name="T21" fmla="*/ 133 h 157"/>
                      <a:gd name="T22" fmla="*/ 6 w 150"/>
                      <a:gd name="T23" fmla="*/ 145 h 157"/>
                      <a:gd name="T24" fmla="*/ 12 w 150"/>
                      <a:gd name="T25" fmla="*/ 157 h 157"/>
                      <a:gd name="T26" fmla="*/ 24 w 150"/>
                      <a:gd name="T27" fmla="*/ 157 h 157"/>
                      <a:gd name="T28" fmla="*/ 42 w 150"/>
                      <a:gd name="T29" fmla="*/ 145 h 157"/>
                      <a:gd name="T30" fmla="*/ 54 w 150"/>
                      <a:gd name="T31" fmla="*/ 139 h 157"/>
                      <a:gd name="T32" fmla="*/ 66 w 150"/>
                      <a:gd name="T33" fmla="*/ 139 h 157"/>
                      <a:gd name="T34" fmla="*/ 78 w 150"/>
                      <a:gd name="T35" fmla="*/ 127 h 157"/>
                      <a:gd name="T36" fmla="*/ 84 w 150"/>
                      <a:gd name="T37" fmla="*/ 109 h 157"/>
                      <a:gd name="T38" fmla="*/ 96 w 150"/>
                      <a:gd name="T39" fmla="*/ 109 h 157"/>
                      <a:gd name="T40" fmla="*/ 108 w 150"/>
                      <a:gd name="T41" fmla="*/ 109 h 157"/>
                      <a:gd name="T42" fmla="*/ 126 w 150"/>
                      <a:gd name="T43" fmla="*/ 109 h 157"/>
                      <a:gd name="T44" fmla="*/ 138 w 150"/>
                      <a:gd name="T45" fmla="*/ 109 h 157"/>
                      <a:gd name="T46" fmla="*/ 144 w 150"/>
                      <a:gd name="T47" fmla="*/ 97 h 157"/>
                      <a:gd name="T48" fmla="*/ 144 w 150"/>
                      <a:gd name="T49" fmla="*/ 79 h 157"/>
                      <a:gd name="T50" fmla="*/ 138 w 150"/>
                      <a:gd name="T51" fmla="*/ 67 h 157"/>
                      <a:gd name="T52" fmla="*/ 150 w 150"/>
                      <a:gd name="T53" fmla="*/ 49 h 157"/>
                      <a:gd name="T54" fmla="*/ 150 w 150"/>
                      <a:gd name="T55" fmla="*/ 25 h 157"/>
                      <a:gd name="T56" fmla="*/ 144 w 150"/>
                      <a:gd name="T57" fmla="*/ 13 h 157"/>
                      <a:gd name="T58" fmla="*/ 132 w 150"/>
                      <a:gd name="T59" fmla="*/ 7 h 157"/>
                      <a:gd name="T60" fmla="*/ 120 w 150"/>
                      <a:gd name="T61" fmla="*/ 0 h 157"/>
                      <a:gd name="T62" fmla="*/ 108 w 150"/>
                      <a:gd name="T63" fmla="*/ 0 h 157"/>
                      <a:gd name="T64" fmla="*/ 96 w 150"/>
                      <a:gd name="T65" fmla="*/ 0 h 157"/>
                      <a:gd name="T66" fmla="*/ 72 w 150"/>
                      <a:gd name="T67" fmla="*/ 7 h 157"/>
                      <a:gd name="T68" fmla="*/ 54 w 150"/>
                      <a:gd name="T69" fmla="*/ 7 h 157"/>
                      <a:gd name="T70" fmla="*/ 72 w 150"/>
                      <a:gd name="T71" fmla="*/ 7 h 15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50"/>
                      <a:gd name="T109" fmla="*/ 0 h 157"/>
                      <a:gd name="T110" fmla="*/ 150 w 150"/>
                      <a:gd name="T111" fmla="*/ 157 h 157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50" h="157">
                        <a:moveTo>
                          <a:pt x="72" y="7"/>
                        </a:moveTo>
                        <a:lnTo>
                          <a:pt x="54" y="0"/>
                        </a:lnTo>
                        <a:lnTo>
                          <a:pt x="42" y="13"/>
                        </a:lnTo>
                        <a:lnTo>
                          <a:pt x="42" y="31"/>
                        </a:lnTo>
                        <a:lnTo>
                          <a:pt x="24" y="49"/>
                        </a:lnTo>
                        <a:lnTo>
                          <a:pt x="24" y="67"/>
                        </a:lnTo>
                        <a:lnTo>
                          <a:pt x="12" y="79"/>
                        </a:lnTo>
                        <a:lnTo>
                          <a:pt x="12" y="91"/>
                        </a:lnTo>
                        <a:lnTo>
                          <a:pt x="0" y="103"/>
                        </a:lnTo>
                        <a:lnTo>
                          <a:pt x="0" y="115"/>
                        </a:lnTo>
                        <a:lnTo>
                          <a:pt x="6" y="133"/>
                        </a:lnTo>
                        <a:lnTo>
                          <a:pt x="6" y="145"/>
                        </a:lnTo>
                        <a:lnTo>
                          <a:pt x="12" y="157"/>
                        </a:lnTo>
                        <a:lnTo>
                          <a:pt x="24" y="157"/>
                        </a:lnTo>
                        <a:lnTo>
                          <a:pt x="42" y="145"/>
                        </a:lnTo>
                        <a:lnTo>
                          <a:pt x="54" y="139"/>
                        </a:lnTo>
                        <a:lnTo>
                          <a:pt x="66" y="139"/>
                        </a:lnTo>
                        <a:lnTo>
                          <a:pt x="78" y="127"/>
                        </a:lnTo>
                        <a:lnTo>
                          <a:pt x="84" y="109"/>
                        </a:lnTo>
                        <a:lnTo>
                          <a:pt x="96" y="109"/>
                        </a:lnTo>
                        <a:lnTo>
                          <a:pt x="108" y="109"/>
                        </a:lnTo>
                        <a:lnTo>
                          <a:pt x="126" y="109"/>
                        </a:lnTo>
                        <a:lnTo>
                          <a:pt x="138" y="109"/>
                        </a:lnTo>
                        <a:lnTo>
                          <a:pt x="144" y="97"/>
                        </a:lnTo>
                        <a:lnTo>
                          <a:pt x="144" y="79"/>
                        </a:lnTo>
                        <a:lnTo>
                          <a:pt x="138" y="67"/>
                        </a:lnTo>
                        <a:lnTo>
                          <a:pt x="150" y="49"/>
                        </a:lnTo>
                        <a:lnTo>
                          <a:pt x="150" y="25"/>
                        </a:lnTo>
                        <a:lnTo>
                          <a:pt x="144" y="13"/>
                        </a:lnTo>
                        <a:lnTo>
                          <a:pt x="132" y="7"/>
                        </a:lnTo>
                        <a:lnTo>
                          <a:pt x="120" y="0"/>
                        </a:lnTo>
                        <a:lnTo>
                          <a:pt x="108" y="0"/>
                        </a:lnTo>
                        <a:lnTo>
                          <a:pt x="96" y="0"/>
                        </a:lnTo>
                        <a:lnTo>
                          <a:pt x="72" y="7"/>
                        </a:lnTo>
                        <a:lnTo>
                          <a:pt x="54" y="7"/>
                        </a:lnTo>
                        <a:lnTo>
                          <a:pt x="72" y="7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2" name="Freeform 131"/>
                  <p:cNvSpPr>
                    <a:spLocks/>
                  </p:cNvSpPr>
                  <p:nvPr/>
                </p:nvSpPr>
                <p:spPr bwMode="auto">
                  <a:xfrm>
                    <a:off x="2174" y="1976"/>
                    <a:ext cx="150" cy="157"/>
                  </a:xfrm>
                  <a:custGeom>
                    <a:avLst/>
                    <a:gdLst>
                      <a:gd name="T0" fmla="*/ 2147483647 w 25"/>
                      <a:gd name="T1" fmla="*/ 2147483647 h 26"/>
                      <a:gd name="T2" fmla="*/ 2147483647 w 25"/>
                      <a:gd name="T3" fmla="*/ 0 h 26"/>
                      <a:gd name="T4" fmla="*/ 2147483647 w 25"/>
                      <a:gd name="T5" fmla="*/ 2147483647 h 26"/>
                      <a:gd name="T6" fmla="*/ 2147483647 w 25"/>
                      <a:gd name="T7" fmla="*/ 2147483647 h 26"/>
                      <a:gd name="T8" fmla="*/ 2147483647 w 25"/>
                      <a:gd name="T9" fmla="*/ 2147483647 h 26"/>
                      <a:gd name="T10" fmla="*/ 2147483647 w 25"/>
                      <a:gd name="T11" fmla="*/ 2147483647 h 26"/>
                      <a:gd name="T12" fmla="*/ 2147483647 w 25"/>
                      <a:gd name="T13" fmla="*/ 2147483647 h 26"/>
                      <a:gd name="T14" fmla="*/ 2147483647 w 25"/>
                      <a:gd name="T15" fmla="*/ 2147483647 h 26"/>
                      <a:gd name="T16" fmla="*/ 0 w 25"/>
                      <a:gd name="T17" fmla="*/ 2147483647 h 26"/>
                      <a:gd name="T18" fmla="*/ 0 w 25"/>
                      <a:gd name="T19" fmla="*/ 2147483647 h 26"/>
                      <a:gd name="T20" fmla="*/ 2147483647 w 25"/>
                      <a:gd name="T21" fmla="*/ 2147483647 h 26"/>
                      <a:gd name="T22" fmla="*/ 2147483647 w 25"/>
                      <a:gd name="T23" fmla="*/ 2147483647 h 26"/>
                      <a:gd name="T24" fmla="*/ 2147483647 w 25"/>
                      <a:gd name="T25" fmla="*/ 2147483647 h 26"/>
                      <a:gd name="T26" fmla="*/ 2147483647 w 25"/>
                      <a:gd name="T27" fmla="*/ 2147483647 h 26"/>
                      <a:gd name="T28" fmla="*/ 2147483647 w 25"/>
                      <a:gd name="T29" fmla="*/ 2147483647 h 26"/>
                      <a:gd name="T30" fmla="*/ 2147483647 w 25"/>
                      <a:gd name="T31" fmla="*/ 2147483647 h 26"/>
                      <a:gd name="T32" fmla="*/ 2147483647 w 25"/>
                      <a:gd name="T33" fmla="*/ 2147483647 h 26"/>
                      <a:gd name="T34" fmla="*/ 2147483647 w 25"/>
                      <a:gd name="T35" fmla="*/ 2147483647 h 26"/>
                      <a:gd name="T36" fmla="*/ 2147483647 w 25"/>
                      <a:gd name="T37" fmla="*/ 2147483647 h 26"/>
                      <a:gd name="T38" fmla="*/ 2147483647 w 25"/>
                      <a:gd name="T39" fmla="*/ 2147483647 h 26"/>
                      <a:gd name="T40" fmla="*/ 2147483647 w 25"/>
                      <a:gd name="T41" fmla="*/ 2147483647 h 26"/>
                      <a:gd name="T42" fmla="*/ 2147483647 w 25"/>
                      <a:gd name="T43" fmla="*/ 2147483647 h 26"/>
                      <a:gd name="T44" fmla="*/ 2147483647 w 25"/>
                      <a:gd name="T45" fmla="*/ 2147483647 h 26"/>
                      <a:gd name="T46" fmla="*/ 2147483647 w 25"/>
                      <a:gd name="T47" fmla="*/ 2147483647 h 26"/>
                      <a:gd name="T48" fmla="*/ 2147483647 w 25"/>
                      <a:gd name="T49" fmla="*/ 2147483647 h 26"/>
                      <a:gd name="T50" fmla="*/ 2147483647 w 25"/>
                      <a:gd name="T51" fmla="*/ 2147483647 h 26"/>
                      <a:gd name="T52" fmla="*/ 2147483647 w 25"/>
                      <a:gd name="T53" fmla="*/ 2147483647 h 26"/>
                      <a:gd name="T54" fmla="*/ 2147483647 w 25"/>
                      <a:gd name="T55" fmla="*/ 2147483647 h 26"/>
                      <a:gd name="T56" fmla="*/ 2147483647 w 25"/>
                      <a:gd name="T57" fmla="*/ 2147483647 h 26"/>
                      <a:gd name="T58" fmla="*/ 2147483647 w 25"/>
                      <a:gd name="T59" fmla="*/ 2147483647 h 26"/>
                      <a:gd name="T60" fmla="*/ 2147483647 w 25"/>
                      <a:gd name="T61" fmla="*/ 0 h 26"/>
                      <a:gd name="T62" fmla="*/ 2147483647 w 25"/>
                      <a:gd name="T63" fmla="*/ 0 h 26"/>
                      <a:gd name="T64" fmla="*/ 2147483647 w 25"/>
                      <a:gd name="T65" fmla="*/ 0 h 26"/>
                      <a:gd name="T66" fmla="*/ 2147483647 w 25"/>
                      <a:gd name="T67" fmla="*/ 2147483647 h 26"/>
                      <a:gd name="T68" fmla="*/ 2147483647 w 25"/>
                      <a:gd name="T69" fmla="*/ 2147483647 h 26"/>
                      <a:gd name="T70" fmla="*/ 2147483647 w 25"/>
                      <a:gd name="T71" fmla="*/ 2147483647 h 2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5"/>
                      <a:gd name="T109" fmla="*/ 0 h 26"/>
                      <a:gd name="T110" fmla="*/ 25 w 25"/>
                      <a:gd name="T111" fmla="*/ 26 h 2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5" h="26">
                        <a:moveTo>
                          <a:pt x="12" y="1"/>
                        </a:moveTo>
                        <a:lnTo>
                          <a:pt x="9" y="0"/>
                        </a:lnTo>
                        <a:lnTo>
                          <a:pt x="7" y="2"/>
                        </a:lnTo>
                        <a:lnTo>
                          <a:pt x="7" y="5"/>
                        </a:lnTo>
                        <a:lnTo>
                          <a:pt x="4" y="8"/>
                        </a:lnTo>
                        <a:lnTo>
                          <a:pt x="4" y="11"/>
                        </a:lnTo>
                        <a:lnTo>
                          <a:pt x="2" y="13"/>
                        </a:lnTo>
                        <a:lnTo>
                          <a:pt x="2" y="15"/>
                        </a:lnTo>
                        <a:lnTo>
                          <a:pt x="0" y="17"/>
                        </a:lnTo>
                        <a:lnTo>
                          <a:pt x="0" y="19"/>
                        </a:lnTo>
                        <a:lnTo>
                          <a:pt x="1" y="22"/>
                        </a:lnTo>
                        <a:lnTo>
                          <a:pt x="1" y="24"/>
                        </a:lnTo>
                        <a:lnTo>
                          <a:pt x="2" y="26"/>
                        </a:lnTo>
                        <a:lnTo>
                          <a:pt x="4" y="26"/>
                        </a:lnTo>
                        <a:lnTo>
                          <a:pt x="7" y="24"/>
                        </a:lnTo>
                        <a:lnTo>
                          <a:pt x="9" y="23"/>
                        </a:lnTo>
                        <a:lnTo>
                          <a:pt x="11" y="23"/>
                        </a:lnTo>
                        <a:lnTo>
                          <a:pt x="13" y="21"/>
                        </a:lnTo>
                        <a:lnTo>
                          <a:pt x="14" y="18"/>
                        </a:lnTo>
                        <a:lnTo>
                          <a:pt x="16" y="18"/>
                        </a:lnTo>
                        <a:lnTo>
                          <a:pt x="18" y="18"/>
                        </a:lnTo>
                        <a:lnTo>
                          <a:pt x="21" y="18"/>
                        </a:lnTo>
                        <a:lnTo>
                          <a:pt x="23" y="18"/>
                        </a:lnTo>
                        <a:lnTo>
                          <a:pt x="24" y="16"/>
                        </a:lnTo>
                        <a:lnTo>
                          <a:pt x="24" y="13"/>
                        </a:lnTo>
                        <a:lnTo>
                          <a:pt x="23" y="11"/>
                        </a:lnTo>
                        <a:lnTo>
                          <a:pt x="25" y="8"/>
                        </a:lnTo>
                        <a:lnTo>
                          <a:pt x="25" y="4"/>
                        </a:lnTo>
                        <a:lnTo>
                          <a:pt x="24" y="2"/>
                        </a:lnTo>
                        <a:lnTo>
                          <a:pt x="22" y="1"/>
                        </a:lnTo>
                        <a:lnTo>
                          <a:pt x="20" y="0"/>
                        </a:lnTo>
                        <a:lnTo>
                          <a:pt x="18" y="0"/>
                        </a:lnTo>
                        <a:lnTo>
                          <a:pt x="16" y="0"/>
                        </a:lnTo>
                        <a:lnTo>
                          <a:pt x="12" y="1"/>
                        </a:lnTo>
                        <a:lnTo>
                          <a:pt x="9" y="1"/>
                        </a:lnTo>
                        <a:lnTo>
                          <a:pt x="12" y="1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19" name="Group 132"/>
                <p:cNvGrpSpPr>
                  <a:grpSpLocks/>
                </p:cNvGrpSpPr>
                <p:nvPr/>
              </p:nvGrpSpPr>
              <p:grpSpPr bwMode="auto">
                <a:xfrm>
                  <a:off x="1661" y="3080"/>
                  <a:ext cx="369" cy="260"/>
                  <a:chOff x="1982" y="2001"/>
                  <a:chExt cx="186" cy="132"/>
                </a:xfrm>
              </p:grpSpPr>
              <p:sp>
                <p:nvSpPr>
                  <p:cNvPr id="110629" name="Freeform 133"/>
                  <p:cNvSpPr>
                    <a:spLocks/>
                  </p:cNvSpPr>
                  <p:nvPr/>
                </p:nvSpPr>
                <p:spPr bwMode="auto">
                  <a:xfrm>
                    <a:off x="1982" y="2001"/>
                    <a:ext cx="186" cy="132"/>
                  </a:xfrm>
                  <a:custGeom>
                    <a:avLst/>
                    <a:gdLst>
                      <a:gd name="T0" fmla="*/ 48 w 186"/>
                      <a:gd name="T1" fmla="*/ 120 h 132"/>
                      <a:gd name="T2" fmla="*/ 60 w 186"/>
                      <a:gd name="T3" fmla="*/ 132 h 132"/>
                      <a:gd name="T4" fmla="*/ 78 w 186"/>
                      <a:gd name="T5" fmla="*/ 132 h 132"/>
                      <a:gd name="T6" fmla="*/ 90 w 186"/>
                      <a:gd name="T7" fmla="*/ 126 h 132"/>
                      <a:gd name="T8" fmla="*/ 108 w 186"/>
                      <a:gd name="T9" fmla="*/ 114 h 132"/>
                      <a:gd name="T10" fmla="*/ 120 w 186"/>
                      <a:gd name="T11" fmla="*/ 102 h 132"/>
                      <a:gd name="T12" fmla="*/ 138 w 186"/>
                      <a:gd name="T13" fmla="*/ 102 h 132"/>
                      <a:gd name="T14" fmla="*/ 150 w 186"/>
                      <a:gd name="T15" fmla="*/ 96 h 132"/>
                      <a:gd name="T16" fmla="*/ 162 w 186"/>
                      <a:gd name="T17" fmla="*/ 90 h 132"/>
                      <a:gd name="T18" fmla="*/ 168 w 186"/>
                      <a:gd name="T19" fmla="*/ 84 h 132"/>
                      <a:gd name="T20" fmla="*/ 174 w 186"/>
                      <a:gd name="T21" fmla="*/ 66 h 132"/>
                      <a:gd name="T22" fmla="*/ 186 w 186"/>
                      <a:gd name="T23" fmla="*/ 60 h 132"/>
                      <a:gd name="T24" fmla="*/ 186 w 186"/>
                      <a:gd name="T25" fmla="*/ 42 h 132"/>
                      <a:gd name="T26" fmla="*/ 180 w 186"/>
                      <a:gd name="T27" fmla="*/ 36 h 132"/>
                      <a:gd name="T28" fmla="*/ 162 w 186"/>
                      <a:gd name="T29" fmla="*/ 36 h 132"/>
                      <a:gd name="T30" fmla="*/ 150 w 186"/>
                      <a:gd name="T31" fmla="*/ 30 h 132"/>
                      <a:gd name="T32" fmla="*/ 138 w 186"/>
                      <a:gd name="T33" fmla="*/ 24 h 132"/>
                      <a:gd name="T34" fmla="*/ 126 w 186"/>
                      <a:gd name="T35" fmla="*/ 24 h 132"/>
                      <a:gd name="T36" fmla="*/ 108 w 186"/>
                      <a:gd name="T37" fmla="*/ 36 h 132"/>
                      <a:gd name="T38" fmla="*/ 96 w 186"/>
                      <a:gd name="T39" fmla="*/ 30 h 132"/>
                      <a:gd name="T40" fmla="*/ 90 w 186"/>
                      <a:gd name="T41" fmla="*/ 24 h 132"/>
                      <a:gd name="T42" fmla="*/ 78 w 186"/>
                      <a:gd name="T43" fmla="*/ 6 h 132"/>
                      <a:gd name="T44" fmla="*/ 72 w 186"/>
                      <a:gd name="T45" fmla="*/ 0 h 132"/>
                      <a:gd name="T46" fmla="*/ 60 w 186"/>
                      <a:gd name="T47" fmla="*/ 6 h 132"/>
                      <a:gd name="T48" fmla="*/ 42 w 186"/>
                      <a:gd name="T49" fmla="*/ 18 h 132"/>
                      <a:gd name="T50" fmla="*/ 36 w 186"/>
                      <a:gd name="T51" fmla="*/ 30 h 132"/>
                      <a:gd name="T52" fmla="*/ 24 w 186"/>
                      <a:gd name="T53" fmla="*/ 36 h 132"/>
                      <a:gd name="T54" fmla="*/ 6 w 186"/>
                      <a:gd name="T55" fmla="*/ 54 h 132"/>
                      <a:gd name="T56" fmla="*/ 0 w 186"/>
                      <a:gd name="T57" fmla="*/ 66 h 132"/>
                      <a:gd name="T58" fmla="*/ 6 w 186"/>
                      <a:gd name="T59" fmla="*/ 78 h 132"/>
                      <a:gd name="T60" fmla="*/ 6 w 186"/>
                      <a:gd name="T61" fmla="*/ 96 h 132"/>
                      <a:gd name="T62" fmla="*/ 18 w 186"/>
                      <a:gd name="T63" fmla="*/ 102 h 132"/>
                      <a:gd name="T64" fmla="*/ 30 w 186"/>
                      <a:gd name="T65" fmla="*/ 108 h 132"/>
                      <a:gd name="T66" fmla="*/ 48 w 186"/>
                      <a:gd name="T67" fmla="*/ 120 h 132"/>
                      <a:gd name="T68" fmla="*/ 60 w 186"/>
                      <a:gd name="T69" fmla="*/ 132 h 132"/>
                      <a:gd name="T70" fmla="*/ 48 w 186"/>
                      <a:gd name="T71" fmla="*/ 120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6"/>
                      <a:gd name="T109" fmla="*/ 0 h 132"/>
                      <a:gd name="T110" fmla="*/ 186 w 186"/>
                      <a:gd name="T111" fmla="*/ 132 h 13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6" h="132">
                        <a:moveTo>
                          <a:pt x="48" y="120"/>
                        </a:moveTo>
                        <a:lnTo>
                          <a:pt x="60" y="132"/>
                        </a:lnTo>
                        <a:lnTo>
                          <a:pt x="78" y="132"/>
                        </a:lnTo>
                        <a:lnTo>
                          <a:pt x="90" y="126"/>
                        </a:lnTo>
                        <a:lnTo>
                          <a:pt x="108" y="114"/>
                        </a:lnTo>
                        <a:lnTo>
                          <a:pt x="120" y="102"/>
                        </a:lnTo>
                        <a:lnTo>
                          <a:pt x="138" y="102"/>
                        </a:lnTo>
                        <a:lnTo>
                          <a:pt x="150" y="96"/>
                        </a:lnTo>
                        <a:lnTo>
                          <a:pt x="162" y="90"/>
                        </a:lnTo>
                        <a:lnTo>
                          <a:pt x="168" y="84"/>
                        </a:lnTo>
                        <a:lnTo>
                          <a:pt x="174" y="66"/>
                        </a:lnTo>
                        <a:lnTo>
                          <a:pt x="186" y="60"/>
                        </a:lnTo>
                        <a:lnTo>
                          <a:pt x="186" y="42"/>
                        </a:lnTo>
                        <a:lnTo>
                          <a:pt x="180" y="36"/>
                        </a:lnTo>
                        <a:lnTo>
                          <a:pt x="162" y="36"/>
                        </a:lnTo>
                        <a:lnTo>
                          <a:pt x="150" y="30"/>
                        </a:lnTo>
                        <a:lnTo>
                          <a:pt x="138" y="24"/>
                        </a:lnTo>
                        <a:lnTo>
                          <a:pt x="126" y="24"/>
                        </a:lnTo>
                        <a:lnTo>
                          <a:pt x="108" y="36"/>
                        </a:lnTo>
                        <a:lnTo>
                          <a:pt x="96" y="30"/>
                        </a:lnTo>
                        <a:lnTo>
                          <a:pt x="90" y="24"/>
                        </a:lnTo>
                        <a:lnTo>
                          <a:pt x="78" y="6"/>
                        </a:lnTo>
                        <a:lnTo>
                          <a:pt x="72" y="0"/>
                        </a:lnTo>
                        <a:lnTo>
                          <a:pt x="60" y="6"/>
                        </a:lnTo>
                        <a:lnTo>
                          <a:pt x="42" y="18"/>
                        </a:lnTo>
                        <a:lnTo>
                          <a:pt x="36" y="30"/>
                        </a:lnTo>
                        <a:lnTo>
                          <a:pt x="24" y="36"/>
                        </a:lnTo>
                        <a:lnTo>
                          <a:pt x="6" y="54"/>
                        </a:lnTo>
                        <a:lnTo>
                          <a:pt x="0" y="66"/>
                        </a:lnTo>
                        <a:lnTo>
                          <a:pt x="6" y="78"/>
                        </a:lnTo>
                        <a:lnTo>
                          <a:pt x="6" y="96"/>
                        </a:lnTo>
                        <a:lnTo>
                          <a:pt x="18" y="102"/>
                        </a:lnTo>
                        <a:lnTo>
                          <a:pt x="30" y="108"/>
                        </a:lnTo>
                        <a:lnTo>
                          <a:pt x="48" y="120"/>
                        </a:lnTo>
                        <a:lnTo>
                          <a:pt x="60" y="132"/>
                        </a:lnTo>
                        <a:lnTo>
                          <a:pt x="48" y="120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30" name="Freeform 134"/>
                  <p:cNvSpPr>
                    <a:spLocks/>
                  </p:cNvSpPr>
                  <p:nvPr/>
                </p:nvSpPr>
                <p:spPr bwMode="auto">
                  <a:xfrm>
                    <a:off x="1982" y="2001"/>
                    <a:ext cx="186" cy="132"/>
                  </a:xfrm>
                  <a:custGeom>
                    <a:avLst/>
                    <a:gdLst>
                      <a:gd name="T0" fmla="*/ 2147483647 w 31"/>
                      <a:gd name="T1" fmla="*/ 2147483647 h 22"/>
                      <a:gd name="T2" fmla="*/ 2147483647 w 31"/>
                      <a:gd name="T3" fmla="*/ 2147483647 h 22"/>
                      <a:gd name="T4" fmla="*/ 2147483647 w 31"/>
                      <a:gd name="T5" fmla="*/ 2147483647 h 22"/>
                      <a:gd name="T6" fmla="*/ 2147483647 w 31"/>
                      <a:gd name="T7" fmla="*/ 2147483647 h 22"/>
                      <a:gd name="T8" fmla="*/ 2147483647 w 31"/>
                      <a:gd name="T9" fmla="*/ 2147483647 h 22"/>
                      <a:gd name="T10" fmla="*/ 2147483647 w 31"/>
                      <a:gd name="T11" fmla="*/ 2147483647 h 22"/>
                      <a:gd name="T12" fmla="*/ 2147483647 w 31"/>
                      <a:gd name="T13" fmla="*/ 2147483647 h 22"/>
                      <a:gd name="T14" fmla="*/ 2147483647 w 31"/>
                      <a:gd name="T15" fmla="*/ 2147483647 h 22"/>
                      <a:gd name="T16" fmla="*/ 2147483647 w 31"/>
                      <a:gd name="T17" fmla="*/ 2147483647 h 22"/>
                      <a:gd name="T18" fmla="*/ 2147483647 w 31"/>
                      <a:gd name="T19" fmla="*/ 2147483647 h 22"/>
                      <a:gd name="T20" fmla="*/ 2147483647 w 31"/>
                      <a:gd name="T21" fmla="*/ 2147483647 h 22"/>
                      <a:gd name="T22" fmla="*/ 2147483647 w 31"/>
                      <a:gd name="T23" fmla="*/ 2147483647 h 22"/>
                      <a:gd name="T24" fmla="*/ 2147483647 w 31"/>
                      <a:gd name="T25" fmla="*/ 2147483647 h 22"/>
                      <a:gd name="T26" fmla="*/ 2147483647 w 31"/>
                      <a:gd name="T27" fmla="*/ 2147483647 h 22"/>
                      <a:gd name="T28" fmla="*/ 2147483647 w 31"/>
                      <a:gd name="T29" fmla="*/ 2147483647 h 22"/>
                      <a:gd name="T30" fmla="*/ 2147483647 w 31"/>
                      <a:gd name="T31" fmla="*/ 2147483647 h 22"/>
                      <a:gd name="T32" fmla="*/ 2147483647 w 31"/>
                      <a:gd name="T33" fmla="*/ 2147483647 h 22"/>
                      <a:gd name="T34" fmla="*/ 2147483647 w 31"/>
                      <a:gd name="T35" fmla="*/ 2147483647 h 22"/>
                      <a:gd name="T36" fmla="*/ 2147483647 w 31"/>
                      <a:gd name="T37" fmla="*/ 2147483647 h 22"/>
                      <a:gd name="T38" fmla="*/ 2147483647 w 31"/>
                      <a:gd name="T39" fmla="*/ 2147483647 h 22"/>
                      <a:gd name="T40" fmla="*/ 2147483647 w 31"/>
                      <a:gd name="T41" fmla="*/ 2147483647 h 22"/>
                      <a:gd name="T42" fmla="*/ 2147483647 w 31"/>
                      <a:gd name="T43" fmla="*/ 2147483647 h 22"/>
                      <a:gd name="T44" fmla="*/ 2147483647 w 31"/>
                      <a:gd name="T45" fmla="*/ 0 h 22"/>
                      <a:gd name="T46" fmla="*/ 2147483647 w 31"/>
                      <a:gd name="T47" fmla="*/ 2147483647 h 22"/>
                      <a:gd name="T48" fmla="*/ 2147483647 w 31"/>
                      <a:gd name="T49" fmla="*/ 2147483647 h 22"/>
                      <a:gd name="T50" fmla="*/ 2147483647 w 31"/>
                      <a:gd name="T51" fmla="*/ 2147483647 h 22"/>
                      <a:gd name="T52" fmla="*/ 2147483647 w 31"/>
                      <a:gd name="T53" fmla="*/ 2147483647 h 22"/>
                      <a:gd name="T54" fmla="*/ 2147483647 w 31"/>
                      <a:gd name="T55" fmla="*/ 2147483647 h 22"/>
                      <a:gd name="T56" fmla="*/ 0 w 31"/>
                      <a:gd name="T57" fmla="*/ 2147483647 h 22"/>
                      <a:gd name="T58" fmla="*/ 2147483647 w 31"/>
                      <a:gd name="T59" fmla="*/ 2147483647 h 22"/>
                      <a:gd name="T60" fmla="*/ 2147483647 w 31"/>
                      <a:gd name="T61" fmla="*/ 2147483647 h 22"/>
                      <a:gd name="T62" fmla="*/ 2147483647 w 31"/>
                      <a:gd name="T63" fmla="*/ 2147483647 h 22"/>
                      <a:gd name="T64" fmla="*/ 2147483647 w 31"/>
                      <a:gd name="T65" fmla="*/ 2147483647 h 22"/>
                      <a:gd name="T66" fmla="*/ 2147483647 w 31"/>
                      <a:gd name="T67" fmla="*/ 2147483647 h 22"/>
                      <a:gd name="T68" fmla="*/ 2147483647 w 31"/>
                      <a:gd name="T69" fmla="*/ 2147483647 h 22"/>
                      <a:gd name="T70" fmla="*/ 2147483647 w 31"/>
                      <a:gd name="T71" fmla="*/ 2147483647 h 2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31"/>
                      <a:gd name="T109" fmla="*/ 0 h 22"/>
                      <a:gd name="T110" fmla="*/ 31 w 31"/>
                      <a:gd name="T111" fmla="*/ 22 h 2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31" h="22">
                        <a:moveTo>
                          <a:pt x="8" y="20"/>
                        </a:moveTo>
                        <a:lnTo>
                          <a:pt x="10" y="22"/>
                        </a:lnTo>
                        <a:lnTo>
                          <a:pt x="13" y="22"/>
                        </a:lnTo>
                        <a:lnTo>
                          <a:pt x="15" y="21"/>
                        </a:lnTo>
                        <a:lnTo>
                          <a:pt x="18" y="19"/>
                        </a:lnTo>
                        <a:lnTo>
                          <a:pt x="20" y="17"/>
                        </a:lnTo>
                        <a:lnTo>
                          <a:pt x="23" y="17"/>
                        </a:lnTo>
                        <a:lnTo>
                          <a:pt x="25" y="16"/>
                        </a:lnTo>
                        <a:lnTo>
                          <a:pt x="27" y="15"/>
                        </a:lnTo>
                        <a:lnTo>
                          <a:pt x="28" y="14"/>
                        </a:lnTo>
                        <a:lnTo>
                          <a:pt x="29" y="11"/>
                        </a:lnTo>
                        <a:lnTo>
                          <a:pt x="31" y="10"/>
                        </a:lnTo>
                        <a:lnTo>
                          <a:pt x="31" y="7"/>
                        </a:lnTo>
                        <a:lnTo>
                          <a:pt x="30" y="6"/>
                        </a:lnTo>
                        <a:lnTo>
                          <a:pt x="27" y="6"/>
                        </a:lnTo>
                        <a:lnTo>
                          <a:pt x="25" y="5"/>
                        </a:lnTo>
                        <a:lnTo>
                          <a:pt x="23" y="4"/>
                        </a:lnTo>
                        <a:lnTo>
                          <a:pt x="21" y="4"/>
                        </a:lnTo>
                        <a:lnTo>
                          <a:pt x="18" y="6"/>
                        </a:lnTo>
                        <a:lnTo>
                          <a:pt x="16" y="5"/>
                        </a:lnTo>
                        <a:lnTo>
                          <a:pt x="15" y="4"/>
                        </a:lnTo>
                        <a:lnTo>
                          <a:pt x="13" y="1"/>
                        </a:lnTo>
                        <a:lnTo>
                          <a:pt x="12" y="0"/>
                        </a:lnTo>
                        <a:lnTo>
                          <a:pt x="10" y="1"/>
                        </a:lnTo>
                        <a:lnTo>
                          <a:pt x="7" y="3"/>
                        </a:lnTo>
                        <a:lnTo>
                          <a:pt x="6" y="5"/>
                        </a:lnTo>
                        <a:lnTo>
                          <a:pt x="4" y="6"/>
                        </a:lnTo>
                        <a:lnTo>
                          <a:pt x="1" y="9"/>
                        </a:lnTo>
                        <a:lnTo>
                          <a:pt x="0" y="11"/>
                        </a:lnTo>
                        <a:lnTo>
                          <a:pt x="1" y="13"/>
                        </a:lnTo>
                        <a:lnTo>
                          <a:pt x="1" y="16"/>
                        </a:lnTo>
                        <a:lnTo>
                          <a:pt x="3" y="17"/>
                        </a:lnTo>
                        <a:lnTo>
                          <a:pt x="5" y="18"/>
                        </a:lnTo>
                        <a:lnTo>
                          <a:pt x="8" y="20"/>
                        </a:lnTo>
                        <a:lnTo>
                          <a:pt x="10" y="22"/>
                        </a:lnTo>
                        <a:lnTo>
                          <a:pt x="8" y="20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0" name="Group 135"/>
                <p:cNvGrpSpPr>
                  <a:grpSpLocks/>
                </p:cNvGrpSpPr>
                <p:nvPr/>
              </p:nvGrpSpPr>
              <p:grpSpPr bwMode="auto">
                <a:xfrm>
                  <a:off x="2077" y="3329"/>
                  <a:ext cx="334" cy="284"/>
                  <a:chOff x="2192" y="2127"/>
                  <a:chExt cx="168" cy="144"/>
                </a:xfrm>
              </p:grpSpPr>
              <p:sp>
                <p:nvSpPr>
                  <p:cNvPr id="110627" name="Freeform 136"/>
                  <p:cNvSpPr>
                    <a:spLocks/>
                  </p:cNvSpPr>
                  <p:nvPr/>
                </p:nvSpPr>
                <p:spPr bwMode="auto">
                  <a:xfrm>
                    <a:off x="2192" y="2127"/>
                    <a:ext cx="168" cy="144"/>
                  </a:xfrm>
                  <a:custGeom>
                    <a:avLst/>
                    <a:gdLst>
                      <a:gd name="T0" fmla="*/ 78 w 168"/>
                      <a:gd name="T1" fmla="*/ 138 h 144"/>
                      <a:gd name="T2" fmla="*/ 90 w 168"/>
                      <a:gd name="T3" fmla="*/ 144 h 144"/>
                      <a:gd name="T4" fmla="*/ 102 w 168"/>
                      <a:gd name="T5" fmla="*/ 138 h 144"/>
                      <a:gd name="T6" fmla="*/ 114 w 168"/>
                      <a:gd name="T7" fmla="*/ 120 h 144"/>
                      <a:gd name="T8" fmla="*/ 126 w 168"/>
                      <a:gd name="T9" fmla="*/ 102 h 144"/>
                      <a:gd name="T10" fmla="*/ 132 w 168"/>
                      <a:gd name="T11" fmla="*/ 84 h 144"/>
                      <a:gd name="T12" fmla="*/ 144 w 168"/>
                      <a:gd name="T13" fmla="*/ 72 h 144"/>
                      <a:gd name="T14" fmla="*/ 150 w 168"/>
                      <a:gd name="T15" fmla="*/ 66 h 144"/>
                      <a:gd name="T16" fmla="*/ 162 w 168"/>
                      <a:gd name="T17" fmla="*/ 54 h 144"/>
                      <a:gd name="T18" fmla="*/ 168 w 168"/>
                      <a:gd name="T19" fmla="*/ 42 h 144"/>
                      <a:gd name="T20" fmla="*/ 168 w 168"/>
                      <a:gd name="T21" fmla="*/ 24 h 144"/>
                      <a:gd name="T22" fmla="*/ 168 w 168"/>
                      <a:gd name="T23" fmla="*/ 18 h 144"/>
                      <a:gd name="T24" fmla="*/ 162 w 168"/>
                      <a:gd name="T25" fmla="*/ 0 h 144"/>
                      <a:gd name="T26" fmla="*/ 150 w 168"/>
                      <a:gd name="T27" fmla="*/ 0 h 144"/>
                      <a:gd name="T28" fmla="*/ 138 w 168"/>
                      <a:gd name="T29" fmla="*/ 0 h 144"/>
                      <a:gd name="T30" fmla="*/ 126 w 168"/>
                      <a:gd name="T31" fmla="*/ 6 h 144"/>
                      <a:gd name="T32" fmla="*/ 114 w 168"/>
                      <a:gd name="T33" fmla="*/ 6 h 144"/>
                      <a:gd name="T34" fmla="*/ 96 w 168"/>
                      <a:gd name="T35" fmla="*/ 12 h 144"/>
                      <a:gd name="T36" fmla="*/ 90 w 168"/>
                      <a:gd name="T37" fmla="*/ 30 h 144"/>
                      <a:gd name="T38" fmla="*/ 78 w 168"/>
                      <a:gd name="T39" fmla="*/ 30 h 144"/>
                      <a:gd name="T40" fmla="*/ 66 w 168"/>
                      <a:gd name="T41" fmla="*/ 24 h 144"/>
                      <a:gd name="T42" fmla="*/ 54 w 168"/>
                      <a:gd name="T43" fmla="*/ 18 h 144"/>
                      <a:gd name="T44" fmla="*/ 42 w 168"/>
                      <a:gd name="T45" fmla="*/ 12 h 144"/>
                      <a:gd name="T46" fmla="*/ 30 w 168"/>
                      <a:gd name="T47" fmla="*/ 24 h 144"/>
                      <a:gd name="T48" fmla="*/ 24 w 168"/>
                      <a:gd name="T49" fmla="*/ 42 h 144"/>
                      <a:gd name="T50" fmla="*/ 24 w 168"/>
                      <a:gd name="T51" fmla="*/ 54 h 144"/>
                      <a:gd name="T52" fmla="*/ 6 w 168"/>
                      <a:gd name="T53" fmla="*/ 66 h 144"/>
                      <a:gd name="T54" fmla="*/ 0 w 168"/>
                      <a:gd name="T55" fmla="*/ 90 h 144"/>
                      <a:gd name="T56" fmla="*/ 0 w 168"/>
                      <a:gd name="T57" fmla="*/ 102 h 144"/>
                      <a:gd name="T58" fmla="*/ 12 w 168"/>
                      <a:gd name="T59" fmla="*/ 120 h 144"/>
                      <a:gd name="T60" fmla="*/ 24 w 168"/>
                      <a:gd name="T61" fmla="*/ 132 h 144"/>
                      <a:gd name="T62" fmla="*/ 36 w 168"/>
                      <a:gd name="T63" fmla="*/ 138 h 144"/>
                      <a:gd name="T64" fmla="*/ 54 w 168"/>
                      <a:gd name="T65" fmla="*/ 132 h 144"/>
                      <a:gd name="T66" fmla="*/ 78 w 168"/>
                      <a:gd name="T67" fmla="*/ 138 h 144"/>
                      <a:gd name="T68" fmla="*/ 90 w 168"/>
                      <a:gd name="T69" fmla="*/ 144 h 144"/>
                      <a:gd name="T70" fmla="*/ 78 w 168"/>
                      <a:gd name="T71" fmla="*/ 138 h 14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68"/>
                      <a:gd name="T109" fmla="*/ 0 h 144"/>
                      <a:gd name="T110" fmla="*/ 168 w 168"/>
                      <a:gd name="T111" fmla="*/ 144 h 14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68" h="144">
                        <a:moveTo>
                          <a:pt x="78" y="138"/>
                        </a:moveTo>
                        <a:lnTo>
                          <a:pt x="90" y="144"/>
                        </a:lnTo>
                        <a:lnTo>
                          <a:pt x="102" y="138"/>
                        </a:lnTo>
                        <a:lnTo>
                          <a:pt x="114" y="120"/>
                        </a:lnTo>
                        <a:lnTo>
                          <a:pt x="126" y="102"/>
                        </a:lnTo>
                        <a:lnTo>
                          <a:pt x="132" y="84"/>
                        </a:lnTo>
                        <a:lnTo>
                          <a:pt x="144" y="72"/>
                        </a:lnTo>
                        <a:lnTo>
                          <a:pt x="150" y="66"/>
                        </a:lnTo>
                        <a:lnTo>
                          <a:pt x="162" y="54"/>
                        </a:lnTo>
                        <a:lnTo>
                          <a:pt x="168" y="42"/>
                        </a:lnTo>
                        <a:lnTo>
                          <a:pt x="168" y="24"/>
                        </a:lnTo>
                        <a:lnTo>
                          <a:pt x="168" y="18"/>
                        </a:lnTo>
                        <a:lnTo>
                          <a:pt x="162" y="0"/>
                        </a:lnTo>
                        <a:lnTo>
                          <a:pt x="150" y="0"/>
                        </a:lnTo>
                        <a:lnTo>
                          <a:pt x="138" y="0"/>
                        </a:lnTo>
                        <a:lnTo>
                          <a:pt x="126" y="6"/>
                        </a:lnTo>
                        <a:lnTo>
                          <a:pt x="114" y="6"/>
                        </a:lnTo>
                        <a:lnTo>
                          <a:pt x="96" y="12"/>
                        </a:lnTo>
                        <a:lnTo>
                          <a:pt x="90" y="30"/>
                        </a:lnTo>
                        <a:lnTo>
                          <a:pt x="78" y="30"/>
                        </a:lnTo>
                        <a:lnTo>
                          <a:pt x="66" y="24"/>
                        </a:lnTo>
                        <a:lnTo>
                          <a:pt x="54" y="18"/>
                        </a:lnTo>
                        <a:lnTo>
                          <a:pt x="42" y="12"/>
                        </a:lnTo>
                        <a:lnTo>
                          <a:pt x="30" y="24"/>
                        </a:lnTo>
                        <a:lnTo>
                          <a:pt x="24" y="42"/>
                        </a:lnTo>
                        <a:lnTo>
                          <a:pt x="24" y="54"/>
                        </a:lnTo>
                        <a:lnTo>
                          <a:pt x="6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12" y="120"/>
                        </a:lnTo>
                        <a:lnTo>
                          <a:pt x="24" y="132"/>
                        </a:lnTo>
                        <a:lnTo>
                          <a:pt x="36" y="138"/>
                        </a:lnTo>
                        <a:lnTo>
                          <a:pt x="54" y="132"/>
                        </a:lnTo>
                        <a:lnTo>
                          <a:pt x="78" y="138"/>
                        </a:lnTo>
                        <a:lnTo>
                          <a:pt x="90" y="144"/>
                        </a:lnTo>
                        <a:lnTo>
                          <a:pt x="78" y="138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8" name="Freeform 137"/>
                  <p:cNvSpPr>
                    <a:spLocks/>
                  </p:cNvSpPr>
                  <p:nvPr/>
                </p:nvSpPr>
                <p:spPr bwMode="auto">
                  <a:xfrm>
                    <a:off x="2192" y="2127"/>
                    <a:ext cx="168" cy="144"/>
                  </a:xfrm>
                  <a:custGeom>
                    <a:avLst/>
                    <a:gdLst>
                      <a:gd name="T0" fmla="*/ 2147483647 w 28"/>
                      <a:gd name="T1" fmla="*/ 2147483647 h 24"/>
                      <a:gd name="T2" fmla="*/ 2147483647 w 28"/>
                      <a:gd name="T3" fmla="*/ 2147483647 h 24"/>
                      <a:gd name="T4" fmla="*/ 2147483647 w 28"/>
                      <a:gd name="T5" fmla="*/ 2147483647 h 24"/>
                      <a:gd name="T6" fmla="*/ 2147483647 w 28"/>
                      <a:gd name="T7" fmla="*/ 2147483647 h 24"/>
                      <a:gd name="T8" fmla="*/ 2147483647 w 28"/>
                      <a:gd name="T9" fmla="*/ 2147483647 h 24"/>
                      <a:gd name="T10" fmla="*/ 2147483647 w 28"/>
                      <a:gd name="T11" fmla="*/ 2147483647 h 24"/>
                      <a:gd name="T12" fmla="*/ 2147483647 w 28"/>
                      <a:gd name="T13" fmla="*/ 2147483647 h 24"/>
                      <a:gd name="T14" fmla="*/ 2147483647 w 28"/>
                      <a:gd name="T15" fmla="*/ 2147483647 h 24"/>
                      <a:gd name="T16" fmla="*/ 2147483647 w 28"/>
                      <a:gd name="T17" fmla="*/ 2147483647 h 24"/>
                      <a:gd name="T18" fmla="*/ 2147483647 w 28"/>
                      <a:gd name="T19" fmla="*/ 2147483647 h 24"/>
                      <a:gd name="T20" fmla="*/ 2147483647 w 28"/>
                      <a:gd name="T21" fmla="*/ 2147483647 h 24"/>
                      <a:gd name="T22" fmla="*/ 2147483647 w 28"/>
                      <a:gd name="T23" fmla="*/ 2147483647 h 24"/>
                      <a:gd name="T24" fmla="*/ 2147483647 w 28"/>
                      <a:gd name="T25" fmla="*/ 0 h 24"/>
                      <a:gd name="T26" fmla="*/ 2147483647 w 28"/>
                      <a:gd name="T27" fmla="*/ 0 h 24"/>
                      <a:gd name="T28" fmla="*/ 2147483647 w 28"/>
                      <a:gd name="T29" fmla="*/ 0 h 24"/>
                      <a:gd name="T30" fmla="*/ 2147483647 w 28"/>
                      <a:gd name="T31" fmla="*/ 2147483647 h 24"/>
                      <a:gd name="T32" fmla="*/ 2147483647 w 28"/>
                      <a:gd name="T33" fmla="*/ 2147483647 h 24"/>
                      <a:gd name="T34" fmla="*/ 2147483647 w 28"/>
                      <a:gd name="T35" fmla="*/ 2147483647 h 24"/>
                      <a:gd name="T36" fmla="*/ 2147483647 w 28"/>
                      <a:gd name="T37" fmla="*/ 2147483647 h 24"/>
                      <a:gd name="T38" fmla="*/ 2147483647 w 28"/>
                      <a:gd name="T39" fmla="*/ 2147483647 h 24"/>
                      <a:gd name="T40" fmla="*/ 2147483647 w 28"/>
                      <a:gd name="T41" fmla="*/ 2147483647 h 24"/>
                      <a:gd name="T42" fmla="*/ 2147483647 w 28"/>
                      <a:gd name="T43" fmla="*/ 2147483647 h 24"/>
                      <a:gd name="T44" fmla="*/ 2147483647 w 28"/>
                      <a:gd name="T45" fmla="*/ 2147483647 h 24"/>
                      <a:gd name="T46" fmla="*/ 2147483647 w 28"/>
                      <a:gd name="T47" fmla="*/ 2147483647 h 24"/>
                      <a:gd name="T48" fmla="*/ 2147483647 w 28"/>
                      <a:gd name="T49" fmla="*/ 2147483647 h 24"/>
                      <a:gd name="T50" fmla="*/ 2147483647 w 28"/>
                      <a:gd name="T51" fmla="*/ 2147483647 h 24"/>
                      <a:gd name="T52" fmla="*/ 2147483647 w 28"/>
                      <a:gd name="T53" fmla="*/ 2147483647 h 24"/>
                      <a:gd name="T54" fmla="*/ 0 w 28"/>
                      <a:gd name="T55" fmla="*/ 2147483647 h 24"/>
                      <a:gd name="T56" fmla="*/ 0 w 28"/>
                      <a:gd name="T57" fmla="*/ 2147483647 h 24"/>
                      <a:gd name="T58" fmla="*/ 2147483647 w 28"/>
                      <a:gd name="T59" fmla="*/ 2147483647 h 24"/>
                      <a:gd name="T60" fmla="*/ 2147483647 w 28"/>
                      <a:gd name="T61" fmla="*/ 2147483647 h 24"/>
                      <a:gd name="T62" fmla="*/ 2147483647 w 28"/>
                      <a:gd name="T63" fmla="*/ 2147483647 h 24"/>
                      <a:gd name="T64" fmla="*/ 2147483647 w 28"/>
                      <a:gd name="T65" fmla="*/ 2147483647 h 24"/>
                      <a:gd name="T66" fmla="*/ 2147483647 w 28"/>
                      <a:gd name="T67" fmla="*/ 2147483647 h 24"/>
                      <a:gd name="T68" fmla="*/ 2147483647 w 28"/>
                      <a:gd name="T69" fmla="*/ 2147483647 h 24"/>
                      <a:gd name="T70" fmla="*/ 2147483647 w 28"/>
                      <a:gd name="T71" fmla="*/ 2147483647 h 2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8"/>
                      <a:gd name="T109" fmla="*/ 0 h 24"/>
                      <a:gd name="T110" fmla="*/ 28 w 28"/>
                      <a:gd name="T111" fmla="*/ 24 h 2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8" h="24">
                        <a:moveTo>
                          <a:pt x="13" y="23"/>
                        </a:moveTo>
                        <a:lnTo>
                          <a:pt x="15" y="24"/>
                        </a:lnTo>
                        <a:lnTo>
                          <a:pt x="17" y="23"/>
                        </a:lnTo>
                        <a:lnTo>
                          <a:pt x="19" y="20"/>
                        </a:lnTo>
                        <a:lnTo>
                          <a:pt x="21" y="17"/>
                        </a:lnTo>
                        <a:lnTo>
                          <a:pt x="22" y="14"/>
                        </a:lnTo>
                        <a:lnTo>
                          <a:pt x="24" y="12"/>
                        </a:lnTo>
                        <a:lnTo>
                          <a:pt x="25" y="11"/>
                        </a:lnTo>
                        <a:lnTo>
                          <a:pt x="27" y="9"/>
                        </a:lnTo>
                        <a:lnTo>
                          <a:pt x="28" y="7"/>
                        </a:lnTo>
                        <a:lnTo>
                          <a:pt x="28" y="4"/>
                        </a:lnTo>
                        <a:lnTo>
                          <a:pt x="28" y="3"/>
                        </a:lnTo>
                        <a:lnTo>
                          <a:pt x="27" y="0"/>
                        </a:lnTo>
                        <a:lnTo>
                          <a:pt x="25" y="0"/>
                        </a:lnTo>
                        <a:lnTo>
                          <a:pt x="23" y="0"/>
                        </a:lnTo>
                        <a:lnTo>
                          <a:pt x="21" y="1"/>
                        </a:lnTo>
                        <a:lnTo>
                          <a:pt x="19" y="1"/>
                        </a:lnTo>
                        <a:lnTo>
                          <a:pt x="16" y="2"/>
                        </a:lnTo>
                        <a:lnTo>
                          <a:pt x="15" y="5"/>
                        </a:lnTo>
                        <a:lnTo>
                          <a:pt x="13" y="5"/>
                        </a:lnTo>
                        <a:lnTo>
                          <a:pt x="11" y="4"/>
                        </a:lnTo>
                        <a:lnTo>
                          <a:pt x="9" y="3"/>
                        </a:lnTo>
                        <a:lnTo>
                          <a:pt x="7" y="2"/>
                        </a:lnTo>
                        <a:lnTo>
                          <a:pt x="5" y="4"/>
                        </a:lnTo>
                        <a:lnTo>
                          <a:pt x="4" y="7"/>
                        </a:lnTo>
                        <a:lnTo>
                          <a:pt x="4" y="9"/>
                        </a:lnTo>
                        <a:lnTo>
                          <a:pt x="1" y="11"/>
                        </a:lnTo>
                        <a:lnTo>
                          <a:pt x="0" y="15"/>
                        </a:lnTo>
                        <a:lnTo>
                          <a:pt x="0" y="17"/>
                        </a:lnTo>
                        <a:lnTo>
                          <a:pt x="2" y="20"/>
                        </a:lnTo>
                        <a:lnTo>
                          <a:pt x="4" y="22"/>
                        </a:lnTo>
                        <a:lnTo>
                          <a:pt x="6" y="23"/>
                        </a:lnTo>
                        <a:lnTo>
                          <a:pt x="9" y="22"/>
                        </a:lnTo>
                        <a:lnTo>
                          <a:pt x="13" y="23"/>
                        </a:lnTo>
                        <a:lnTo>
                          <a:pt x="15" y="24"/>
                        </a:lnTo>
                        <a:lnTo>
                          <a:pt x="13" y="23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1" name="Group 138"/>
                <p:cNvGrpSpPr>
                  <a:grpSpLocks/>
                </p:cNvGrpSpPr>
                <p:nvPr/>
              </p:nvGrpSpPr>
              <p:grpSpPr bwMode="auto">
                <a:xfrm>
                  <a:off x="2268" y="2735"/>
                  <a:ext cx="357" cy="260"/>
                  <a:chOff x="2288" y="1826"/>
                  <a:chExt cx="180" cy="132"/>
                </a:xfrm>
              </p:grpSpPr>
              <p:sp>
                <p:nvSpPr>
                  <p:cNvPr id="110625" name="Freeform 139"/>
                  <p:cNvSpPr>
                    <a:spLocks/>
                  </p:cNvSpPr>
                  <p:nvPr/>
                </p:nvSpPr>
                <p:spPr bwMode="auto">
                  <a:xfrm>
                    <a:off x="2288" y="1826"/>
                    <a:ext cx="180" cy="132"/>
                  </a:xfrm>
                  <a:custGeom>
                    <a:avLst/>
                    <a:gdLst>
                      <a:gd name="T0" fmla="*/ 120 w 180"/>
                      <a:gd name="T1" fmla="*/ 12 h 132"/>
                      <a:gd name="T2" fmla="*/ 108 w 180"/>
                      <a:gd name="T3" fmla="*/ 0 h 132"/>
                      <a:gd name="T4" fmla="*/ 90 w 180"/>
                      <a:gd name="T5" fmla="*/ 6 h 132"/>
                      <a:gd name="T6" fmla="*/ 78 w 180"/>
                      <a:gd name="T7" fmla="*/ 18 h 132"/>
                      <a:gd name="T8" fmla="*/ 66 w 180"/>
                      <a:gd name="T9" fmla="*/ 30 h 132"/>
                      <a:gd name="T10" fmla="*/ 54 w 180"/>
                      <a:gd name="T11" fmla="*/ 48 h 132"/>
                      <a:gd name="T12" fmla="*/ 42 w 180"/>
                      <a:gd name="T13" fmla="*/ 54 h 132"/>
                      <a:gd name="T14" fmla="*/ 30 w 180"/>
                      <a:gd name="T15" fmla="*/ 60 h 132"/>
                      <a:gd name="T16" fmla="*/ 18 w 180"/>
                      <a:gd name="T17" fmla="*/ 66 h 132"/>
                      <a:gd name="T18" fmla="*/ 12 w 180"/>
                      <a:gd name="T19" fmla="*/ 78 h 132"/>
                      <a:gd name="T20" fmla="*/ 6 w 180"/>
                      <a:gd name="T21" fmla="*/ 96 h 132"/>
                      <a:gd name="T22" fmla="*/ 0 w 180"/>
                      <a:gd name="T23" fmla="*/ 108 h 132"/>
                      <a:gd name="T24" fmla="*/ 6 w 180"/>
                      <a:gd name="T25" fmla="*/ 120 h 132"/>
                      <a:gd name="T26" fmla="*/ 12 w 180"/>
                      <a:gd name="T27" fmla="*/ 126 h 132"/>
                      <a:gd name="T28" fmla="*/ 30 w 180"/>
                      <a:gd name="T29" fmla="*/ 126 h 132"/>
                      <a:gd name="T30" fmla="*/ 42 w 180"/>
                      <a:gd name="T31" fmla="*/ 120 h 132"/>
                      <a:gd name="T32" fmla="*/ 54 w 180"/>
                      <a:gd name="T33" fmla="*/ 126 h 132"/>
                      <a:gd name="T34" fmla="*/ 72 w 180"/>
                      <a:gd name="T35" fmla="*/ 120 h 132"/>
                      <a:gd name="T36" fmla="*/ 84 w 180"/>
                      <a:gd name="T37" fmla="*/ 108 h 132"/>
                      <a:gd name="T38" fmla="*/ 96 w 180"/>
                      <a:gd name="T39" fmla="*/ 114 h 132"/>
                      <a:gd name="T40" fmla="*/ 102 w 180"/>
                      <a:gd name="T41" fmla="*/ 120 h 132"/>
                      <a:gd name="T42" fmla="*/ 114 w 180"/>
                      <a:gd name="T43" fmla="*/ 132 h 132"/>
                      <a:gd name="T44" fmla="*/ 126 w 180"/>
                      <a:gd name="T45" fmla="*/ 132 h 132"/>
                      <a:gd name="T46" fmla="*/ 138 w 180"/>
                      <a:gd name="T47" fmla="*/ 126 h 132"/>
                      <a:gd name="T48" fmla="*/ 150 w 180"/>
                      <a:gd name="T49" fmla="*/ 108 h 132"/>
                      <a:gd name="T50" fmla="*/ 150 w 180"/>
                      <a:gd name="T51" fmla="*/ 96 h 132"/>
                      <a:gd name="T52" fmla="*/ 168 w 180"/>
                      <a:gd name="T53" fmla="*/ 90 h 132"/>
                      <a:gd name="T54" fmla="*/ 180 w 180"/>
                      <a:gd name="T55" fmla="*/ 66 h 132"/>
                      <a:gd name="T56" fmla="*/ 180 w 180"/>
                      <a:gd name="T57" fmla="*/ 54 h 132"/>
                      <a:gd name="T58" fmla="*/ 174 w 180"/>
                      <a:gd name="T59" fmla="*/ 42 h 132"/>
                      <a:gd name="T60" fmla="*/ 168 w 180"/>
                      <a:gd name="T61" fmla="*/ 30 h 132"/>
                      <a:gd name="T62" fmla="*/ 156 w 180"/>
                      <a:gd name="T63" fmla="*/ 24 h 132"/>
                      <a:gd name="T64" fmla="*/ 144 w 180"/>
                      <a:gd name="T65" fmla="*/ 18 h 132"/>
                      <a:gd name="T66" fmla="*/ 120 w 180"/>
                      <a:gd name="T67" fmla="*/ 12 h 132"/>
                      <a:gd name="T68" fmla="*/ 108 w 180"/>
                      <a:gd name="T69" fmla="*/ 6 h 132"/>
                      <a:gd name="T70" fmla="*/ 120 w 180"/>
                      <a:gd name="T71" fmla="*/ 12 h 13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80"/>
                      <a:gd name="T109" fmla="*/ 0 h 132"/>
                      <a:gd name="T110" fmla="*/ 180 w 180"/>
                      <a:gd name="T111" fmla="*/ 132 h 13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80" h="132">
                        <a:moveTo>
                          <a:pt x="120" y="12"/>
                        </a:moveTo>
                        <a:lnTo>
                          <a:pt x="108" y="0"/>
                        </a:lnTo>
                        <a:lnTo>
                          <a:pt x="90" y="6"/>
                        </a:lnTo>
                        <a:lnTo>
                          <a:pt x="78" y="18"/>
                        </a:lnTo>
                        <a:lnTo>
                          <a:pt x="66" y="30"/>
                        </a:lnTo>
                        <a:lnTo>
                          <a:pt x="54" y="48"/>
                        </a:lnTo>
                        <a:lnTo>
                          <a:pt x="42" y="54"/>
                        </a:lnTo>
                        <a:lnTo>
                          <a:pt x="30" y="60"/>
                        </a:lnTo>
                        <a:lnTo>
                          <a:pt x="18" y="66"/>
                        </a:lnTo>
                        <a:lnTo>
                          <a:pt x="12" y="78"/>
                        </a:lnTo>
                        <a:lnTo>
                          <a:pt x="6" y="96"/>
                        </a:lnTo>
                        <a:lnTo>
                          <a:pt x="0" y="108"/>
                        </a:lnTo>
                        <a:lnTo>
                          <a:pt x="6" y="120"/>
                        </a:lnTo>
                        <a:lnTo>
                          <a:pt x="12" y="126"/>
                        </a:lnTo>
                        <a:lnTo>
                          <a:pt x="30" y="126"/>
                        </a:lnTo>
                        <a:lnTo>
                          <a:pt x="42" y="120"/>
                        </a:lnTo>
                        <a:lnTo>
                          <a:pt x="54" y="126"/>
                        </a:lnTo>
                        <a:lnTo>
                          <a:pt x="72" y="120"/>
                        </a:lnTo>
                        <a:lnTo>
                          <a:pt x="84" y="108"/>
                        </a:lnTo>
                        <a:lnTo>
                          <a:pt x="96" y="114"/>
                        </a:lnTo>
                        <a:lnTo>
                          <a:pt x="102" y="120"/>
                        </a:lnTo>
                        <a:lnTo>
                          <a:pt x="114" y="132"/>
                        </a:lnTo>
                        <a:lnTo>
                          <a:pt x="126" y="132"/>
                        </a:lnTo>
                        <a:lnTo>
                          <a:pt x="138" y="126"/>
                        </a:lnTo>
                        <a:lnTo>
                          <a:pt x="150" y="108"/>
                        </a:lnTo>
                        <a:lnTo>
                          <a:pt x="150" y="96"/>
                        </a:lnTo>
                        <a:lnTo>
                          <a:pt x="168" y="90"/>
                        </a:lnTo>
                        <a:lnTo>
                          <a:pt x="180" y="66"/>
                        </a:lnTo>
                        <a:lnTo>
                          <a:pt x="180" y="54"/>
                        </a:lnTo>
                        <a:lnTo>
                          <a:pt x="174" y="42"/>
                        </a:lnTo>
                        <a:lnTo>
                          <a:pt x="168" y="30"/>
                        </a:lnTo>
                        <a:lnTo>
                          <a:pt x="156" y="24"/>
                        </a:lnTo>
                        <a:lnTo>
                          <a:pt x="144" y="18"/>
                        </a:lnTo>
                        <a:lnTo>
                          <a:pt x="120" y="12"/>
                        </a:lnTo>
                        <a:lnTo>
                          <a:pt x="108" y="6"/>
                        </a:lnTo>
                        <a:lnTo>
                          <a:pt x="120" y="12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6" name="Freeform 140"/>
                  <p:cNvSpPr>
                    <a:spLocks/>
                  </p:cNvSpPr>
                  <p:nvPr/>
                </p:nvSpPr>
                <p:spPr bwMode="auto">
                  <a:xfrm>
                    <a:off x="2288" y="1826"/>
                    <a:ext cx="180" cy="132"/>
                  </a:xfrm>
                  <a:custGeom>
                    <a:avLst/>
                    <a:gdLst>
                      <a:gd name="T0" fmla="*/ 2147483647 w 30"/>
                      <a:gd name="T1" fmla="*/ 2147483647 h 22"/>
                      <a:gd name="T2" fmla="*/ 2147483647 w 30"/>
                      <a:gd name="T3" fmla="*/ 0 h 22"/>
                      <a:gd name="T4" fmla="*/ 2147483647 w 30"/>
                      <a:gd name="T5" fmla="*/ 2147483647 h 22"/>
                      <a:gd name="T6" fmla="*/ 2147483647 w 30"/>
                      <a:gd name="T7" fmla="*/ 2147483647 h 22"/>
                      <a:gd name="T8" fmla="*/ 2147483647 w 30"/>
                      <a:gd name="T9" fmla="*/ 2147483647 h 22"/>
                      <a:gd name="T10" fmla="*/ 2147483647 w 30"/>
                      <a:gd name="T11" fmla="*/ 2147483647 h 22"/>
                      <a:gd name="T12" fmla="*/ 2147483647 w 30"/>
                      <a:gd name="T13" fmla="*/ 2147483647 h 22"/>
                      <a:gd name="T14" fmla="*/ 2147483647 w 30"/>
                      <a:gd name="T15" fmla="*/ 2147483647 h 22"/>
                      <a:gd name="T16" fmla="*/ 2147483647 w 30"/>
                      <a:gd name="T17" fmla="*/ 2147483647 h 22"/>
                      <a:gd name="T18" fmla="*/ 2147483647 w 30"/>
                      <a:gd name="T19" fmla="*/ 2147483647 h 22"/>
                      <a:gd name="T20" fmla="*/ 2147483647 w 30"/>
                      <a:gd name="T21" fmla="*/ 2147483647 h 22"/>
                      <a:gd name="T22" fmla="*/ 0 w 30"/>
                      <a:gd name="T23" fmla="*/ 2147483647 h 22"/>
                      <a:gd name="T24" fmla="*/ 2147483647 w 30"/>
                      <a:gd name="T25" fmla="*/ 2147483647 h 22"/>
                      <a:gd name="T26" fmla="*/ 2147483647 w 30"/>
                      <a:gd name="T27" fmla="*/ 2147483647 h 22"/>
                      <a:gd name="T28" fmla="*/ 2147483647 w 30"/>
                      <a:gd name="T29" fmla="*/ 2147483647 h 22"/>
                      <a:gd name="T30" fmla="*/ 2147483647 w 30"/>
                      <a:gd name="T31" fmla="*/ 2147483647 h 22"/>
                      <a:gd name="T32" fmla="*/ 2147483647 w 30"/>
                      <a:gd name="T33" fmla="*/ 2147483647 h 22"/>
                      <a:gd name="T34" fmla="*/ 2147483647 w 30"/>
                      <a:gd name="T35" fmla="*/ 2147483647 h 22"/>
                      <a:gd name="T36" fmla="*/ 2147483647 w 30"/>
                      <a:gd name="T37" fmla="*/ 2147483647 h 22"/>
                      <a:gd name="T38" fmla="*/ 2147483647 w 30"/>
                      <a:gd name="T39" fmla="*/ 2147483647 h 22"/>
                      <a:gd name="T40" fmla="*/ 2147483647 w 30"/>
                      <a:gd name="T41" fmla="*/ 2147483647 h 22"/>
                      <a:gd name="T42" fmla="*/ 2147483647 w 30"/>
                      <a:gd name="T43" fmla="*/ 2147483647 h 22"/>
                      <a:gd name="T44" fmla="*/ 2147483647 w 30"/>
                      <a:gd name="T45" fmla="*/ 2147483647 h 22"/>
                      <a:gd name="T46" fmla="*/ 2147483647 w 30"/>
                      <a:gd name="T47" fmla="*/ 2147483647 h 22"/>
                      <a:gd name="T48" fmla="*/ 2147483647 w 30"/>
                      <a:gd name="T49" fmla="*/ 2147483647 h 22"/>
                      <a:gd name="T50" fmla="*/ 2147483647 w 30"/>
                      <a:gd name="T51" fmla="*/ 2147483647 h 22"/>
                      <a:gd name="T52" fmla="*/ 2147483647 w 30"/>
                      <a:gd name="T53" fmla="*/ 2147483647 h 22"/>
                      <a:gd name="T54" fmla="*/ 2147483647 w 30"/>
                      <a:gd name="T55" fmla="*/ 2147483647 h 22"/>
                      <a:gd name="T56" fmla="*/ 2147483647 w 30"/>
                      <a:gd name="T57" fmla="*/ 2147483647 h 22"/>
                      <a:gd name="T58" fmla="*/ 2147483647 w 30"/>
                      <a:gd name="T59" fmla="*/ 2147483647 h 22"/>
                      <a:gd name="T60" fmla="*/ 2147483647 w 30"/>
                      <a:gd name="T61" fmla="*/ 2147483647 h 22"/>
                      <a:gd name="T62" fmla="*/ 2147483647 w 30"/>
                      <a:gd name="T63" fmla="*/ 2147483647 h 22"/>
                      <a:gd name="T64" fmla="*/ 2147483647 w 30"/>
                      <a:gd name="T65" fmla="*/ 2147483647 h 22"/>
                      <a:gd name="T66" fmla="*/ 2147483647 w 30"/>
                      <a:gd name="T67" fmla="*/ 2147483647 h 22"/>
                      <a:gd name="T68" fmla="*/ 2147483647 w 30"/>
                      <a:gd name="T69" fmla="*/ 2147483647 h 22"/>
                      <a:gd name="T70" fmla="*/ 2147483647 w 30"/>
                      <a:gd name="T71" fmla="*/ 2147483647 h 22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30"/>
                      <a:gd name="T109" fmla="*/ 0 h 22"/>
                      <a:gd name="T110" fmla="*/ 30 w 30"/>
                      <a:gd name="T111" fmla="*/ 22 h 22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30" h="22">
                        <a:moveTo>
                          <a:pt x="20" y="2"/>
                        </a:moveTo>
                        <a:lnTo>
                          <a:pt x="18" y="0"/>
                        </a:lnTo>
                        <a:lnTo>
                          <a:pt x="15" y="1"/>
                        </a:lnTo>
                        <a:lnTo>
                          <a:pt x="13" y="3"/>
                        </a:lnTo>
                        <a:lnTo>
                          <a:pt x="11" y="5"/>
                        </a:lnTo>
                        <a:lnTo>
                          <a:pt x="9" y="8"/>
                        </a:lnTo>
                        <a:lnTo>
                          <a:pt x="7" y="9"/>
                        </a:lnTo>
                        <a:lnTo>
                          <a:pt x="5" y="10"/>
                        </a:lnTo>
                        <a:lnTo>
                          <a:pt x="3" y="11"/>
                        </a:lnTo>
                        <a:lnTo>
                          <a:pt x="2" y="13"/>
                        </a:lnTo>
                        <a:lnTo>
                          <a:pt x="1" y="16"/>
                        </a:lnTo>
                        <a:lnTo>
                          <a:pt x="0" y="18"/>
                        </a:lnTo>
                        <a:lnTo>
                          <a:pt x="1" y="20"/>
                        </a:lnTo>
                        <a:lnTo>
                          <a:pt x="2" y="21"/>
                        </a:lnTo>
                        <a:lnTo>
                          <a:pt x="5" y="21"/>
                        </a:lnTo>
                        <a:lnTo>
                          <a:pt x="7" y="20"/>
                        </a:lnTo>
                        <a:lnTo>
                          <a:pt x="9" y="21"/>
                        </a:lnTo>
                        <a:lnTo>
                          <a:pt x="12" y="20"/>
                        </a:lnTo>
                        <a:lnTo>
                          <a:pt x="14" y="18"/>
                        </a:lnTo>
                        <a:lnTo>
                          <a:pt x="16" y="19"/>
                        </a:lnTo>
                        <a:lnTo>
                          <a:pt x="17" y="20"/>
                        </a:lnTo>
                        <a:lnTo>
                          <a:pt x="19" y="22"/>
                        </a:lnTo>
                        <a:lnTo>
                          <a:pt x="21" y="22"/>
                        </a:lnTo>
                        <a:lnTo>
                          <a:pt x="23" y="21"/>
                        </a:lnTo>
                        <a:lnTo>
                          <a:pt x="25" y="18"/>
                        </a:lnTo>
                        <a:lnTo>
                          <a:pt x="25" y="16"/>
                        </a:lnTo>
                        <a:lnTo>
                          <a:pt x="28" y="15"/>
                        </a:lnTo>
                        <a:lnTo>
                          <a:pt x="30" y="11"/>
                        </a:lnTo>
                        <a:lnTo>
                          <a:pt x="30" y="9"/>
                        </a:lnTo>
                        <a:lnTo>
                          <a:pt x="29" y="7"/>
                        </a:lnTo>
                        <a:lnTo>
                          <a:pt x="28" y="5"/>
                        </a:lnTo>
                        <a:lnTo>
                          <a:pt x="26" y="4"/>
                        </a:lnTo>
                        <a:lnTo>
                          <a:pt x="24" y="3"/>
                        </a:lnTo>
                        <a:lnTo>
                          <a:pt x="20" y="2"/>
                        </a:lnTo>
                        <a:lnTo>
                          <a:pt x="18" y="1"/>
                        </a:lnTo>
                        <a:lnTo>
                          <a:pt x="20" y="2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  <p:grpSp>
              <p:nvGrpSpPr>
                <p:cNvPr id="110622" name="Group 141"/>
                <p:cNvGrpSpPr>
                  <a:grpSpLocks/>
                </p:cNvGrpSpPr>
                <p:nvPr/>
              </p:nvGrpSpPr>
              <p:grpSpPr bwMode="auto">
                <a:xfrm>
                  <a:off x="2363" y="3031"/>
                  <a:ext cx="262" cy="345"/>
                  <a:chOff x="2336" y="1976"/>
                  <a:chExt cx="132" cy="175"/>
                </a:xfrm>
              </p:grpSpPr>
              <p:sp>
                <p:nvSpPr>
                  <p:cNvPr id="110623" name="Freeform 142"/>
                  <p:cNvSpPr>
                    <a:spLocks/>
                  </p:cNvSpPr>
                  <p:nvPr/>
                </p:nvSpPr>
                <p:spPr bwMode="auto">
                  <a:xfrm>
                    <a:off x="2336" y="1976"/>
                    <a:ext cx="132" cy="175"/>
                  </a:xfrm>
                  <a:custGeom>
                    <a:avLst/>
                    <a:gdLst>
                      <a:gd name="T0" fmla="*/ 12 w 132"/>
                      <a:gd name="T1" fmla="*/ 61 h 175"/>
                      <a:gd name="T2" fmla="*/ 0 w 132"/>
                      <a:gd name="T3" fmla="*/ 73 h 175"/>
                      <a:gd name="T4" fmla="*/ 6 w 132"/>
                      <a:gd name="T5" fmla="*/ 91 h 175"/>
                      <a:gd name="T6" fmla="*/ 18 w 132"/>
                      <a:gd name="T7" fmla="*/ 103 h 175"/>
                      <a:gd name="T8" fmla="*/ 30 w 132"/>
                      <a:gd name="T9" fmla="*/ 115 h 175"/>
                      <a:gd name="T10" fmla="*/ 42 w 132"/>
                      <a:gd name="T11" fmla="*/ 127 h 175"/>
                      <a:gd name="T12" fmla="*/ 54 w 132"/>
                      <a:gd name="T13" fmla="*/ 139 h 175"/>
                      <a:gd name="T14" fmla="*/ 60 w 132"/>
                      <a:gd name="T15" fmla="*/ 151 h 175"/>
                      <a:gd name="T16" fmla="*/ 66 w 132"/>
                      <a:gd name="T17" fmla="*/ 163 h 175"/>
                      <a:gd name="T18" fmla="*/ 78 w 132"/>
                      <a:gd name="T19" fmla="*/ 169 h 175"/>
                      <a:gd name="T20" fmla="*/ 96 w 132"/>
                      <a:gd name="T21" fmla="*/ 175 h 175"/>
                      <a:gd name="T22" fmla="*/ 102 w 132"/>
                      <a:gd name="T23" fmla="*/ 175 h 175"/>
                      <a:gd name="T24" fmla="*/ 120 w 132"/>
                      <a:gd name="T25" fmla="*/ 175 h 175"/>
                      <a:gd name="T26" fmla="*/ 126 w 132"/>
                      <a:gd name="T27" fmla="*/ 163 h 175"/>
                      <a:gd name="T28" fmla="*/ 120 w 132"/>
                      <a:gd name="T29" fmla="*/ 151 h 175"/>
                      <a:gd name="T30" fmla="*/ 120 w 132"/>
                      <a:gd name="T31" fmla="*/ 139 h 175"/>
                      <a:gd name="T32" fmla="*/ 126 w 132"/>
                      <a:gd name="T33" fmla="*/ 127 h 175"/>
                      <a:gd name="T34" fmla="*/ 120 w 132"/>
                      <a:gd name="T35" fmla="*/ 109 h 175"/>
                      <a:gd name="T36" fmla="*/ 108 w 132"/>
                      <a:gd name="T37" fmla="*/ 97 h 175"/>
                      <a:gd name="T38" fmla="*/ 108 w 132"/>
                      <a:gd name="T39" fmla="*/ 85 h 175"/>
                      <a:gd name="T40" fmla="*/ 114 w 132"/>
                      <a:gd name="T41" fmla="*/ 73 h 175"/>
                      <a:gd name="T42" fmla="*/ 126 w 132"/>
                      <a:gd name="T43" fmla="*/ 61 h 175"/>
                      <a:gd name="T44" fmla="*/ 132 w 132"/>
                      <a:gd name="T45" fmla="*/ 55 h 175"/>
                      <a:gd name="T46" fmla="*/ 126 w 132"/>
                      <a:gd name="T47" fmla="*/ 37 h 175"/>
                      <a:gd name="T48" fmla="*/ 108 w 132"/>
                      <a:gd name="T49" fmla="*/ 31 h 175"/>
                      <a:gd name="T50" fmla="*/ 96 w 132"/>
                      <a:gd name="T51" fmla="*/ 31 h 175"/>
                      <a:gd name="T52" fmla="*/ 84 w 132"/>
                      <a:gd name="T53" fmla="*/ 13 h 175"/>
                      <a:gd name="T54" fmla="*/ 60 w 132"/>
                      <a:gd name="T55" fmla="*/ 0 h 175"/>
                      <a:gd name="T56" fmla="*/ 48 w 132"/>
                      <a:gd name="T57" fmla="*/ 0 h 175"/>
                      <a:gd name="T58" fmla="*/ 36 w 132"/>
                      <a:gd name="T59" fmla="*/ 7 h 175"/>
                      <a:gd name="T60" fmla="*/ 24 w 132"/>
                      <a:gd name="T61" fmla="*/ 13 h 175"/>
                      <a:gd name="T62" fmla="*/ 18 w 132"/>
                      <a:gd name="T63" fmla="*/ 25 h 175"/>
                      <a:gd name="T64" fmla="*/ 18 w 132"/>
                      <a:gd name="T65" fmla="*/ 37 h 175"/>
                      <a:gd name="T66" fmla="*/ 12 w 132"/>
                      <a:gd name="T67" fmla="*/ 61 h 175"/>
                      <a:gd name="T68" fmla="*/ 6 w 132"/>
                      <a:gd name="T69" fmla="*/ 79 h 175"/>
                      <a:gd name="T70" fmla="*/ 12 w 132"/>
                      <a:gd name="T71" fmla="*/ 61 h 175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32"/>
                      <a:gd name="T109" fmla="*/ 0 h 175"/>
                      <a:gd name="T110" fmla="*/ 132 w 132"/>
                      <a:gd name="T111" fmla="*/ 175 h 175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32" h="175">
                        <a:moveTo>
                          <a:pt x="12" y="61"/>
                        </a:moveTo>
                        <a:lnTo>
                          <a:pt x="0" y="73"/>
                        </a:lnTo>
                        <a:lnTo>
                          <a:pt x="6" y="91"/>
                        </a:lnTo>
                        <a:lnTo>
                          <a:pt x="18" y="103"/>
                        </a:lnTo>
                        <a:lnTo>
                          <a:pt x="30" y="115"/>
                        </a:lnTo>
                        <a:lnTo>
                          <a:pt x="42" y="127"/>
                        </a:lnTo>
                        <a:lnTo>
                          <a:pt x="54" y="139"/>
                        </a:lnTo>
                        <a:lnTo>
                          <a:pt x="60" y="151"/>
                        </a:lnTo>
                        <a:lnTo>
                          <a:pt x="66" y="163"/>
                        </a:lnTo>
                        <a:lnTo>
                          <a:pt x="78" y="169"/>
                        </a:lnTo>
                        <a:lnTo>
                          <a:pt x="96" y="175"/>
                        </a:lnTo>
                        <a:lnTo>
                          <a:pt x="102" y="175"/>
                        </a:lnTo>
                        <a:lnTo>
                          <a:pt x="120" y="175"/>
                        </a:lnTo>
                        <a:lnTo>
                          <a:pt x="126" y="163"/>
                        </a:lnTo>
                        <a:lnTo>
                          <a:pt x="120" y="151"/>
                        </a:lnTo>
                        <a:lnTo>
                          <a:pt x="120" y="139"/>
                        </a:lnTo>
                        <a:lnTo>
                          <a:pt x="126" y="127"/>
                        </a:lnTo>
                        <a:lnTo>
                          <a:pt x="120" y="109"/>
                        </a:lnTo>
                        <a:lnTo>
                          <a:pt x="108" y="97"/>
                        </a:lnTo>
                        <a:lnTo>
                          <a:pt x="108" y="85"/>
                        </a:lnTo>
                        <a:lnTo>
                          <a:pt x="114" y="73"/>
                        </a:lnTo>
                        <a:lnTo>
                          <a:pt x="126" y="61"/>
                        </a:lnTo>
                        <a:lnTo>
                          <a:pt x="132" y="55"/>
                        </a:lnTo>
                        <a:lnTo>
                          <a:pt x="126" y="37"/>
                        </a:lnTo>
                        <a:lnTo>
                          <a:pt x="108" y="31"/>
                        </a:lnTo>
                        <a:lnTo>
                          <a:pt x="96" y="31"/>
                        </a:lnTo>
                        <a:lnTo>
                          <a:pt x="84" y="13"/>
                        </a:lnTo>
                        <a:lnTo>
                          <a:pt x="60" y="0"/>
                        </a:lnTo>
                        <a:lnTo>
                          <a:pt x="48" y="0"/>
                        </a:lnTo>
                        <a:lnTo>
                          <a:pt x="36" y="7"/>
                        </a:lnTo>
                        <a:lnTo>
                          <a:pt x="24" y="13"/>
                        </a:lnTo>
                        <a:lnTo>
                          <a:pt x="18" y="25"/>
                        </a:lnTo>
                        <a:lnTo>
                          <a:pt x="18" y="37"/>
                        </a:lnTo>
                        <a:lnTo>
                          <a:pt x="12" y="61"/>
                        </a:lnTo>
                        <a:lnTo>
                          <a:pt x="6" y="79"/>
                        </a:lnTo>
                        <a:lnTo>
                          <a:pt x="12" y="61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  <p:sp>
                <p:nvSpPr>
                  <p:cNvPr id="110624" name="Freeform 143"/>
                  <p:cNvSpPr>
                    <a:spLocks/>
                  </p:cNvSpPr>
                  <p:nvPr/>
                </p:nvSpPr>
                <p:spPr bwMode="auto">
                  <a:xfrm>
                    <a:off x="2336" y="1976"/>
                    <a:ext cx="132" cy="175"/>
                  </a:xfrm>
                  <a:custGeom>
                    <a:avLst/>
                    <a:gdLst>
                      <a:gd name="T0" fmla="*/ 2147483647 w 22"/>
                      <a:gd name="T1" fmla="*/ 2147483647 h 29"/>
                      <a:gd name="T2" fmla="*/ 0 w 22"/>
                      <a:gd name="T3" fmla="*/ 2147483647 h 29"/>
                      <a:gd name="T4" fmla="*/ 2147483647 w 22"/>
                      <a:gd name="T5" fmla="*/ 2147483647 h 29"/>
                      <a:gd name="T6" fmla="*/ 2147483647 w 22"/>
                      <a:gd name="T7" fmla="*/ 2147483647 h 29"/>
                      <a:gd name="T8" fmla="*/ 2147483647 w 22"/>
                      <a:gd name="T9" fmla="*/ 2147483647 h 29"/>
                      <a:gd name="T10" fmla="*/ 2147483647 w 22"/>
                      <a:gd name="T11" fmla="*/ 2147483647 h 29"/>
                      <a:gd name="T12" fmla="*/ 2147483647 w 22"/>
                      <a:gd name="T13" fmla="*/ 2147483647 h 29"/>
                      <a:gd name="T14" fmla="*/ 2147483647 w 22"/>
                      <a:gd name="T15" fmla="*/ 2147483647 h 29"/>
                      <a:gd name="T16" fmla="*/ 2147483647 w 22"/>
                      <a:gd name="T17" fmla="*/ 2147483647 h 29"/>
                      <a:gd name="T18" fmla="*/ 2147483647 w 22"/>
                      <a:gd name="T19" fmla="*/ 2147483647 h 29"/>
                      <a:gd name="T20" fmla="*/ 2147483647 w 22"/>
                      <a:gd name="T21" fmla="*/ 2147483647 h 29"/>
                      <a:gd name="T22" fmla="*/ 2147483647 w 22"/>
                      <a:gd name="T23" fmla="*/ 2147483647 h 29"/>
                      <a:gd name="T24" fmla="*/ 2147483647 w 22"/>
                      <a:gd name="T25" fmla="*/ 2147483647 h 29"/>
                      <a:gd name="T26" fmla="*/ 2147483647 w 22"/>
                      <a:gd name="T27" fmla="*/ 2147483647 h 29"/>
                      <a:gd name="T28" fmla="*/ 2147483647 w 22"/>
                      <a:gd name="T29" fmla="*/ 2147483647 h 29"/>
                      <a:gd name="T30" fmla="*/ 2147483647 w 22"/>
                      <a:gd name="T31" fmla="*/ 2147483647 h 29"/>
                      <a:gd name="T32" fmla="*/ 2147483647 w 22"/>
                      <a:gd name="T33" fmla="*/ 2147483647 h 29"/>
                      <a:gd name="T34" fmla="*/ 2147483647 w 22"/>
                      <a:gd name="T35" fmla="*/ 2147483647 h 29"/>
                      <a:gd name="T36" fmla="*/ 2147483647 w 22"/>
                      <a:gd name="T37" fmla="*/ 2147483647 h 29"/>
                      <a:gd name="T38" fmla="*/ 2147483647 w 22"/>
                      <a:gd name="T39" fmla="*/ 2147483647 h 29"/>
                      <a:gd name="T40" fmla="*/ 2147483647 w 22"/>
                      <a:gd name="T41" fmla="*/ 2147483647 h 29"/>
                      <a:gd name="T42" fmla="*/ 2147483647 w 22"/>
                      <a:gd name="T43" fmla="*/ 2147483647 h 29"/>
                      <a:gd name="T44" fmla="*/ 2147483647 w 22"/>
                      <a:gd name="T45" fmla="*/ 2147483647 h 29"/>
                      <a:gd name="T46" fmla="*/ 2147483647 w 22"/>
                      <a:gd name="T47" fmla="*/ 2147483647 h 29"/>
                      <a:gd name="T48" fmla="*/ 2147483647 w 22"/>
                      <a:gd name="T49" fmla="*/ 2147483647 h 29"/>
                      <a:gd name="T50" fmla="*/ 2147483647 w 22"/>
                      <a:gd name="T51" fmla="*/ 2147483647 h 29"/>
                      <a:gd name="T52" fmla="*/ 2147483647 w 22"/>
                      <a:gd name="T53" fmla="*/ 2147483647 h 29"/>
                      <a:gd name="T54" fmla="*/ 2147483647 w 22"/>
                      <a:gd name="T55" fmla="*/ 0 h 29"/>
                      <a:gd name="T56" fmla="*/ 2147483647 w 22"/>
                      <a:gd name="T57" fmla="*/ 0 h 29"/>
                      <a:gd name="T58" fmla="*/ 2147483647 w 22"/>
                      <a:gd name="T59" fmla="*/ 2147483647 h 29"/>
                      <a:gd name="T60" fmla="*/ 2147483647 w 22"/>
                      <a:gd name="T61" fmla="*/ 2147483647 h 29"/>
                      <a:gd name="T62" fmla="*/ 2147483647 w 22"/>
                      <a:gd name="T63" fmla="*/ 2147483647 h 29"/>
                      <a:gd name="T64" fmla="*/ 2147483647 w 22"/>
                      <a:gd name="T65" fmla="*/ 2147483647 h 29"/>
                      <a:gd name="T66" fmla="*/ 2147483647 w 22"/>
                      <a:gd name="T67" fmla="*/ 2147483647 h 29"/>
                      <a:gd name="T68" fmla="*/ 2147483647 w 22"/>
                      <a:gd name="T69" fmla="*/ 2147483647 h 29"/>
                      <a:gd name="T70" fmla="*/ 2147483647 w 22"/>
                      <a:gd name="T71" fmla="*/ 2147483647 h 29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22"/>
                      <a:gd name="T109" fmla="*/ 0 h 29"/>
                      <a:gd name="T110" fmla="*/ 22 w 22"/>
                      <a:gd name="T111" fmla="*/ 29 h 29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22" h="29">
                        <a:moveTo>
                          <a:pt x="2" y="10"/>
                        </a:moveTo>
                        <a:lnTo>
                          <a:pt x="0" y="12"/>
                        </a:lnTo>
                        <a:lnTo>
                          <a:pt x="1" y="15"/>
                        </a:lnTo>
                        <a:lnTo>
                          <a:pt x="3" y="17"/>
                        </a:lnTo>
                        <a:lnTo>
                          <a:pt x="5" y="19"/>
                        </a:lnTo>
                        <a:lnTo>
                          <a:pt x="7" y="21"/>
                        </a:lnTo>
                        <a:lnTo>
                          <a:pt x="9" y="23"/>
                        </a:lnTo>
                        <a:lnTo>
                          <a:pt x="10" y="25"/>
                        </a:lnTo>
                        <a:lnTo>
                          <a:pt x="11" y="27"/>
                        </a:lnTo>
                        <a:lnTo>
                          <a:pt x="13" y="28"/>
                        </a:lnTo>
                        <a:lnTo>
                          <a:pt x="16" y="29"/>
                        </a:lnTo>
                        <a:lnTo>
                          <a:pt x="17" y="29"/>
                        </a:lnTo>
                        <a:lnTo>
                          <a:pt x="20" y="29"/>
                        </a:lnTo>
                        <a:lnTo>
                          <a:pt x="21" y="27"/>
                        </a:lnTo>
                        <a:lnTo>
                          <a:pt x="20" y="25"/>
                        </a:lnTo>
                        <a:lnTo>
                          <a:pt x="20" y="23"/>
                        </a:lnTo>
                        <a:lnTo>
                          <a:pt x="21" y="21"/>
                        </a:lnTo>
                        <a:lnTo>
                          <a:pt x="20" y="18"/>
                        </a:lnTo>
                        <a:lnTo>
                          <a:pt x="18" y="16"/>
                        </a:lnTo>
                        <a:lnTo>
                          <a:pt x="18" y="14"/>
                        </a:lnTo>
                        <a:lnTo>
                          <a:pt x="19" y="12"/>
                        </a:lnTo>
                        <a:lnTo>
                          <a:pt x="21" y="10"/>
                        </a:lnTo>
                        <a:lnTo>
                          <a:pt x="22" y="9"/>
                        </a:lnTo>
                        <a:lnTo>
                          <a:pt x="21" y="6"/>
                        </a:lnTo>
                        <a:lnTo>
                          <a:pt x="18" y="5"/>
                        </a:lnTo>
                        <a:lnTo>
                          <a:pt x="16" y="5"/>
                        </a:lnTo>
                        <a:lnTo>
                          <a:pt x="14" y="2"/>
                        </a:lnTo>
                        <a:lnTo>
                          <a:pt x="10" y="0"/>
                        </a:lnTo>
                        <a:lnTo>
                          <a:pt x="8" y="0"/>
                        </a:lnTo>
                        <a:lnTo>
                          <a:pt x="6" y="1"/>
                        </a:lnTo>
                        <a:lnTo>
                          <a:pt x="4" y="2"/>
                        </a:lnTo>
                        <a:lnTo>
                          <a:pt x="3" y="4"/>
                        </a:lnTo>
                        <a:lnTo>
                          <a:pt x="3" y="6"/>
                        </a:lnTo>
                        <a:lnTo>
                          <a:pt x="2" y="10"/>
                        </a:lnTo>
                        <a:lnTo>
                          <a:pt x="1" y="13"/>
                        </a:lnTo>
                        <a:lnTo>
                          <a:pt x="2" y="10"/>
                        </a:lnTo>
                      </a:path>
                    </a:pathLst>
                  </a:custGeom>
                  <a:noFill/>
                  <a:ln w="2857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pt-BR" altLang="pt-BR"/>
                  </a:p>
                </p:txBody>
              </p:sp>
            </p:grpSp>
          </p:grpSp>
          <p:sp>
            <p:nvSpPr>
              <p:cNvPr id="110613" name="Text Box 144"/>
              <p:cNvSpPr txBox="1">
                <a:spLocks noChangeArrowheads="1"/>
              </p:cNvSpPr>
              <p:nvPr/>
            </p:nvSpPr>
            <p:spPr bwMode="auto">
              <a:xfrm>
                <a:off x="4992" y="2736"/>
                <a:ext cx="579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pt-BR" sz="2400" b="1">
                    <a:solidFill>
                      <a:srgbClr val="33CCFF"/>
                    </a:solidFill>
                    <a:latin typeface="Comic Sans MS" pitchFamily="66" charset="0"/>
                  </a:rPr>
                  <a:t>CO</a:t>
                </a:r>
                <a:r>
                  <a:rPr lang="en-US" altLang="pt-BR" sz="2400" b="1" baseline="-25000">
                    <a:solidFill>
                      <a:srgbClr val="33CCFF"/>
                    </a:solidFill>
                    <a:latin typeface="Comic Sans MS" pitchFamily="66" charset="0"/>
                  </a:rPr>
                  <a:t>2</a:t>
                </a:r>
                <a:endParaRPr lang="es-AR" altLang="pt-BR" sz="2400" b="1" baseline="-25000">
                  <a:solidFill>
                    <a:srgbClr val="33CCFF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0614" name="Line 145"/>
              <p:cNvSpPr>
                <a:spLocks noChangeShapeType="1"/>
              </p:cNvSpPr>
              <p:nvPr/>
            </p:nvSpPr>
            <p:spPr bwMode="auto">
              <a:xfrm flipV="1">
                <a:off x="5088" y="3024"/>
                <a:ext cx="131" cy="173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110606" name="Picture 146" descr="Faz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" y="1502"/>
              <a:ext cx="1875" cy="1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07" name="Text Box 147"/>
            <p:cNvSpPr txBox="1">
              <a:spLocks noChangeArrowheads="1"/>
            </p:cNvSpPr>
            <p:nvPr/>
          </p:nvSpPr>
          <p:spPr bwMode="auto">
            <a:xfrm>
              <a:off x="4332" y="3082"/>
              <a:ext cx="131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pt-BR" sz="2000" b="1">
                  <a:solidFill>
                    <a:srgbClr val="FFFF00"/>
                  </a:solidFill>
                </a:rPr>
                <a:t>Microagregado</a:t>
              </a:r>
              <a:endParaRPr lang="es-AR" altLang="pt-BR" sz="2000" b="1">
                <a:solidFill>
                  <a:srgbClr val="FFFF00"/>
                </a:solidFill>
              </a:endParaRPr>
            </a:p>
          </p:txBody>
        </p:sp>
        <p:sp>
          <p:nvSpPr>
            <p:cNvPr id="110608" name="Line 148"/>
            <p:cNvSpPr>
              <a:spLocks noChangeShapeType="1"/>
            </p:cNvSpPr>
            <p:nvPr/>
          </p:nvSpPr>
          <p:spPr bwMode="auto">
            <a:xfrm>
              <a:off x="1310" y="2054"/>
              <a:ext cx="1310" cy="30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09" name="Line 149"/>
            <p:cNvSpPr>
              <a:spLocks noChangeShapeType="1"/>
            </p:cNvSpPr>
            <p:nvPr/>
          </p:nvSpPr>
          <p:spPr bwMode="auto">
            <a:xfrm>
              <a:off x="1310" y="2598"/>
              <a:ext cx="131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10" name="Line 150"/>
            <p:cNvSpPr>
              <a:spLocks noChangeShapeType="1"/>
            </p:cNvSpPr>
            <p:nvPr/>
          </p:nvSpPr>
          <p:spPr bwMode="auto">
            <a:xfrm>
              <a:off x="3924" y="2538"/>
              <a:ext cx="861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0611" name="Text Box 151"/>
            <p:cNvSpPr txBox="1">
              <a:spLocks noChangeArrowheads="1"/>
            </p:cNvSpPr>
            <p:nvPr/>
          </p:nvSpPr>
          <p:spPr bwMode="auto">
            <a:xfrm>
              <a:off x="3833" y="2176"/>
              <a:ext cx="907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altLang="pt-BR" b="1">
                  <a:solidFill>
                    <a:schemeClr val="bg1"/>
                  </a:solidFill>
                </a:rPr>
                <a:t>ruptura</a:t>
              </a:r>
            </a:p>
          </p:txBody>
        </p:sp>
      </p:grpSp>
      <p:sp>
        <p:nvSpPr>
          <p:cNvPr id="358552" name="Text Box 152"/>
          <p:cNvSpPr txBox="1">
            <a:spLocks noChangeArrowheads="1"/>
          </p:cNvSpPr>
          <p:nvPr/>
        </p:nvSpPr>
        <p:spPr bwMode="auto">
          <a:xfrm>
            <a:off x="1042988" y="188913"/>
            <a:ext cx="7273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200" b="1">
                <a:solidFill>
                  <a:schemeClr val="bg1"/>
                </a:solidFill>
              </a:rPr>
              <a:t>Oxidação e liberação CO</a:t>
            </a:r>
            <a:r>
              <a:rPr lang="pt-BR" sz="3200" b="1" baseline="-25000">
                <a:solidFill>
                  <a:schemeClr val="bg1"/>
                </a:solidFill>
              </a:rPr>
              <a:t>2</a:t>
            </a:r>
            <a:endParaRPr lang="en-US" sz="3200" b="1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4290" name="Group 2"/>
          <p:cNvGraphicFramePr>
            <a:graphicFrameLocks noGrp="1"/>
          </p:cNvGraphicFramePr>
          <p:nvPr>
            <p:ph/>
            <p:extLst/>
          </p:nvPr>
        </p:nvGraphicFramePr>
        <p:xfrm>
          <a:off x="349250" y="771570"/>
          <a:ext cx="8520115" cy="107462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810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Componentes do Balanço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Aveia Preta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Milheto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51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------------------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ton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/ha -----------------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1656" name="Text Box 57"/>
          <p:cNvSpPr txBox="1">
            <a:spLocks noChangeArrowheads="1"/>
          </p:cNvSpPr>
          <p:nvPr/>
        </p:nvSpPr>
        <p:spPr bwMode="auto">
          <a:xfrm>
            <a:off x="250825" y="42599"/>
            <a:ext cx="864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200" b="1" dirty="0">
                <a:solidFill>
                  <a:schemeClr val="bg1"/>
                </a:solidFill>
                <a:latin typeface="Tahoma" pitchFamily="34" charset="0"/>
              </a:rPr>
              <a:t>Balanço aparente de C em função do uso de grade niveladora para cobrir a semente de Aveia preta e </a:t>
            </a:r>
            <a:r>
              <a:rPr lang="pt-BR" altLang="pt-BR" sz="22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endParaRPr lang="en-US" altLang="pt-BR" sz="22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aphicFrame>
        <p:nvGraphicFramePr>
          <p:cNvPr id="5" name="Group 2"/>
          <p:cNvGraphicFramePr>
            <a:graphicFrameLocks/>
          </p:cNvGraphicFramePr>
          <p:nvPr>
            <p:extLst/>
          </p:nvPr>
        </p:nvGraphicFramePr>
        <p:xfrm>
          <a:off x="349250" y="1931638"/>
          <a:ext cx="8520115" cy="1653732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7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5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(P. aérea)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3,30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5,20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(Raiz)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1,05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1,25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MS (PA + Raiz)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4,35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6,05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Group 2"/>
          <p:cNvGraphicFramePr>
            <a:graphicFrameLocks/>
          </p:cNvGraphicFramePr>
          <p:nvPr>
            <p:extLst/>
          </p:nvPr>
        </p:nvGraphicFramePr>
        <p:xfrm>
          <a:off x="349250" y="3637612"/>
          <a:ext cx="8520115" cy="176782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adicionado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1,96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2,7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8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 das culturas transformado em C orgânico do solo 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+ 0,52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+ 0,60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Group 2"/>
          <p:cNvGraphicFramePr>
            <a:graphicFrameLocks/>
          </p:cNvGraphicFramePr>
          <p:nvPr>
            <p:extLst/>
          </p:nvPr>
        </p:nvGraphicFramePr>
        <p:xfrm>
          <a:off x="349250" y="5452766"/>
          <a:ext cx="8520115" cy="1371580"/>
        </p:xfrm>
        <a:graphic>
          <a:graphicData uri="http://schemas.openxmlformats.org/drawingml/2006/table">
            <a:tbl>
              <a:tblPr/>
              <a:tblGrid>
                <a:gridCol w="281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5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Perda devido a grade (após 7 dias)</a:t>
                      </a:r>
                      <a:endParaRPr kumimoji="0" lang="en-US" sz="2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- 0,90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- 1,01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0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Balanço Geral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15" marB="45715" horzOverflow="overflow">
                    <a:lnL cap="flat">
                      <a:noFill/>
                    </a:lnL>
                    <a:lnR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- 0,38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 Black" pitchFamily="34" charset="0"/>
                        </a:rPr>
                        <a:t>- 0.41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marL="91437" marR="91437" marT="45715" marB="45715" anchor="ctr" horzOverflow="overflow"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3602182" y="545276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6442371" y="5466616"/>
            <a:ext cx="2064327" cy="740216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3754582" y="6206831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664037" y="6206826"/>
            <a:ext cx="1745673" cy="623467"/>
          </a:xfrm>
          <a:prstGeom prst="ellipse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73213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23850" y="476250"/>
            <a:ext cx="8424863" cy="575542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Para compensar a perda de C devido ao uso da grade niveladora para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COBRIR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as sementes de aveia preta e </a:t>
            </a:r>
            <a:r>
              <a:rPr lang="pt-BR" altLang="pt-BR" sz="4600" b="1" dirty="0" err="1">
                <a:solidFill>
                  <a:schemeClr val="bg1"/>
                </a:solidFill>
                <a:latin typeface="Tahoma" pitchFamily="34" charset="0"/>
              </a:rPr>
              <a:t>milheto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, será necessário produzir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7,4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e    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10,9 </a:t>
            </a:r>
            <a:r>
              <a:rPr lang="pt-BR" altLang="pt-BR" sz="46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ton</a:t>
            </a:r>
            <a:r>
              <a:rPr lang="pt-BR" altLang="pt-BR" sz="4600" b="1" dirty="0">
                <a:solidFill>
                  <a:srgbClr val="FFFF00"/>
                </a:solidFill>
                <a:latin typeface="Arial Black" panose="020B0A04020102020204" pitchFamily="34" charset="0"/>
              </a:rPr>
              <a:t>/ha</a:t>
            </a:r>
            <a:r>
              <a:rPr lang="pt-BR" altLang="pt-BR" sz="4600" b="1" dirty="0">
                <a:solidFill>
                  <a:schemeClr val="bg1"/>
                </a:solidFill>
                <a:latin typeface="Tahoma" pitchFamily="34" charset="0"/>
              </a:rPr>
              <a:t> de palha, respectivamente</a:t>
            </a:r>
          </a:p>
        </p:txBody>
      </p:sp>
    </p:spTree>
    <p:extLst>
      <p:ext uri="{BB962C8B-B14F-4D97-AF65-F5344CB8AC3E}">
        <p14:creationId xmlns:p14="http://schemas.microsoft.com/office/powerpoint/2010/main" val="38900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5745" y="2382973"/>
            <a:ext cx="80356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chemeClr val="bg1"/>
                </a:solidFill>
              </a:rPr>
              <a:t>O uso da grade niveladora no plantio direto deve ser </a:t>
            </a:r>
            <a:r>
              <a:rPr lang="pt-BR" sz="4400" b="1" dirty="0">
                <a:solidFill>
                  <a:srgbClr val="FFFF00"/>
                </a:solidFill>
                <a:latin typeface="Arial Black" panose="020B0A04020102020204" pitchFamily="34" charset="0"/>
              </a:rPr>
              <a:t>BANIDA, ELIMINADA!!!</a:t>
            </a:r>
          </a:p>
        </p:txBody>
      </p:sp>
    </p:spTree>
    <p:extLst>
      <p:ext uri="{BB962C8B-B14F-4D97-AF65-F5344CB8AC3E}">
        <p14:creationId xmlns:p14="http://schemas.microsoft.com/office/powerpoint/2010/main" val="13744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012353"/>
              </p:ext>
            </p:extLst>
          </p:nvPr>
        </p:nvGraphicFramePr>
        <p:xfrm>
          <a:off x="467544" y="1196752"/>
          <a:ext cx="8352928" cy="5565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7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25B73D-3A12-4233-A056-75C5EBB3C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9B0863-0B81-4AE4-8F80-6FFD956B9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4B7C356-3BCA-4A4C-B8D2-9EB383DB7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2228" y="1066428"/>
            <a:ext cx="6300192" cy="4725144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59479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329892-24B5-46C2-9C71-0381EE3E6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2DC94D-69DD-480E-9FB1-D50E634B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3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B1C803-AB63-4412-8168-35F906604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706BC0-9D29-43A8-B0F5-79148CFD5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1A89D8-8E1D-4D8F-A86A-89AF6471B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CC3369-7C27-49A2-BCA8-B03671924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FE0189-ECD3-4B61-BCA1-321ECBBE9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98C707-4F27-488C-8473-DD7E9AEE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1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38787"/>
              </p:ext>
            </p:extLst>
          </p:nvPr>
        </p:nvGraphicFramePr>
        <p:xfrm>
          <a:off x="251520" y="1124744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do pH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solo. </a:t>
            </a:r>
          </a:p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Mata </a:t>
            </a:r>
            <a:r>
              <a:rPr lang="en-US" sz="2400" b="1" u="sng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 (Ponta </a:t>
            </a:r>
            <a:r>
              <a:rPr lang="en-US" sz="2400" b="1" dirty="0" err="1">
                <a:solidFill>
                  <a:schemeClr val="bg1"/>
                </a:solidFill>
              </a:rPr>
              <a:t>Grossa</a:t>
            </a:r>
            <a:r>
              <a:rPr lang="en-US" sz="2400" b="1" dirty="0">
                <a:solidFill>
                  <a:schemeClr val="bg1"/>
                </a:solidFill>
              </a:rPr>
              <a:t>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IAPAR )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9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bertura Nabo 014"/>
          <p:cNvPicPr>
            <a:picLocks noChangeAspect="1" noChangeArrowheads="1"/>
          </p:cNvPicPr>
          <p:nvPr/>
        </p:nvPicPr>
        <p:blipFill>
          <a:blip r:embed="rId2" cstate="print"/>
          <a:srcRect l="11073" t="14764"/>
          <a:stretch>
            <a:fillRect/>
          </a:stretch>
        </p:blipFill>
        <p:spPr bwMode="auto">
          <a:xfrm>
            <a:off x="0" y="-71438"/>
            <a:ext cx="9178925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33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an Gog - Descanço na palha.jpg">
            <a:extLst>
              <a:ext uri="{FF2B5EF4-FFF2-40B4-BE49-F238E27FC236}">
                <a16:creationId xmlns:a16="http://schemas.microsoft.com/office/drawing/2014/main" id="{39729067-F4EF-4C78-BA20-6FD2013AD8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6693"/>
          <a:stretch>
            <a:fillRect/>
          </a:stretch>
        </p:blipFill>
        <p:spPr bwMode="auto">
          <a:xfrm>
            <a:off x="323850" y="0"/>
            <a:ext cx="8532813" cy="6859588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F66519B-8FAF-450B-88E3-97554BC3CC6B}"/>
              </a:ext>
            </a:extLst>
          </p:cNvPr>
          <p:cNvSpPr txBox="1"/>
          <p:nvPr/>
        </p:nvSpPr>
        <p:spPr>
          <a:xfrm>
            <a:off x="1547664" y="90872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 pintor Van </a:t>
            </a:r>
            <a:r>
              <a:rPr lang="pt-BR" sz="2800" b="1" dirty="0" err="1"/>
              <a:t>Gog</a:t>
            </a:r>
            <a:r>
              <a:rPr lang="pt-BR" sz="2800" b="1" dirty="0"/>
              <a:t> já sabia que descansar na palha após um dia de  trabalho é bom!!!</a:t>
            </a:r>
          </a:p>
        </p:txBody>
      </p:sp>
    </p:spTree>
    <p:extLst>
      <p:ext uri="{BB962C8B-B14F-4D97-AF65-F5344CB8AC3E}">
        <p14:creationId xmlns:p14="http://schemas.microsoft.com/office/powerpoint/2010/main" val="20684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6" descr="P10102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92275" y="3595959"/>
            <a:ext cx="5875338" cy="1539875"/>
            <a:chOff x="1045" y="2129"/>
            <a:chExt cx="3722" cy="970"/>
          </a:xfrm>
        </p:grpSpPr>
        <p:sp>
          <p:nvSpPr>
            <p:cNvPr id="67601" name="Pyr3"/>
            <p:cNvSpPr>
              <a:spLocks noEditPoints="1" noChangeArrowheads="1"/>
            </p:cNvSpPr>
            <p:nvPr/>
          </p:nvSpPr>
          <p:spPr bwMode="auto">
            <a:xfrm>
              <a:off x="1045" y="2129"/>
              <a:ext cx="3722" cy="9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87 w 21600"/>
                <a:gd name="T13" fmla="*/ 490 h 21600"/>
                <a:gd name="T14" fmla="*/ 16313 w 21600"/>
                <a:gd name="T15" fmla="*/ 2111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gradFill rotWithShape="1">
              <a:gsLst>
                <a:gs pos="0">
                  <a:srgbClr val="FFBE7D">
                    <a:alpha val="29999"/>
                  </a:srgbClr>
                </a:gs>
                <a:gs pos="100000">
                  <a:srgbClr val="76583A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2" name="Text Box 4"/>
            <p:cNvSpPr txBox="1">
              <a:spLocks noChangeArrowheads="1"/>
            </p:cNvSpPr>
            <p:nvPr/>
          </p:nvSpPr>
          <p:spPr bwMode="auto">
            <a:xfrm>
              <a:off x="1747" y="2226"/>
              <a:ext cx="23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 dirty="0">
                  <a:solidFill>
                    <a:schemeClr val="bg1"/>
                  </a:solidFill>
                  <a:latin typeface="Tahoma" pitchFamily="34" charset="0"/>
                </a:rPr>
                <a:t>Proteção dos agregados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08400" y="738459"/>
            <a:ext cx="1804988" cy="1322387"/>
            <a:chOff x="2344" y="329"/>
            <a:chExt cx="1129" cy="833"/>
          </a:xfrm>
        </p:grpSpPr>
        <p:sp>
          <p:nvSpPr>
            <p:cNvPr id="67599" name="Pyr1"/>
            <p:cNvSpPr>
              <a:spLocks noEditPoints="1" noChangeArrowheads="1"/>
            </p:cNvSpPr>
            <p:nvPr/>
          </p:nvSpPr>
          <p:spPr bwMode="auto">
            <a:xfrm>
              <a:off x="2344" y="329"/>
              <a:ext cx="1129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5395 w 21600"/>
                <a:gd name="T10" fmla="*/ 11791 h 21600"/>
                <a:gd name="T11" fmla="*/ 16205 w 21600"/>
                <a:gd name="T12" fmla="*/ 20609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gradFill rotWithShape="1">
              <a:gsLst>
                <a:gs pos="0">
                  <a:srgbClr val="D8EBB3">
                    <a:alpha val="29999"/>
                  </a:srgbClr>
                </a:gs>
                <a:gs pos="100000">
                  <a:srgbClr val="646D53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600" name="Text Box 7"/>
            <p:cNvSpPr txBox="1">
              <a:spLocks noChangeArrowheads="1"/>
            </p:cNvSpPr>
            <p:nvPr/>
          </p:nvSpPr>
          <p:spPr bwMode="auto">
            <a:xfrm>
              <a:off x="2472" y="586"/>
              <a:ext cx="89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5400" b="1" dirty="0">
                  <a:solidFill>
                    <a:srgbClr val="FFFF66"/>
                  </a:solidFill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84213" y="5127897"/>
            <a:ext cx="7920037" cy="1541463"/>
            <a:chOff x="684213" y="4911726"/>
            <a:chExt cx="7920037" cy="1541463"/>
          </a:xfrm>
        </p:grpSpPr>
        <p:sp>
          <p:nvSpPr>
            <p:cNvPr id="278537" name="Pyr4"/>
            <p:cNvSpPr>
              <a:spLocks noEditPoints="1" noChangeArrowheads="1"/>
            </p:cNvSpPr>
            <p:nvPr/>
          </p:nvSpPr>
          <p:spPr bwMode="auto">
            <a:xfrm>
              <a:off x="684213" y="4911726"/>
              <a:ext cx="7920037" cy="1541463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FF">
                    <a:gamma/>
                    <a:shade val="0"/>
                    <a:invGamma/>
                    <a:alpha val="60001"/>
                  </a:srgbClr>
                </a:gs>
                <a:gs pos="50000">
                  <a:srgbClr val="0000FF">
                    <a:alpha val="30000"/>
                  </a:srgbClr>
                </a:gs>
                <a:gs pos="100000">
                  <a:srgbClr val="0000FF">
                    <a:gamma/>
                    <a:shade val="0"/>
                    <a:invGamma/>
                    <a:alpha val="60001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67597" name="Text Box 10"/>
            <p:cNvSpPr txBox="1">
              <a:spLocks noChangeArrowheads="1"/>
            </p:cNvSpPr>
            <p:nvPr/>
          </p:nvSpPr>
          <p:spPr bwMode="auto">
            <a:xfrm>
              <a:off x="899592" y="5868414"/>
              <a:ext cx="74199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Plantio direto e rotação de culturas</a:t>
              </a:r>
              <a:endParaRPr lang="pt-BR" sz="2400" b="1" dirty="0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sp>
        <p:nvSpPr>
          <p:cNvPr id="67598" name="Text Box 11"/>
          <p:cNvSpPr txBox="1">
            <a:spLocks noChangeArrowheads="1"/>
          </p:cNvSpPr>
          <p:nvPr/>
        </p:nvSpPr>
        <p:spPr bwMode="auto">
          <a:xfrm>
            <a:off x="1184426" y="5139189"/>
            <a:ext cx="71351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</a:rPr>
              <a:t>Diversidade no input de C            (Parte aérea e raízes)</a:t>
            </a: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700338" y="2052909"/>
            <a:ext cx="3840162" cy="1543050"/>
            <a:chOff x="1691" y="1157"/>
            <a:chExt cx="2429" cy="972"/>
          </a:xfrm>
        </p:grpSpPr>
        <p:sp>
          <p:nvSpPr>
            <p:cNvPr id="67592" name="Pyr2"/>
            <p:cNvSpPr>
              <a:spLocks noEditPoints="1" noChangeArrowheads="1"/>
            </p:cNvSpPr>
            <p:nvPr/>
          </p:nvSpPr>
          <p:spPr bwMode="auto">
            <a:xfrm>
              <a:off x="1691" y="1157"/>
              <a:ext cx="2429" cy="9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489 h 21600"/>
                <a:gd name="T14" fmla="*/ 15811 w 21600"/>
                <a:gd name="T15" fmla="*/ 2111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gradFill rotWithShape="1">
              <a:gsLst>
                <a:gs pos="0">
                  <a:srgbClr val="CCCCFF">
                    <a:alpha val="29999"/>
                  </a:srgbClr>
                </a:gs>
                <a:gs pos="100000">
                  <a:srgbClr val="5E5E76">
                    <a:alpha val="70000"/>
                  </a:srgbClr>
                </a:gs>
              </a:gsLst>
              <a:lin ang="5400000" scaled="1"/>
            </a:gradFill>
            <a:ln w="57150">
              <a:solidFill>
                <a:srgbClr val="00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7593" name="Text Box 14"/>
            <p:cNvSpPr txBox="1">
              <a:spLocks noChangeArrowheads="1"/>
            </p:cNvSpPr>
            <p:nvPr/>
          </p:nvSpPr>
          <p:spPr bwMode="auto">
            <a:xfrm>
              <a:off x="2064" y="1344"/>
              <a:ext cx="1701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 dirty="0">
                  <a:solidFill>
                    <a:schemeClr val="bg1"/>
                  </a:solidFill>
                  <a:latin typeface="Tahoma" pitchFamily="34" charset="0"/>
                </a:rPr>
                <a:t>Redução da oxidação</a:t>
              </a:r>
            </a:p>
          </p:txBody>
        </p:sp>
      </p:grpSp>
      <p:sp>
        <p:nvSpPr>
          <p:cNvPr id="278543" name="Text Box 15"/>
          <p:cNvSpPr txBox="1">
            <a:spLocks noChangeArrowheads="1"/>
          </p:cNvSpPr>
          <p:nvPr/>
        </p:nvSpPr>
        <p:spPr bwMode="auto">
          <a:xfrm>
            <a:off x="1583829" y="0"/>
            <a:ext cx="59763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4400" b="1" dirty="0">
                <a:solidFill>
                  <a:schemeClr val="bg1"/>
                </a:solidFill>
                <a:latin typeface="Tahoma" pitchFamily="34" charset="0"/>
              </a:rPr>
              <a:t>Qualidade do solo </a:t>
            </a:r>
          </a:p>
        </p:txBody>
      </p:sp>
    </p:spTree>
    <p:extLst>
      <p:ext uri="{BB962C8B-B14F-4D97-AF65-F5344CB8AC3E}">
        <p14:creationId xmlns:p14="http://schemas.microsoft.com/office/powerpoint/2010/main" val="124676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85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8" grpId="0"/>
      <p:bldP spid="27854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67" y="-25000"/>
            <a:ext cx="9117833" cy="68383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4" name="Pergaminho horizontal 3"/>
          <p:cNvSpPr/>
          <p:nvPr/>
        </p:nvSpPr>
        <p:spPr>
          <a:xfrm>
            <a:off x="179512" y="116632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2231" y="4467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76056" y="116632"/>
            <a:ext cx="3960440" cy="655564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 </a:t>
            </a:r>
            <a:r>
              <a:rPr lang="en-US" sz="2800" b="1" dirty="0" err="1">
                <a:solidFill>
                  <a:schemeClr val="bg1"/>
                </a:solidFill>
              </a:rPr>
              <a:t>manejo</a:t>
            </a:r>
            <a:r>
              <a:rPr lang="en-US" sz="2800" b="1" dirty="0">
                <a:solidFill>
                  <a:schemeClr val="bg1"/>
                </a:solidFill>
              </a:rPr>
              <a:t> para </a:t>
            </a:r>
            <a:r>
              <a:rPr lang="en-US" sz="2800" b="1" dirty="0" err="1">
                <a:solidFill>
                  <a:schemeClr val="bg1"/>
                </a:solidFill>
              </a:rPr>
              <a:t>conseguir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rgbClr val="FFFF00"/>
                </a:solidFill>
              </a:rPr>
              <a:t>qualidade</a:t>
            </a:r>
            <a:r>
              <a:rPr lang="en-US" sz="2800" b="1" dirty="0">
                <a:solidFill>
                  <a:srgbClr val="FFFF00"/>
                </a:solidFill>
              </a:rPr>
              <a:t> do solo e </a:t>
            </a:r>
            <a:r>
              <a:rPr lang="en-US" sz="2800" b="1" dirty="0" err="1">
                <a:solidFill>
                  <a:srgbClr val="FFFF00"/>
                </a:solidFill>
              </a:rPr>
              <a:t>sucesso</a:t>
            </a:r>
            <a:r>
              <a:rPr lang="en-US" sz="2800" b="1" dirty="0">
                <a:solidFill>
                  <a:srgbClr val="FFFF00"/>
                </a:solidFill>
              </a:rPr>
              <a:t> no SPD </a:t>
            </a:r>
            <a:r>
              <a:rPr lang="en-US" sz="2800" b="1" dirty="0" err="1">
                <a:solidFill>
                  <a:schemeClr val="bg1"/>
                </a:solidFill>
              </a:rPr>
              <a:t>está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associado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capacidade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reestabelecer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uma</a:t>
            </a:r>
            <a:r>
              <a:rPr lang="en-US" sz="2800" b="1" dirty="0">
                <a:solidFill>
                  <a:schemeClr val="bg1"/>
                </a:solidFill>
              </a:rPr>
              <a:t> nova </a:t>
            </a:r>
            <a:r>
              <a:rPr lang="en-US" sz="2800" b="1" dirty="0" err="1">
                <a:solidFill>
                  <a:schemeClr val="bg1"/>
                </a:solidFill>
              </a:rPr>
              <a:t>estrutura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permita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redistribuição</a:t>
            </a:r>
            <a:r>
              <a:rPr lang="en-US" sz="2800" b="1" dirty="0">
                <a:solidFill>
                  <a:schemeClr val="bg1"/>
                </a:solidFill>
              </a:rPr>
              <a:t> do C e N </a:t>
            </a:r>
            <a:r>
              <a:rPr lang="en-US" sz="2800" b="1" dirty="0" err="1">
                <a:solidFill>
                  <a:schemeClr val="bg1"/>
                </a:solidFill>
              </a:rPr>
              <a:t>nos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diversos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reservatórios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promovendo</a:t>
            </a:r>
            <a:r>
              <a:rPr lang="en-US" sz="2800" b="1" dirty="0">
                <a:solidFill>
                  <a:schemeClr val="bg1"/>
                </a:solidFill>
              </a:rPr>
              <a:t> a </a:t>
            </a:r>
            <a:r>
              <a:rPr lang="en-US" sz="2800" b="1" dirty="0" err="1">
                <a:solidFill>
                  <a:schemeClr val="bg1"/>
                </a:solidFill>
              </a:rPr>
              <a:t>ativação</a:t>
            </a:r>
            <a:r>
              <a:rPr lang="en-US" sz="2800" b="1" dirty="0">
                <a:solidFill>
                  <a:schemeClr val="bg1"/>
                </a:solidFill>
              </a:rPr>
              <a:t> dos </a:t>
            </a:r>
            <a:r>
              <a:rPr lang="en-US" sz="2800" b="1" dirty="0" err="1">
                <a:solidFill>
                  <a:schemeClr val="bg1"/>
                </a:solidFill>
              </a:rPr>
              <a:t>ciclos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biológicos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atuarão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como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componente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chave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estabilidade</a:t>
            </a:r>
            <a:r>
              <a:rPr lang="en-US" sz="2800" b="1" dirty="0">
                <a:solidFill>
                  <a:schemeClr val="bg1"/>
                </a:solidFill>
              </a:rPr>
              <a:t> dos </a:t>
            </a:r>
            <a:r>
              <a:rPr lang="en-US" sz="2800" b="1" dirty="0" err="1">
                <a:solidFill>
                  <a:schemeClr val="bg1"/>
                </a:solidFill>
              </a:rPr>
              <a:t>sistemas</a:t>
            </a:r>
            <a:r>
              <a:rPr lang="en-US" sz="2800" b="1" dirty="0">
                <a:solidFill>
                  <a:schemeClr val="bg1"/>
                </a:solidFill>
              </a:rPr>
              <a:t> de </a:t>
            </a:r>
            <a:r>
              <a:rPr lang="en-US" sz="2800" b="1" dirty="0" err="1">
                <a:solidFill>
                  <a:schemeClr val="bg1"/>
                </a:solidFill>
              </a:rPr>
              <a:t>produção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1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 descr="Palhada de Braquiaria 18.3 ton h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8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09918" y="4571543"/>
            <a:ext cx="8926578" cy="21698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</a:rPr>
              <a:t>O </a:t>
            </a:r>
            <a:r>
              <a:rPr lang="en-US" sz="2700" b="1" dirty="0" err="1">
                <a:solidFill>
                  <a:schemeClr val="bg1"/>
                </a:solidFill>
              </a:rPr>
              <a:t>reestabelecimento</a:t>
            </a:r>
            <a:r>
              <a:rPr lang="en-US" sz="2700" b="1" dirty="0">
                <a:solidFill>
                  <a:schemeClr val="bg1"/>
                </a:solidFill>
              </a:rPr>
              <a:t> dos </a:t>
            </a:r>
            <a:r>
              <a:rPr lang="en-US" sz="2700" b="1" dirty="0" err="1">
                <a:solidFill>
                  <a:schemeClr val="bg1"/>
                </a:solidFill>
              </a:rPr>
              <a:t>ciclos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biológicos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está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diretamente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relacionada</a:t>
            </a:r>
            <a:r>
              <a:rPr lang="en-US" sz="2700" b="1" dirty="0">
                <a:solidFill>
                  <a:schemeClr val="bg1"/>
                </a:solidFill>
              </a:rPr>
              <a:t> com a </a:t>
            </a:r>
            <a:r>
              <a:rPr lang="en-US" sz="2700" b="1" dirty="0" err="1">
                <a:solidFill>
                  <a:schemeClr val="bg1"/>
                </a:solidFill>
              </a:rPr>
              <a:t>manutenção</a:t>
            </a:r>
            <a:r>
              <a:rPr lang="en-US" sz="2700" b="1" dirty="0">
                <a:solidFill>
                  <a:schemeClr val="bg1"/>
                </a:solidFill>
              </a:rPr>
              <a:t> do solo </a:t>
            </a:r>
            <a:r>
              <a:rPr lang="en-US" sz="2700" b="1" dirty="0" err="1">
                <a:solidFill>
                  <a:schemeClr val="bg1"/>
                </a:solidFill>
              </a:rPr>
              <a:t>permanentemente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coberto</a:t>
            </a:r>
            <a:r>
              <a:rPr lang="en-US" sz="2700" b="1" dirty="0">
                <a:solidFill>
                  <a:schemeClr val="bg1"/>
                </a:solidFill>
              </a:rPr>
              <a:t> com </a:t>
            </a:r>
            <a:r>
              <a:rPr lang="en-US" sz="2700" b="1" dirty="0" err="1">
                <a:solidFill>
                  <a:schemeClr val="bg1"/>
                </a:solidFill>
              </a:rPr>
              <a:t>resíduos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culturais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ou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plantas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vivas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para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promover</a:t>
            </a:r>
            <a:r>
              <a:rPr lang="en-US" sz="2700" b="1" dirty="0">
                <a:solidFill>
                  <a:schemeClr val="bg1"/>
                </a:solidFill>
              </a:rPr>
              <a:t>  um </a:t>
            </a:r>
            <a:r>
              <a:rPr lang="en-US" sz="2700" b="1" dirty="0" err="1">
                <a:solidFill>
                  <a:schemeClr val="bg1"/>
                </a:solidFill>
              </a:rPr>
              <a:t>fluxo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contínuo</a:t>
            </a:r>
            <a:r>
              <a:rPr lang="en-US" sz="2700" b="1" dirty="0">
                <a:solidFill>
                  <a:schemeClr val="bg1"/>
                </a:solidFill>
              </a:rPr>
              <a:t> de C e N </a:t>
            </a:r>
            <a:r>
              <a:rPr lang="en-US" sz="2700" b="1" dirty="0" err="1">
                <a:solidFill>
                  <a:schemeClr val="bg1"/>
                </a:solidFill>
              </a:rPr>
              <a:t>através</a:t>
            </a:r>
            <a:r>
              <a:rPr lang="en-US" sz="2700" b="1" dirty="0">
                <a:solidFill>
                  <a:schemeClr val="bg1"/>
                </a:solidFill>
              </a:rPr>
              <a:t> da </a:t>
            </a:r>
            <a:r>
              <a:rPr lang="en-US" sz="2700" b="1" dirty="0" err="1">
                <a:solidFill>
                  <a:schemeClr val="bg1"/>
                </a:solidFill>
              </a:rPr>
              <a:t>comunidade</a:t>
            </a:r>
            <a:r>
              <a:rPr lang="en-US" sz="2700" b="1" dirty="0">
                <a:solidFill>
                  <a:schemeClr val="bg1"/>
                </a:solidFill>
              </a:rPr>
              <a:t> </a:t>
            </a:r>
            <a:r>
              <a:rPr lang="en-US" sz="2700" b="1" dirty="0" err="1">
                <a:solidFill>
                  <a:schemeClr val="bg1"/>
                </a:solidFill>
              </a:rPr>
              <a:t>microbiana</a:t>
            </a:r>
            <a:r>
              <a:rPr lang="en-US" sz="2700" b="1" dirty="0">
                <a:solidFill>
                  <a:schemeClr val="bg1"/>
                </a:solidFill>
              </a:rPr>
              <a:t>.</a:t>
            </a:r>
            <a:endParaRPr lang="pt-BR" sz="2700" b="1" dirty="0">
              <a:solidFill>
                <a:schemeClr val="bg1"/>
              </a:solidFill>
            </a:endParaRPr>
          </a:p>
        </p:txBody>
      </p:sp>
      <p:sp>
        <p:nvSpPr>
          <p:cNvPr id="4" name="Pergaminho horizontal 3"/>
          <p:cNvSpPr/>
          <p:nvPr/>
        </p:nvSpPr>
        <p:spPr>
          <a:xfrm>
            <a:off x="179512" y="116632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2231" y="44676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</p:spTree>
    <p:extLst>
      <p:ext uri="{BB962C8B-B14F-4D97-AF65-F5344CB8AC3E}">
        <p14:creationId xmlns:p14="http://schemas.microsoft.com/office/powerpoint/2010/main" val="36757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9227"/>
          <a:stretch>
            <a:fillRect/>
          </a:stretch>
        </p:blipFill>
        <p:spPr bwMode="auto">
          <a:xfrm>
            <a:off x="0" y="1958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rgaminho horizontal 3"/>
          <p:cNvSpPr/>
          <p:nvPr/>
        </p:nvSpPr>
        <p:spPr>
          <a:xfrm>
            <a:off x="35496" y="44624"/>
            <a:ext cx="3386138" cy="13681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13322" y="473677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Conclusões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51520" y="5733256"/>
            <a:ext cx="8784976" cy="95410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O </a:t>
            </a:r>
            <a:r>
              <a:rPr lang="en-US" sz="2800" b="1" dirty="0" err="1">
                <a:solidFill>
                  <a:schemeClr val="bg1"/>
                </a:solidFill>
              </a:rPr>
              <a:t>ponto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chave</a:t>
            </a:r>
            <a:r>
              <a:rPr lang="en-US" sz="2800" b="1" dirty="0">
                <a:solidFill>
                  <a:schemeClr val="bg1"/>
                </a:solidFill>
              </a:rPr>
              <a:t> do </a:t>
            </a:r>
            <a:r>
              <a:rPr lang="en-US" sz="2800" b="1" dirty="0" err="1">
                <a:solidFill>
                  <a:schemeClr val="bg1"/>
                </a:solidFill>
              </a:rPr>
              <a:t>sucesso</a:t>
            </a:r>
            <a:r>
              <a:rPr lang="en-US" sz="2800" b="1" dirty="0">
                <a:solidFill>
                  <a:schemeClr val="bg1"/>
                </a:solidFill>
              </a:rPr>
              <a:t> da </a:t>
            </a:r>
            <a:r>
              <a:rPr lang="en-US" sz="2800" b="1" dirty="0" err="1">
                <a:solidFill>
                  <a:schemeClr val="bg1"/>
                </a:solidFill>
              </a:rPr>
              <a:t>qualidade</a:t>
            </a:r>
            <a:r>
              <a:rPr lang="en-US" sz="2800" b="1" dirty="0">
                <a:solidFill>
                  <a:schemeClr val="bg1"/>
                </a:solidFill>
              </a:rPr>
              <a:t> do SPD de </a:t>
            </a:r>
            <a:r>
              <a:rPr lang="en-US" sz="2800" b="1" dirty="0" err="1">
                <a:solidFill>
                  <a:schemeClr val="bg1"/>
                </a:solidFill>
              </a:rPr>
              <a:t>produção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está</a:t>
            </a:r>
            <a:r>
              <a:rPr lang="en-US" sz="2800" b="1" dirty="0">
                <a:solidFill>
                  <a:schemeClr val="bg1"/>
                </a:solidFill>
              </a:rPr>
              <a:t> no </a:t>
            </a:r>
            <a:r>
              <a:rPr lang="en-US" sz="2800" b="1" dirty="0" err="1">
                <a:solidFill>
                  <a:schemeClr val="bg1"/>
                </a:solidFill>
              </a:rPr>
              <a:t>manejo</a:t>
            </a:r>
            <a:r>
              <a:rPr lang="en-US" sz="2800" b="1" dirty="0">
                <a:solidFill>
                  <a:schemeClr val="bg1"/>
                </a:solidFill>
              </a:rPr>
              <a:t> da </a:t>
            </a:r>
            <a:r>
              <a:rPr lang="en-US" sz="2800" b="1" dirty="0" err="1">
                <a:solidFill>
                  <a:schemeClr val="bg1"/>
                </a:solidFill>
              </a:rPr>
              <a:t>matéria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orgânica</a:t>
            </a:r>
            <a:r>
              <a:rPr lang="en-US" sz="2800" b="1" dirty="0">
                <a:solidFill>
                  <a:schemeClr val="bg1"/>
                </a:solidFill>
              </a:rPr>
              <a:t> do solo.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8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512619" y="263221"/>
          <a:ext cx="8229602" cy="6080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9527">
                  <a:extLst>
                    <a:ext uri="{9D8B030D-6E8A-4147-A177-3AD203B41FA5}">
                      <a16:colId xmlns:a16="http://schemas.microsoft.com/office/drawing/2014/main" val="20754544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3767352406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2678355612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3938898038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1284448267"/>
                    </a:ext>
                  </a:extLst>
                </a:gridCol>
                <a:gridCol w="1294015">
                  <a:extLst>
                    <a:ext uri="{9D8B030D-6E8A-4147-A177-3AD203B41FA5}">
                      <a16:colId xmlns:a16="http://schemas.microsoft.com/office/drawing/2014/main" val="484256185"/>
                    </a:ext>
                  </a:extLst>
                </a:gridCol>
              </a:tblGrid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Correlação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Doses de Calcário (Mg ha</a:t>
                      </a:r>
                      <a:r>
                        <a:rPr lang="pt-BR" sz="2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35055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6+3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Média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337036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Ca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0,89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0,94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135628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440919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Mg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0,95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0,68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0,82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7263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279471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K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0,61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0,75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0,91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0,52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0,70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946627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6364635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Fe x C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-0,04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0,37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-0,47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0,00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105712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effectLst/>
                        </a:rPr>
                        <a:t> </a:t>
                      </a:r>
                      <a:endParaRPr lang="pt-BR" sz="2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 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2656536"/>
                  </a:ext>
                </a:extLst>
              </a:tr>
              <a:tr h="55279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Al x C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-0,12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0,76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0,92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effectLst/>
                        </a:rPr>
                        <a:t>0,15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effectLst/>
                        </a:rPr>
                        <a:t>0,43</a:t>
                      </a:r>
                      <a:endParaRPr lang="pt-BR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417467"/>
                  </a:ext>
                </a:extLst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7384479" y="1205335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277097" y="1205335"/>
            <a:ext cx="1440873" cy="7204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/>
          <p:cNvSpPr/>
          <p:nvPr/>
        </p:nvSpPr>
        <p:spPr>
          <a:xfrm>
            <a:off x="277097" y="4558137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/>
          <p:cNvSpPr/>
          <p:nvPr/>
        </p:nvSpPr>
        <p:spPr>
          <a:xfrm>
            <a:off x="263241" y="5708061"/>
            <a:ext cx="8686796" cy="7204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500" y="6475145"/>
            <a:ext cx="4934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Briedis, Sá, Caires et al., 2012. </a:t>
            </a:r>
            <a:r>
              <a:rPr lang="pt-BR" sz="1600" b="1" dirty="0" err="1"/>
              <a:t>Geoderma</a:t>
            </a:r>
            <a:r>
              <a:rPr lang="pt-BR" sz="1600" b="1" dirty="0"/>
              <a:t>, v.170:80-88</a:t>
            </a:r>
          </a:p>
        </p:txBody>
      </p:sp>
    </p:spTree>
    <p:extLst>
      <p:ext uri="{BB962C8B-B14F-4D97-AF65-F5344CB8AC3E}">
        <p14:creationId xmlns:p14="http://schemas.microsoft.com/office/powerpoint/2010/main" val="33050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138546" y="4227231"/>
          <a:ext cx="8866908" cy="2273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155540573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1305956305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3357437769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2372670419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90519195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1780517931"/>
                    </a:ext>
                  </a:extLst>
                </a:gridCol>
              </a:tblGrid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12,38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2800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13,84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- 1,46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414846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2,62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04900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9,00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3,99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745092"/>
                  </a:ext>
                </a:extLst>
              </a:tr>
              <a:tr h="568326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13,12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8,04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800" b="1" dirty="0"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   5,08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35273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475873" y="3866147"/>
            <a:ext cx="7513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---------------------------------- </a:t>
            </a:r>
            <a:r>
              <a:rPr lang="pt-BR" sz="2000" b="1" dirty="0">
                <a:solidFill>
                  <a:schemeClr val="bg1"/>
                </a:solidFill>
              </a:rPr>
              <a:t>Mg palhada ha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ano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b="1" dirty="0">
                <a:solidFill>
                  <a:schemeClr val="bg1"/>
                </a:solidFill>
              </a:rPr>
              <a:t>------------------------------------</a:t>
            </a: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8462211" y="4948989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467852" y="4254399"/>
            <a:ext cx="938463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5582653" y="4262421"/>
            <a:ext cx="946484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7194882" y="4254401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1475874" y="5962883"/>
            <a:ext cx="938463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590675" y="5970905"/>
            <a:ext cx="946484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202904" y="5962885"/>
            <a:ext cx="1010655" cy="453957"/>
          </a:xfrm>
          <a:prstGeom prst="rect">
            <a:avLst/>
          </a:prstGeom>
          <a:noFill/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78675" y="6468451"/>
            <a:ext cx="8872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Fonte: Sá et al., 2008 (Dinâmica da Matéria Orgânica nos Campos Gerais. In: Santos, G.A. (Ed.). Et al., Fundamentos da Matéria Orgânica do Solo: Ecossistemas tropicais &amp; subtropicais. </a:t>
            </a:r>
            <a:r>
              <a:rPr lang="en-US" sz="1200" b="1" dirty="0">
                <a:solidFill>
                  <a:schemeClr val="bg1"/>
                </a:solidFill>
              </a:rPr>
              <a:t>2 ed. </a:t>
            </a:r>
            <a:endParaRPr lang="pt-BR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Tabela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870365"/>
              </p:ext>
            </p:extLst>
          </p:nvPr>
        </p:nvGraphicFramePr>
        <p:xfrm>
          <a:off x="138546" y="1671622"/>
          <a:ext cx="8866908" cy="2207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2815093961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77268088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2425859224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3372775657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1331401073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4147900367"/>
                    </a:ext>
                  </a:extLst>
                </a:gridCol>
              </a:tblGrid>
              <a:tr h="551848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PC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5,56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1,68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- 0,20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6,23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-</a:t>
                      </a:r>
                      <a:r>
                        <a:rPr lang="pt-BR" sz="2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0,67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00544"/>
                  </a:ext>
                </a:extLst>
              </a:tr>
              <a:tr h="551848"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PM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5,99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1,14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0,45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1,49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753922"/>
                  </a:ext>
                </a:extLst>
              </a:tr>
              <a:tr h="551848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PDe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6,37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4,10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2,27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70240"/>
                  </a:ext>
                </a:extLst>
              </a:tr>
              <a:tr h="551848">
                <a:tc>
                  <a:txBody>
                    <a:bodyPr/>
                    <a:lstStyle/>
                    <a:p>
                      <a:r>
                        <a:rPr lang="pt-BR" sz="2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PDc</a:t>
                      </a:r>
                      <a:endParaRPr lang="pt-BR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6,90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0,84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0,99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3,62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   3,28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27009"/>
                  </a:ext>
                </a:extLst>
              </a:tr>
            </a:tbl>
          </a:graphicData>
        </a:graphic>
      </p:graphicFrame>
      <p:sp>
        <p:nvSpPr>
          <p:cNvPr id="27" name="Retângulo 26"/>
          <p:cNvSpPr/>
          <p:nvPr/>
        </p:nvSpPr>
        <p:spPr>
          <a:xfrm>
            <a:off x="1459831" y="1663601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5574631" y="1671623"/>
            <a:ext cx="753980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186860" y="166360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4146882" y="1649163"/>
            <a:ext cx="1010655" cy="4539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1" name="Conector de Seta Reta 30"/>
          <p:cNvCxnSpPr/>
          <p:nvPr/>
        </p:nvCxnSpPr>
        <p:spPr>
          <a:xfrm>
            <a:off x="8438147" y="2326106"/>
            <a:ext cx="0" cy="1475873"/>
          </a:xfrm>
          <a:prstGeom prst="straightConnector1">
            <a:avLst/>
          </a:prstGeom>
          <a:ln w="571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1451811" y="3404163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5566611" y="3412185"/>
            <a:ext cx="753980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7178840" y="340416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4138862" y="3389725"/>
            <a:ext cx="1010655" cy="453957"/>
          </a:xfrm>
          <a:prstGeom prst="rect">
            <a:avLst/>
          </a:prstGeom>
          <a:noFill/>
          <a:ln w="571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aixaDeTexto 35"/>
          <p:cNvSpPr txBox="1"/>
          <p:nvPr/>
        </p:nvSpPr>
        <p:spPr>
          <a:xfrm>
            <a:off x="138546" y="-27384"/>
            <a:ext cx="886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Dinâmica da matéria orgânica em experimento de longa duração (implantado em 1989) sobre sistemas de manejo do solo  (Amostragem em 2002, 2003 e 2004)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85313"/>
              </p:ext>
            </p:extLst>
          </p:nvPr>
        </p:nvGraphicFramePr>
        <p:xfrm>
          <a:off x="138546" y="677107"/>
          <a:ext cx="8866908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618">
                  <a:extLst>
                    <a:ext uri="{9D8B030D-6E8A-4147-A177-3AD203B41FA5}">
                      <a16:colId xmlns:a16="http://schemas.microsoft.com/office/drawing/2014/main" val="1300071140"/>
                    </a:ext>
                  </a:extLst>
                </a:gridCol>
                <a:gridCol w="1427018">
                  <a:extLst>
                    <a:ext uri="{9D8B030D-6E8A-4147-A177-3AD203B41FA5}">
                      <a16:colId xmlns:a16="http://schemas.microsoft.com/office/drawing/2014/main" val="4141585443"/>
                    </a:ext>
                  </a:extLst>
                </a:gridCol>
                <a:gridCol w="1274618">
                  <a:extLst>
                    <a:ext uri="{9D8B030D-6E8A-4147-A177-3AD203B41FA5}">
                      <a16:colId xmlns:a16="http://schemas.microsoft.com/office/drawing/2014/main" val="503221340"/>
                    </a:ext>
                  </a:extLst>
                </a:gridCol>
                <a:gridCol w="1419726">
                  <a:extLst>
                    <a:ext uri="{9D8B030D-6E8A-4147-A177-3AD203B41FA5}">
                      <a16:colId xmlns:a16="http://schemas.microsoft.com/office/drawing/2014/main" val="633716935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3068356984"/>
                    </a:ext>
                  </a:extLst>
                </a:gridCol>
                <a:gridCol w="1850675">
                  <a:extLst>
                    <a:ext uri="{9D8B030D-6E8A-4147-A177-3AD203B41FA5}">
                      <a16:colId xmlns:a16="http://schemas.microsoft.com/office/drawing/2014/main" val="843340210"/>
                    </a:ext>
                  </a:extLst>
                </a:gridCol>
              </a:tblGrid>
              <a:tr h="254314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Sistema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de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Adição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anual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oxidado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Balanço de C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Necessidade de C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667065"/>
                  </a:ext>
                </a:extLst>
              </a:tr>
              <a:tr h="254314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Manejo</a:t>
                      </a:r>
                    </a:p>
                  </a:txBody>
                  <a:tcP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>
                          <a:solidFill>
                            <a:schemeClr val="tx1"/>
                          </a:solidFill>
                          <a:latin typeface="+mn-lt"/>
                        </a:rPr>
                        <a:t>de C (AA)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(K</a:t>
                      </a:r>
                      <a:r>
                        <a:rPr lang="pt-BR" b="1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* Est.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C)</a:t>
                      </a:r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≠ 0</a:t>
                      </a: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(AA –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dC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  <a:latin typeface="+mn-lt"/>
                        </a:rPr>
                        <a:t>dt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 = 0)</a:t>
                      </a:r>
                      <a:r>
                        <a:rPr lang="pt-BR" b="1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‡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667792"/>
                  </a:ext>
                </a:extLst>
              </a:tr>
              <a:tr h="254314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(Perdas)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período)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(no equilíbrio)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+mn-lt"/>
                        </a:rPr>
                        <a:t>C excedente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253588"/>
                  </a:ext>
                </a:extLst>
              </a:tr>
              <a:tr h="275507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 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Mg C ha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ano</a:t>
                      </a:r>
                      <a:r>
                        <a:rPr lang="pt-BR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-1</a:t>
                      </a:r>
                      <a:r>
                        <a:rPr lang="pt-BR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pt-BR" b="1" dirty="0">
                          <a:solidFill>
                            <a:schemeClr val="bg1"/>
                          </a:solidFill>
                          <a:latin typeface="+mn-lt"/>
                        </a:rPr>
                        <a:t>--------------------------------------------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6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quema"/>
          <p:cNvPicPr>
            <a:picLocks noChangeAspect="1" noChangeArrowheads="1"/>
          </p:cNvPicPr>
          <p:nvPr/>
        </p:nvPicPr>
        <p:blipFill>
          <a:blip r:embed="rId2" cstate="print"/>
          <a:srcRect r="11192"/>
          <a:stretch>
            <a:fillRect/>
          </a:stretch>
        </p:blipFill>
        <p:spPr bwMode="auto">
          <a:xfrm>
            <a:off x="-32" y="0"/>
            <a:ext cx="9151979" cy="6858000"/>
          </a:xfrm>
          <a:prstGeom prst="rect">
            <a:avLst/>
          </a:prstGeom>
          <a:noFill/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5286380" y="5214950"/>
            <a:ext cx="3429024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</a:rPr>
              <a:t>Sistema de desmonte:</a:t>
            </a:r>
          </a:p>
          <a:p>
            <a:pPr algn="ctr"/>
            <a:r>
              <a:rPr lang="es-ES" sz="2400" b="1" dirty="0">
                <a:solidFill>
                  <a:schemeClr val="bg1"/>
                </a:solidFill>
              </a:rPr>
              <a:t> Corte y Quema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00034" y="785794"/>
            <a:ext cx="79248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800" b="1" dirty="0">
                <a:solidFill>
                  <a:schemeClr val="bg1"/>
                </a:solidFill>
                <a:latin typeface="Arial"/>
                <a:cs typeface="Arial"/>
              </a:rPr>
              <a:t>¿</a:t>
            </a:r>
            <a:r>
              <a:rPr lang="pt-BR" sz="4800" b="1" dirty="0">
                <a:solidFill>
                  <a:schemeClr val="bg1"/>
                </a:solidFill>
                <a:latin typeface="AvantGarde Md BT" pitchFamily="34" charset="0"/>
              </a:rPr>
              <a:t>De donde arrancamos?</a:t>
            </a:r>
            <a:endParaRPr lang="en-US" sz="4800" b="1" dirty="0">
              <a:solidFill>
                <a:schemeClr val="bg1"/>
              </a:solidFill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69926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Area de trabalho - Juca\Área de Trabalho\SPD Consultoria\Grupos Bolívia\Grupo GPA - Bolívia\Viagem Fz. Zacarias - Norte (18-08-06)\Imagens Faz. (19-08-06)\DSC044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0"/>
            <a:ext cx="4667250" cy="3500438"/>
          </a:xfrm>
          <a:prstGeom prst="rect">
            <a:avLst/>
          </a:prstGeom>
          <a:noFill/>
        </p:spPr>
      </p:pic>
      <p:pic>
        <p:nvPicPr>
          <p:cNvPr id="68613" name="Picture 5" descr="C:\Area de trabalho - Juca\Área de Trabalho\SPD Consultoria\Grupos Bolívia\Grupo GPA - Bolívia\Viagem Fz. Zacarias - Norte (18-08-06)\Imagens Faz. (19-08-06)\DSC04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</p:spPr>
      </p:pic>
      <p:pic>
        <p:nvPicPr>
          <p:cNvPr id="68614" name="Picture 6" descr="C:\Area de trabalho - Juca\Área de Trabalho\SPD Consultoria\Grupos Bolívia\Grupo GPA - Bolívia\Viagem Fz. Zacarias - Norte (18-08-06)\Imagens Faz. (19-08-06)\DSC04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42900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2" descr="C:\Area de trabalho - Juca\Área de Trabalho\SPD Consultoria\Grupos Bolívia\Grupo GPA - Bolívia\Viagem Fz. Zacarias - Norte (18-08-06)\Imagens Faz. (19-08-06)\DSC043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285720" y="2714620"/>
            <a:ext cx="8429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s-ES" sz="4800" dirty="0">
                <a:solidFill>
                  <a:schemeClr val="bg1"/>
                </a:solidFill>
              </a:rPr>
              <a:t>El impacto de la conversión del monte en </a:t>
            </a:r>
            <a:r>
              <a:rPr lang="es-ES" sz="4800" dirty="0" err="1">
                <a:solidFill>
                  <a:schemeClr val="bg1"/>
                </a:solidFill>
              </a:rPr>
              <a:t>agroecosistema</a:t>
            </a:r>
            <a:endParaRPr lang="es-E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Area de trabalho - Juca\Área de Trabalho\SPD Consultoria\Grupos Bolívia\Grupo GPA - Bolívia\Viagem Fz. Zacarias - Norte (18-08-06)\Imagens Faz. (19-08-06)\DSC04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0" name="Grupo 9"/>
          <p:cNvGrpSpPr/>
          <p:nvPr/>
        </p:nvGrpSpPr>
        <p:grpSpPr>
          <a:xfrm>
            <a:off x="1" y="0"/>
            <a:ext cx="9143999" cy="3429002"/>
            <a:chOff x="1" y="0"/>
            <a:chExt cx="9143999" cy="3429002"/>
          </a:xfrm>
        </p:grpSpPr>
        <p:pic>
          <p:nvPicPr>
            <p:cNvPr id="67586" name="Picture 2" descr="C:\Area de trabalho - Juca\Área de Trabalho\SPD Consultoria\Grupos Bolívia\Grupo GPA - Bolívia\Viagem Fz. Zacarias - Norte (18-08-06)\Imagens Faz. (19-08-06)\DSC0438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2"/>
              <a:ext cx="4572000" cy="3429000"/>
            </a:xfrm>
            <a:prstGeom prst="rect">
              <a:avLst/>
            </a:prstGeom>
            <a:noFill/>
          </p:spPr>
        </p:pic>
        <p:pic>
          <p:nvPicPr>
            <p:cNvPr id="67587" name="Picture 3" descr="C:\Area de trabalho - Juca\Área de Trabalho\SPD Consultoria\Grupos Bolívia\Grupo GPA - Bolívia\Viagem Fz. Zacarias - Norte (18-08-06)\Imagens Faz. (19-08-06)\DSC0438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0"/>
              <a:ext cx="4572000" cy="3429000"/>
            </a:xfrm>
            <a:prstGeom prst="rect">
              <a:avLst/>
            </a:prstGeom>
            <a:noFill/>
          </p:spPr>
        </p:pic>
        <p:sp>
          <p:nvSpPr>
            <p:cNvPr id="9" name="CaixaDeTexto 8"/>
            <p:cNvSpPr txBox="1"/>
            <p:nvPr/>
          </p:nvSpPr>
          <p:spPr>
            <a:xfrm>
              <a:off x="2714612" y="500042"/>
              <a:ext cx="33575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dirty="0" err="1">
                  <a:solidFill>
                    <a:schemeClr val="bg1"/>
                  </a:solidFill>
                </a:rPr>
                <a:t>Acordonar</a:t>
              </a:r>
              <a:endParaRPr lang="pt-BR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0" y="3357562"/>
            <a:ext cx="9167812" cy="3500438"/>
            <a:chOff x="0" y="3357562"/>
            <a:chExt cx="9167812" cy="3500438"/>
          </a:xfrm>
        </p:grpSpPr>
        <p:pic>
          <p:nvPicPr>
            <p:cNvPr id="67588" name="Picture 4" descr="C:\Area de trabalho - Juca\Área de Trabalho\SPD Consultoria\Grupos Bolívia\Grupo GPA - Bolívia\Viagem Fz. Zacarias - Norte (18-08-06)\Imagens Faz. (19-08-06)\DSC0436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429000"/>
              <a:ext cx="4572000" cy="3429000"/>
            </a:xfrm>
            <a:prstGeom prst="rect">
              <a:avLst/>
            </a:prstGeom>
            <a:noFill/>
          </p:spPr>
        </p:pic>
        <p:pic>
          <p:nvPicPr>
            <p:cNvPr id="6" name="Imagem 5" descr="DSC0439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561" y="3357562"/>
              <a:ext cx="4667251" cy="3500438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0" y="3357562"/>
              <a:ext cx="407193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dirty="0" err="1">
                  <a:solidFill>
                    <a:schemeClr val="bg1"/>
                  </a:solidFill>
                </a:rPr>
                <a:t>Nivelamiento</a:t>
              </a:r>
              <a:r>
                <a:rPr lang="pt-BR" sz="4000" dirty="0">
                  <a:solidFill>
                    <a:schemeClr val="bg1"/>
                  </a:solidFill>
                </a:rPr>
                <a:t> </a:t>
              </a:r>
              <a:r>
                <a:rPr lang="pt-BR" sz="4000" dirty="0" err="1">
                  <a:solidFill>
                    <a:schemeClr val="bg1"/>
                  </a:solidFill>
                </a:rPr>
                <a:t>del</a:t>
              </a:r>
              <a:r>
                <a:rPr lang="pt-BR" sz="4000" dirty="0">
                  <a:solidFill>
                    <a:schemeClr val="bg1"/>
                  </a:solidFill>
                </a:rPr>
                <a:t> </a:t>
              </a:r>
              <a:r>
                <a:rPr lang="pt-BR" sz="4000" dirty="0" err="1">
                  <a:solidFill>
                    <a:schemeClr val="bg1"/>
                  </a:solidFill>
                </a:rPr>
                <a:t>suelo</a:t>
              </a:r>
              <a:endParaRPr lang="pt-BR" sz="4000" dirty="0">
                <a:solidFill>
                  <a:schemeClr val="bg1"/>
                </a:solidFill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4643438" y="3429000"/>
              <a:ext cx="45005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 err="1">
                  <a:solidFill>
                    <a:schemeClr val="bg1"/>
                  </a:solidFill>
                </a:rPr>
                <a:t>Dispersión</a:t>
              </a:r>
              <a:r>
                <a:rPr lang="pt-BR" sz="2800" b="1" dirty="0">
                  <a:solidFill>
                    <a:schemeClr val="bg1"/>
                  </a:solidFill>
                </a:rPr>
                <a:t> total </a:t>
              </a:r>
              <a:r>
                <a:rPr lang="pt-BR" sz="2800" b="1" dirty="0" err="1">
                  <a:solidFill>
                    <a:schemeClr val="bg1"/>
                  </a:solidFill>
                </a:rPr>
                <a:t>del</a:t>
              </a:r>
              <a:r>
                <a:rPr lang="pt-BR" sz="2800" b="1" dirty="0">
                  <a:solidFill>
                    <a:schemeClr val="bg1"/>
                  </a:solidFill>
                </a:rPr>
                <a:t> </a:t>
              </a:r>
              <a:r>
                <a:rPr lang="pt-BR" sz="2800" b="1" dirty="0" err="1">
                  <a:solidFill>
                    <a:schemeClr val="bg1"/>
                  </a:solidFill>
                </a:rPr>
                <a:t>suelo</a:t>
              </a:r>
              <a:r>
                <a:rPr lang="pt-BR" sz="2800" b="1" dirty="0">
                  <a:solidFill>
                    <a:schemeClr val="bg1"/>
                  </a:solidFill>
                </a:rPr>
                <a:t> y </a:t>
              </a:r>
              <a:r>
                <a:rPr lang="pt-BR" sz="2800" b="1" dirty="0" err="1">
                  <a:solidFill>
                    <a:schemeClr val="bg1"/>
                  </a:solidFill>
                </a:rPr>
                <a:t>encrostamiento</a:t>
              </a:r>
              <a:endParaRPr lang="pt-BR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60"/>
          <p:cNvGrpSpPr>
            <a:grpSpLocks/>
          </p:cNvGrpSpPr>
          <p:nvPr/>
        </p:nvGrpSpPr>
        <p:grpSpPr bwMode="auto">
          <a:xfrm>
            <a:off x="5214938" y="4857750"/>
            <a:ext cx="2857500" cy="1857375"/>
            <a:chOff x="5715008" y="142852"/>
            <a:chExt cx="3286148" cy="2000264"/>
          </a:xfrm>
        </p:grpSpPr>
        <p:sp>
          <p:nvSpPr>
            <p:cNvPr id="60" name="Retângulo 59"/>
            <p:cNvSpPr/>
            <p:nvPr/>
          </p:nvSpPr>
          <p:spPr>
            <a:xfrm>
              <a:off x="5715008" y="142852"/>
              <a:ext cx="3286148" cy="2000264"/>
            </a:xfrm>
            <a:prstGeom prst="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grpSp>
          <p:nvGrpSpPr>
            <p:cNvPr id="3" name="Grupo 58"/>
            <p:cNvGrpSpPr>
              <a:grpSpLocks/>
            </p:cNvGrpSpPr>
            <p:nvPr/>
          </p:nvGrpSpPr>
          <p:grpSpPr bwMode="auto">
            <a:xfrm>
              <a:off x="5786446" y="214290"/>
              <a:ext cx="3071834" cy="1858518"/>
              <a:chOff x="5500694" y="428604"/>
              <a:chExt cx="3071834" cy="1858518"/>
            </a:xfrm>
          </p:grpSpPr>
          <p:sp>
            <p:nvSpPr>
              <p:cNvPr id="7182" name="Rectangle 42"/>
              <p:cNvSpPr>
                <a:spLocks noChangeArrowheads="1"/>
              </p:cNvSpPr>
              <p:nvPr/>
            </p:nvSpPr>
            <p:spPr bwMode="auto">
              <a:xfrm>
                <a:off x="5683400" y="1730541"/>
                <a:ext cx="66333" cy="91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183" name="Rectangle 43"/>
              <p:cNvSpPr>
                <a:spLocks noChangeArrowheads="1"/>
              </p:cNvSpPr>
              <p:nvPr/>
            </p:nvSpPr>
            <p:spPr bwMode="auto">
              <a:xfrm>
                <a:off x="5572132" y="1285860"/>
                <a:ext cx="293350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400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184" name="Rectangle 44"/>
              <p:cNvSpPr>
                <a:spLocks noChangeArrowheads="1"/>
              </p:cNvSpPr>
              <p:nvPr/>
            </p:nvSpPr>
            <p:spPr bwMode="auto">
              <a:xfrm>
                <a:off x="5572132" y="1071546"/>
                <a:ext cx="293350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600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185" name="Rectangle 45"/>
              <p:cNvSpPr>
                <a:spLocks noChangeArrowheads="1"/>
              </p:cNvSpPr>
              <p:nvPr/>
            </p:nvSpPr>
            <p:spPr bwMode="auto">
              <a:xfrm>
                <a:off x="5572132" y="857232"/>
                <a:ext cx="293350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800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186" name="Rectangle 46"/>
              <p:cNvSpPr>
                <a:spLocks noChangeArrowheads="1"/>
              </p:cNvSpPr>
              <p:nvPr/>
            </p:nvSpPr>
            <p:spPr bwMode="auto">
              <a:xfrm>
                <a:off x="5500694" y="642918"/>
                <a:ext cx="391133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1000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187" name="Rectangle 47"/>
              <p:cNvSpPr>
                <a:spLocks noChangeArrowheads="1"/>
              </p:cNvSpPr>
              <p:nvPr/>
            </p:nvSpPr>
            <p:spPr bwMode="auto">
              <a:xfrm>
                <a:off x="5500694" y="428604"/>
                <a:ext cx="391133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1200</a:t>
                </a:r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4" name="Grupo 56"/>
              <p:cNvGrpSpPr>
                <a:grpSpLocks/>
              </p:cNvGrpSpPr>
              <p:nvPr/>
            </p:nvGrpSpPr>
            <p:grpSpPr bwMode="auto">
              <a:xfrm>
                <a:off x="5992745" y="500042"/>
                <a:ext cx="2579783" cy="1787080"/>
                <a:chOff x="5749733" y="500042"/>
                <a:chExt cx="2579783" cy="1787080"/>
              </a:xfrm>
            </p:grpSpPr>
            <p:sp>
              <p:nvSpPr>
                <p:cNvPr id="7190" name="Line 12"/>
                <p:cNvSpPr>
                  <a:spLocks noChangeShapeType="1"/>
                </p:cNvSpPr>
                <p:nvPr/>
              </p:nvSpPr>
              <p:spPr bwMode="auto">
                <a:xfrm>
                  <a:off x="5770185" y="544847"/>
                  <a:ext cx="553" cy="122659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1" name="Line 13"/>
                <p:cNvSpPr>
                  <a:spLocks noChangeShapeType="1"/>
                </p:cNvSpPr>
                <p:nvPr/>
              </p:nvSpPr>
              <p:spPr bwMode="auto">
                <a:xfrm>
                  <a:off x="5749733" y="1771446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2" name="Line 14"/>
                <p:cNvSpPr>
                  <a:spLocks noChangeShapeType="1"/>
                </p:cNvSpPr>
                <p:nvPr/>
              </p:nvSpPr>
              <p:spPr bwMode="auto">
                <a:xfrm>
                  <a:off x="5749733" y="1568027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3" name="Line 15"/>
                <p:cNvSpPr>
                  <a:spLocks noChangeShapeType="1"/>
                </p:cNvSpPr>
                <p:nvPr/>
              </p:nvSpPr>
              <p:spPr bwMode="auto">
                <a:xfrm>
                  <a:off x="5749733" y="1364054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4" name="Line 16"/>
                <p:cNvSpPr>
                  <a:spLocks noChangeShapeType="1"/>
                </p:cNvSpPr>
                <p:nvPr/>
              </p:nvSpPr>
              <p:spPr bwMode="auto">
                <a:xfrm>
                  <a:off x="5749733" y="1160634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5" name="Line 17"/>
                <p:cNvSpPr>
                  <a:spLocks noChangeShapeType="1"/>
                </p:cNvSpPr>
                <p:nvPr/>
              </p:nvSpPr>
              <p:spPr bwMode="auto">
                <a:xfrm>
                  <a:off x="5749733" y="952239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6" name="Line 18"/>
                <p:cNvSpPr>
                  <a:spLocks noChangeShapeType="1"/>
                </p:cNvSpPr>
                <p:nvPr/>
              </p:nvSpPr>
              <p:spPr bwMode="auto">
                <a:xfrm>
                  <a:off x="5749733" y="748820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7" name="Line 19"/>
                <p:cNvSpPr>
                  <a:spLocks noChangeShapeType="1"/>
                </p:cNvSpPr>
                <p:nvPr/>
              </p:nvSpPr>
              <p:spPr bwMode="auto">
                <a:xfrm>
                  <a:off x="5749733" y="544847"/>
                  <a:ext cx="2045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8" name="Line 20"/>
                <p:cNvSpPr>
                  <a:spLocks noChangeShapeType="1"/>
                </p:cNvSpPr>
                <p:nvPr/>
              </p:nvSpPr>
              <p:spPr bwMode="auto">
                <a:xfrm>
                  <a:off x="5770185" y="1771446"/>
                  <a:ext cx="2488023" cy="5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9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5770185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0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6186975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6599342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7016684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7429052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7845841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8258209" y="1771446"/>
                  <a:ext cx="553" cy="204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06" name="Freeform 28"/>
                <p:cNvSpPr>
                  <a:spLocks/>
                </p:cNvSpPr>
                <p:nvPr/>
              </p:nvSpPr>
              <p:spPr bwMode="auto">
                <a:xfrm>
                  <a:off x="5963102" y="774247"/>
                  <a:ext cx="30955" cy="30402"/>
                </a:xfrm>
                <a:custGeom>
                  <a:avLst/>
                  <a:gdLst>
                    <a:gd name="T0" fmla="*/ 2147483647 w 56"/>
                    <a:gd name="T1" fmla="*/ 0 h 55"/>
                    <a:gd name="T2" fmla="*/ 2147483647 w 56"/>
                    <a:gd name="T3" fmla="*/ 2147483647 h 55"/>
                    <a:gd name="T4" fmla="*/ 0 w 56"/>
                    <a:gd name="T5" fmla="*/ 2147483647 h 55"/>
                    <a:gd name="T6" fmla="*/ 2147483647 w 56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5"/>
                    <a:gd name="T14" fmla="*/ 56 w 56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5">
                      <a:moveTo>
                        <a:pt x="28" y="0"/>
                      </a:moveTo>
                      <a:lnTo>
                        <a:pt x="56" y="55"/>
                      </a:lnTo>
                      <a:lnTo>
                        <a:pt x="0" y="5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07" name="Freeform 29"/>
                <p:cNvSpPr>
                  <a:spLocks/>
                </p:cNvSpPr>
                <p:nvPr/>
              </p:nvSpPr>
              <p:spPr bwMode="auto">
                <a:xfrm>
                  <a:off x="6172050" y="835052"/>
                  <a:ext cx="30402" cy="30402"/>
                </a:xfrm>
                <a:custGeom>
                  <a:avLst/>
                  <a:gdLst>
                    <a:gd name="T0" fmla="*/ 2147483647 w 55"/>
                    <a:gd name="T1" fmla="*/ 0 h 55"/>
                    <a:gd name="T2" fmla="*/ 2147483647 w 55"/>
                    <a:gd name="T3" fmla="*/ 2147483647 h 55"/>
                    <a:gd name="T4" fmla="*/ 0 w 55"/>
                    <a:gd name="T5" fmla="*/ 2147483647 h 55"/>
                    <a:gd name="T6" fmla="*/ 2147483647 w 55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55"/>
                    <a:gd name="T14" fmla="*/ 55 w 55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55">
                      <a:moveTo>
                        <a:pt x="27" y="0"/>
                      </a:moveTo>
                      <a:lnTo>
                        <a:pt x="55" y="55"/>
                      </a:lnTo>
                      <a:lnTo>
                        <a:pt x="0" y="55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08" name="Freeform 30"/>
                <p:cNvSpPr>
                  <a:spLocks/>
                </p:cNvSpPr>
                <p:nvPr/>
              </p:nvSpPr>
              <p:spPr bwMode="auto">
                <a:xfrm>
                  <a:off x="6375470" y="1206514"/>
                  <a:ext cx="30402" cy="30402"/>
                </a:xfrm>
                <a:custGeom>
                  <a:avLst/>
                  <a:gdLst>
                    <a:gd name="T0" fmla="*/ 2147483647 w 55"/>
                    <a:gd name="T1" fmla="*/ 0 h 55"/>
                    <a:gd name="T2" fmla="*/ 2147483647 w 55"/>
                    <a:gd name="T3" fmla="*/ 2147483647 h 55"/>
                    <a:gd name="T4" fmla="*/ 0 w 55"/>
                    <a:gd name="T5" fmla="*/ 2147483647 h 55"/>
                    <a:gd name="T6" fmla="*/ 2147483647 w 55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55"/>
                    <a:gd name="T14" fmla="*/ 55 w 55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55">
                      <a:moveTo>
                        <a:pt x="28" y="0"/>
                      </a:moveTo>
                      <a:lnTo>
                        <a:pt x="55" y="55"/>
                      </a:lnTo>
                      <a:lnTo>
                        <a:pt x="0" y="5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09" name="Freeform 31"/>
                <p:cNvSpPr>
                  <a:spLocks/>
                </p:cNvSpPr>
                <p:nvPr/>
              </p:nvSpPr>
              <p:spPr bwMode="auto">
                <a:xfrm>
                  <a:off x="6584417" y="1206514"/>
                  <a:ext cx="30402" cy="30402"/>
                </a:xfrm>
                <a:custGeom>
                  <a:avLst/>
                  <a:gdLst>
                    <a:gd name="T0" fmla="*/ 2147483647 w 55"/>
                    <a:gd name="T1" fmla="*/ 0 h 55"/>
                    <a:gd name="T2" fmla="*/ 2147483647 w 55"/>
                    <a:gd name="T3" fmla="*/ 2147483647 h 55"/>
                    <a:gd name="T4" fmla="*/ 0 w 55"/>
                    <a:gd name="T5" fmla="*/ 2147483647 h 55"/>
                    <a:gd name="T6" fmla="*/ 2147483647 w 55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55"/>
                    <a:gd name="T14" fmla="*/ 55 w 55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55">
                      <a:moveTo>
                        <a:pt x="27" y="0"/>
                      </a:moveTo>
                      <a:lnTo>
                        <a:pt x="55" y="55"/>
                      </a:lnTo>
                      <a:lnTo>
                        <a:pt x="0" y="55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10" name="Freeform 32"/>
                <p:cNvSpPr>
                  <a:spLocks/>
                </p:cNvSpPr>
                <p:nvPr/>
              </p:nvSpPr>
              <p:spPr bwMode="auto">
                <a:xfrm>
                  <a:off x="6792812" y="1328677"/>
                  <a:ext cx="30402" cy="30402"/>
                </a:xfrm>
                <a:custGeom>
                  <a:avLst/>
                  <a:gdLst>
                    <a:gd name="T0" fmla="*/ 2147483647 w 55"/>
                    <a:gd name="T1" fmla="*/ 0 h 55"/>
                    <a:gd name="T2" fmla="*/ 2147483647 w 55"/>
                    <a:gd name="T3" fmla="*/ 2147483647 h 55"/>
                    <a:gd name="T4" fmla="*/ 0 w 55"/>
                    <a:gd name="T5" fmla="*/ 2147483647 h 55"/>
                    <a:gd name="T6" fmla="*/ 2147483647 w 55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55"/>
                    <a:gd name="T14" fmla="*/ 55 w 55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55">
                      <a:moveTo>
                        <a:pt x="28" y="0"/>
                      </a:moveTo>
                      <a:lnTo>
                        <a:pt x="55" y="55"/>
                      </a:lnTo>
                      <a:lnTo>
                        <a:pt x="0" y="5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11" name="Freeform 33"/>
                <p:cNvSpPr>
                  <a:spLocks/>
                </p:cNvSpPr>
                <p:nvPr/>
              </p:nvSpPr>
              <p:spPr bwMode="auto">
                <a:xfrm>
                  <a:off x="7205179" y="1206514"/>
                  <a:ext cx="30402" cy="30402"/>
                </a:xfrm>
                <a:custGeom>
                  <a:avLst/>
                  <a:gdLst>
                    <a:gd name="T0" fmla="*/ 2147483647 w 55"/>
                    <a:gd name="T1" fmla="*/ 0 h 55"/>
                    <a:gd name="T2" fmla="*/ 2147483647 w 55"/>
                    <a:gd name="T3" fmla="*/ 2147483647 h 55"/>
                    <a:gd name="T4" fmla="*/ 0 w 55"/>
                    <a:gd name="T5" fmla="*/ 2147483647 h 55"/>
                    <a:gd name="T6" fmla="*/ 2147483647 w 55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55"/>
                    <a:gd name="T14" fmla="*/ 55 w 55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55">
                      <a:moveTo>
                        <a:pt x="27" y="0"/>
                      </a:moveTo>
                      <a:lnTo>
                        <a:pt x="55" y="55"/>
                      </a:lnTo>
                      <a:lnTo>
                        <a:pt x="0" y="55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12" name="Freeform 34"/>
                <p:cNvSpPr>
                  <a:spLocks/>
                </p:cNvSpPr>
                <p:nvPr/>
              </p:nvSpPr>
              <p:spPr bwMode="auto">
                <a:xfrm>
                  <a:off x="7621969" y="1359079"/>
                  <a:ext cx="30955" cy="30402"/>
                </a:xfrm>
                <a:custGeom>
                  <a:avLst/>
                  <a:gdLst>
                    <a:gd name="T0" fmla="*/ 2147483647 w 56"/>
                    <a:gd name="T1" fmla="*/ 0 h 55"/>
                    <a:gd name="T2" fmla="*/ 2147483647 w 56"/>
                    <a:gd name="T3" fmla="*/ 2147483647 h 55"/>
                    <a:gd name="T4" fmla="*/ 0 w 56"/>
                    <a:gd name="T5" fmla="*/ 2147483647 h 55"/>
                    <a:gd name="T6" fmla="*/ 2147483647 w 56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6"/>
                    <a:gd name="T13" fmla="*/ 0 h 55"/>
                    <a:gd name="T14" fmla="*/ 56 w 56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6" h="55">
                      <a:moveTo>
                        <a:pt x="28" y="0"/>
                      </a:moveTo>
                      <a:lnTo>
                        <a:pt x="56" y="55"/>
                      </a:lnTo>
                      <a:lnTo>
                        <a:pt x="0" y="5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13" name="Freeform 35"/>
                <p:cNvSpPr>
                  <a:spLocks/>
                </p:cNvSpPr>
                <p:nvPr/>
              </p:nvSpPr>
              <p:spPr bwMode="auto">
                <a:xfrm>
                  <a:off x="8034336" y="1298274"/>
                  <a:ext cx="30402" cy="30402"/>
                </a:xfrm>
                <a:custGeom>
                  <a:avLst/>
                  <a:gdLst>
                    <a:gd name="T0" fmla="*/ 2147483647 w 55"/>
                    <a:gd name="T1" fmla="*/ 0 h 55"/>
                    <a:gd name="T2" fmla="*/ 2147483647 w 55"/>
                    <a:gd name="T3" fmla="*/ 2147483647 h 55"/>
                    <a:gd name="T4" fmla="*/ 0 w 55"/>
                    <a:gd name="T5" fmla="*/ 2147483647 h 55"/>
                    <a:gd name="T6" fmla="*/ 2147483647 w 55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55"/>
                    <a:gd name="T14" fmla="*/ 55 w 55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55">
                      <a:moveTo>
                        <a:pt x="28" y="0"/>
                      </a:moveTo>
                      <a:lnTo>
                        <a:pt x="55" y="55"/>
                      </a:lnTo>
                      <a:lnTo>
                        <a:pt x="0" y="55"/>
                      </a:lnTo>
                      <a:lnTo>
                        <a:pt x="2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14" name="Freeform 36"/>
                <p:cNvSpPr>
                  <a:spLocks/>
                </p:cNvSpPr>
                <p:nvPr/>
              </p:nvSpPr>
              <p:spPr bwMode="auto">
                <a:xfrm>
                  <a:off x="5978580" y="819574"/>
                  <a:ext cx="2071234" cy="585385"/>
                </a:xfrm>
                <a:custGeom>
                  <a:avLst/>
                  <a:gdLst>
                    <a:gd name="T0" fmla="*/ 2147483647 w 407"/>
                    <a:gd name="T1" fmla="*/ 2147483647 h 115"/>
                    <a:gd name="T2" fmla="*/ 2147483647 w 407"/>
                    <a:gd name="T3" fmla="*/ 2147483647 h 115"/>
                    <a:gd name="T4" fmla="*/ 2147483647 w 407"/>
                    <a:gd name="T5" fmla="*/ 2147483647 h 115"/>
                    <a:gd name="T6" fmla="*/ 2147483647 w 407"/>
                    <a:gd name="T7" fmla="*/ 2147483647 h 115"/>
                    <a:gd name="T8" fmla="*/ 2147483647 w 407"/>
                    <a:gd name="T9" fmla="*/ 2147483647 h 115"/>
                    <a:gd name="T10" fmla="*/ 2147483647 w 407"/>
                    <a:gd name="T11" fmla="*/ 2147483647 h 115"/>
                    <a:gd name="T12" fmla="*/ 2147483647 w 407"/>
                    <a:gd name="T13" fmla="*/ 2147483647 h 115"/>
                    <a:gd name="T14" fmla="*/ 2147483647 w 407"/>
                    <a:gd name="T15" fmla="*/ 2147483647 h 115"/>
                    <a:gd name="T16" fmla="*/ 2147483647 w 407"/>
                    <a:gd name="T17" fmla="*/ 2147483647 h 115"/>
                    <a:gd name="T18" fmla="*/ 2147483647 w 407"/>
                    <a:gd name="T19" fmla="*/ 2147483647 h 115"/>
                    <a:gd name="T20" fmla="*/ 2147483647 w 407"/>
                    <a:gd name="T21" fmla="*/ 2147483647 h 115"/>
                    <a:gd name="T22" fmla="*/ 2147483647 w 407"/>
                    <a:gd name="T23" fmla="*/ 2147483647 h 115"/>
                    <a:gd name="T24" fmla="*/ 2147483647 w 407"/>
                    <a:gd name="T25" fmla="*/ 2147483647 h 115"/>
                    <a:gd name="T26" fmla="*/ 2147483647 w 407"/>
                    <a:gd name="T27" fmla="*/ 2147483647 h 115"/>
                    <a:gd name="T28" fmla="*/ 2147483647 w 407"/>
                    <a:gd name="T29" fmla="*/ 2147483647 h 115"/>
                    <a:gd name="T30" fmla="*/ 2147483647 w 407"/>
                    <a:gd name="T31" fmla="*/ 2147483647 h 115"/>
                    <a:gd name="T32" fmla="*/ 2147483647 w 407"/>
                    <a:gd name="T33" fmla="*/ 2147483647 h 115"/>
                    <a:gd name="T34" fmla="*/ 2147483647 w 407"/>
                    <a:gd name="T35" fmla="*/ 2147483647 h 115"/>
                    <a:gd name="T36" fmla="*/ 2147483647 w 407"/>
                    <a:gd name="T37" fmla="*/ 2147483647 h 115"/>
                    <a:gd name="T38" fmla="*/ 2147483647 w 407"/>
                    <a:gd name="T39" fmla="*/ 2147483647 h 115"/>
                    <a:gd name="T40" fmla="*/ 2147483647 w 407"/>
                    <a:gd name="T41" fmla="*/ 2147483647 h 115"/>
                    <a:gd name="T42" fmla="*/ 2147483647 w 407"/>
                    <a:gd name="T43" fmla="*/ 2147483647 h 115"/>
                    <a:gd name="T44" fmla="*/ 2147483647 w 407"/>
                    <a:gd name="T45" fmla="*/ 2147483647 h 115"/>
                    <a:gd name="T46" fmla="*/ 2147483647 w 407"/>
                    <a:gd name="T47" fmla="*/ 2147483647 h 115"/>
                    <a:gd name="T48" fmla="*/ 2147483647 w 407"/>
                    <a:gd name="T49" fmla="*/ 2147483647 h 115"/>
                    <a:gd name="T50" fmla="*/ 2147483647 w 407"/>
                    <a:gd name="T51" fmla="*/ 2147483647 h 115"/>
                    <a:gd name="T52" fmla="*/ 2147483647 w 407"/>
                    <a:gd name="T53" fmla="*/ 2147483647 h 115"/>
                    <a:gd name="T54" fmla="*/ 2147483647 w 407"/>
                    <a:gd name="T55" fmla="*/ 2147483647 h 115"/>
                    <a:gd name="T56" fmla="*/ 2147483647 w 407"/>
                    <a:gd name="T57" fmla="*/ 2147483647 h 115"/>
                    <a:gd name="T58" fmla="*/ 2147483647 w 407"/>
                    <a:gd name="T59" fmla="*/ 2147483647 h 115"/>
                    <a:gd name="T60" fmla="*/ 2147483647 w 407"/>
                    <a:gd name="T61" fmla="*/ 2147483647 h 115"/>
                    <a:gd name="T62" fmla="*/ 2147483647 w 407"/>
                    <a:gd name="T63" fmla="*/ 2147483647 h 115"/>
                    <a:gd name="T64" fmla="*/ 2147483647 w 407"/>
                    <a:gd name="T65" fmla="*/ 2147483647 h 115"/>
                    <a:gd name="T66" fmla="*/ 2147483647 w 407"/>
                    <a:gd name="T67" fmla="*/ 2147483647 h 115"/>
                    <a:gd name="T68" fmla="*/ 2147483647 w 407"/>
                    <a:gd name="T69" fmla="*/ 2147483647 h 115"/>
                    <a:gd name="T70" fmla="*/ 2147483647 w 407"/>
                    <a:gd name="T71" fmla="*/ 2147483647 h 115"/>
                    <a:gd name="T72" fmla="*/ 2147483647 w 407"/>
                    <a:gd name="T73" fmla="*/ 2147483647 h 115"/>
                    <a:gd name="T74" fmla="*/ 2147483647 w 407"/>
                    <a:gd name="T75" fmla="*/ 2147483647 h 115"/>
                    <a:gd name="T76" fmla="*/ 2147483647 w 407"/>
                    <a:gd name="T77" fmla="*/ 2147483647 h 115"/>
                    <a:gd name="T78" fmla="*/ 2147483647 w 407"/>
                    <a:gd name="T79" fmla="*/ 2147483647 h 115"/>
                    <a:gd name="T80" fmla="*/ 2147483647 w 407"/>
                    <a:gd name="T81" fmla="*/ 2147483647 h 115"/>
                    <a:gd name="T82" fmla="*/ 2147483647 w 407"/>
                    <a:gd name="T83" fmla="*/ 2147483647 h 115"/>
                    <a:gd name="T84" fmla="*/ 2147483647 w 407"/>
                    <a:gd name="T85" fmla="*/ 2147483647 h 115"/>
                    <a:gd name="T86" fmla="*/ 2147483647 w 407"/>
                    <a:gd name="T87" fmla="*/ 2147483647 h 115"/>
                    <a:gd name="T88" fmla="*/ 2147483647 w 407"/>
                    <a:gd name="T89" fmla="*/ 2147483647 h 115"/>
                    <a:gd name="T90" fmla="*/ 2147483647 w 407"/>
                    <a:gd name="T91" fmla="*/ 2147483647 h 115"/>
                    <a:gd name="T92" fmla="*/ 2147483647 w 407"/>
                    <a:gd name="T93" fmla="*/ 2147483647 h 115"/>
                    <a:gd name="T94" fmla="*/ 2147483647 w 407"/>
                    <a:gd name="T95" fmla="*/ 2147483647 h 115"/>
                    <a:gd name="T96" fmla="*/ 2147483647 w 407"/>
                    <a:gd name="T97" fmla="*/ 2147483647 h 115"/>
                    <a:gd name="T98" fmla="*/ 2147483647 w 407"/>
                    <a:gd name="T99" fmla="*/ 2147483647 h 115"/>
                    <a:gd name="T100" fmla="*/ 2147483647 w 407"/>
                    <a:gd name="T101" fmla="*/ 2147483647 h 115"/>
                    <a:gd name="T102" fmla="*/ 2147483647 w 407"/>
                    <a:gd name="T103" fmla="*/ 2147483647 h 115"/>
                    <a:gd name="T104" fmla="*/ 2147483647 w 407"/>
                    <a:gd name="T105" fmla="*/ 2147483647 h 115"/>
                    <a:gd name="T106" fmla="*/ 2147483647 w 407"/>
                    <a:gd name="T107" fmla="*/ 2147483647 h 115"/>
                    <a:gd name="T108" fmla="*/ 2147483647 w 407"/>
                    <a:gd name="T109" fmla="*/ 2147483647 h 115"/>
                    <a:gd name="T110" fmla="*/ 2147483647 w 407"/>
                    <a:gd name="T111" fmla="*/ 2147483647 h 115"/>
                    <a:gd name="T112" fmla="*/ 2147483647 w 407"/>
                    <a:gd name="T113" fmla="*/ 2147483647 h 11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07"/>
                    <a:gd name="T172" fmla="*/ 0 h 115"/>
                    <a:gd name="T173" fmla="*/ 407 w 407"/>
                    <a:gd name="T174" fmla="*/ 115 h 11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07" h="115">
                      <a:moveTo>
                        <a:pt x="0" y="0"/>
                      </a:moveTo>
                      <a:lnTo>
                        <a:pt x="3" y="4"/>
                      </a:lnTo>
                      <a:lnTo>
                        <a:pt x="7" y="8"/>
                      </a:lnTo>
                      <a:lnTo>
                        <a:pt x="11" y="11"/>
                      </a:lnTo>
                      <a:lnTo>
                        <a:pt x="14" y="14"/>
                      </a:lnTo>
                      <a:lnTo>
                        <a:pt x="18" y="17"/>
                      </a:lnTo>
                      <a:lnTo>
                        <a:pt x="21" y="20"/>
                      </a:lnTo>
                      <a:lnTo>
                        <a:pt x="25" y="23"/>
                      </a:lnTo>
                      <a:lnTo>
                        <a:pt x="29" y="26"/>
                      </a:lnTo>
                      <a:lnTo>
                        <a:pt x="32" y="28"/>
                      </a:lnTo>
                      <a:lnTo>
                        <a:pt x="36" y="30"/>
                      </a:lnTo>
                      <a:lnTo>
                        <a:pt x="39" y="33"/>
                      </a:lnTo>
                      <a:lnTo>
                        <a:pt x="43" y="35"/>
                      </a:lnTo>
                      <a:lnTo>
                        <a:pt x="47" y="37"/>
                      </a:lnTo>
                      <a:lnTo>
                        <a:pt x="50" y="39"/>
                      </a:lnTo>
                      <a:lnTo>
                        <a:pt x="54" y="41"/>
                      </a:lnTo>
                      <a:lnTo>
                        <a:pt x="57" y="42"/>
                      </a:lnTo>
                      <a:lnTo>
                        <a:pt x="61" y="44"/>
                      </a:lnTo>
                      <a:lnTo>
                        <a:pt x="65" y="46"/>
                      </a:lnTo>
                      <a:lnTo>
                        <a:pt x="68" y="47"/>
                      </a:lnTo>
                      <a:lnTo>
                        <a:pt x="72" y="49"/>
                      </a:lnTo>
                      <a:lnTo>
                        <a:pt x="75" y="50"/>
                      </a:lnTo>
                      <a:lnTo>
                        <a:pt x="79" y="52"/>
                      </a:lnTo>
                      <a:lnTo>
                        <a:pt x="83" y="53"/>
                      </a:lnTo>
                      <a:lnTo>
                        <a:pt x="86" y="55"/>
                      </a:lnTo>
                      <a:lnTo>
                        <a:pt x="90" y="56"/>
                      </a:lnTo>
                      <a:lnTo>
                        <a:pt x="94" y="57"/>
                      </a:lnTo>
                      <a:lnTo>
                        <a:pt x="97" y="59"/>
                      </a:lnTo>
                      <a:lnTo>
                        <a:pt x="101" y="60"/>
                      </a:lnTo>
                      <a:lnTo>
                        <a:pt x="104" y="61"/>
                      </a:lnTo>
                      <a:lnTo>
                        <a:pt x="108" y="62"/>
                      </a:lnTo>
                      <a:lnTo>
                        <a:pt x="112" y="63"/>
                      </a:lnTo>
                      <a:lnTo>
                        <a:pt x="115" y="65"/>
                      </a:lnTo>
                      <a:lnTo>
                        <a:pt x="119" y="66"/>
                      </a:lnTo>
                      <a:lnTo>
                        <a:pt x="122" y="67"/>
                      </a:lnTo>
                      <a:lnTo>
                        <a:pt x="126" y="68"/>
                      </a:lnTo>
                      <a:lnTo>
                        <a:pt x="130" y="69"/>
                      </a:lnTo>
                      <a:lnTo>
                        <a:pt x="133" y="70"/>
                      </a:lnTo>
                      <a:lnTo>
                        <a:pt x="137" y="71"/>
                      </a:lnTo>
                      <a:lnTo>
                        <a:pt x="140" y="72"/>
                      </a:lnTo>
                      <a:lnTo>
                        <a:pt x="144" y="73"/>
                      </a:lnTo>
                      <a:lnTo>
                        <a:pt x="148" y="74"/>
                      </a:lnTo>
                      <a:lnTo>
                        <a:pt x="151" y="75"/>
                      </a:lnTo>
                      <a:lnTo>
                        <a:pt x="155" y="75"/>
                      </a:lnTo>
                      <a:lnTo>
                        <a:pt x="158" y="76"/>
                      </a:lnTo>
                      <a:lnTo>
                        <a:pt x="162" y="77"/>
                      </a:lnTo>
                      <a:lnTo>
                        <a:pt x="166" y="78"/>
                      </a:lnTo>
                      <a:lnTo>
                        <a:pt x="169" y="79"/>
                      </a:lnTo>
                      <a:lnTo>
                        <a:pt x="173" y="80"/>
                      </a:lnTo>
                      <a:lnTo>
                        <a:pt x="176" y="80"/>
                      </a:lnTo>
                      <a:lnTo>
                        <a:pt x="180" y="81"/>
                      </a:lnTo>
                      <a:lnTo>
                        <a:pt x="184" y="82"/>
                      </a:lnTo>
                      <a:lnTo>
                        <a:pt x="187" y="83"/>
                      </a:lnTo>
                      <a:lnTo>
                        <a:pt x="191" y="84"/>
                      </a:lnTo>
                      <a:lnTo>
                        <a:pt x="194" y="84"/>
                      </a:lnTo>
                      <a:lnTo>
                        <a:pt x="198" y="85"/>
                      </a:lnTo>
                      <a:lnTo>
                        <a:pt x="202" y="86"/>
                      </a:lnTo>
                      <a:lnTo>
                        <a:pt x="205" y="86"/>
                      </a:lnTo>
                      <a:lnTo>
                        <a:pt x="209" y="87"/>
                      </a:lnTo>
                      <a:lnTo>
                        <a:pt x="213" y="88"/>
                      </a:lnTo>
                      <a:lnTo>
                        <a:pt x="216" y="89"/>
                      </a:lnTo>
                      <a:lnTo>
                        <a:pt x="220" y="89"/>
                      </a:lnTo>
                      <a:lnTo>
                        <a:pt x="223" y="90"/>
                      </a:lnTo>
                      <a:lnTo>
                        <a:pt x="227" y="90"/>
                      </a:lnTo>
                      <a:lnTo>
                        <a:pt x="231" y="91"/>
                      </a:lnTo>
                      <a:lnTo>
                        <a:pt x="234" y="92"/>
                      </a:lnTo>
                      <a:lnTo>
                        <a:pt x="238" y="92"/>
                      </a:lnTo>
                      <a:lnTo>
                        <a:pt x="241" y="93"/>
                      </a:lnTo>
                      <a:lnTo>
                        <a:pt x="245" y="94"/>
                      </a:lnTo>
                      <a:lnTo>
                        <a:pt x="249" y="94"/>
                      </a:lnTo>
                      <a:lnTo>
                        <a:pt x="252" y="95"/>
                      </a:lnTo>
                      <a:lnTo>
                        <a:pt x="256" y="95"/>
                      </a:lnTo>
                      <a:lnTo>
                        <a:pt x="259" y="96"/>
                      </a:lnTo>
                      <a:lnTo>
                        <a:pt x="263" y="97"/>
                      </a:lnTo>
                      <a:lnTo>
                        <a:pt x="267" y="97"/>
                      </a:lnTo>
                      <a:lnTo>
                        <a:pt x="270" y="98"/>
                      </a:lnTo>
                      <a:lnTo>
                        <a:pt x="274" y="98"/>
                      </a:lnTo>
                      <a:lnTo>
                        <a:pt x="277" y="99"/>
                      </a:lnTo>
                      <a:lnTo>
                        <a:pt x="281" y="99"/>
                      </a:lnTo>
                      <a:lnTo>
                        <a:pt x="285" y="100"/>
                      </a:lnTo>
                      <a:lnTo>
                        <a:pt x="288" y="100"/>
                      </a:lnTo>
                      <a:lnTo>
                        <a:pt x="292" y="101"/>
                      </a:lnTo>
                      <a:lnTo>
                        <a:pt x="295" y="101"/>
                      </a:lnTo>
                      <a:lnTo>
                        <a:pt x="299" y="102"/>
                      </a:lnTo>
                      <a:lnTo>
                        <a:pt x="303" y="102"/>
                      </a:lnTo>
                      <a:lnTo>
                        <a:pt x="306" y="103"/>
                      </a:lnTo>
                      <a:lnTo>
                        <a:pt x="310" y="103"/>
                      </a:lnTo>
                      <a:lnTo>
                        <a:pt x="313" y="104"/>
                      </a:lnTo>
                      <a:lnTo>
                        <a:pt x="317" y="104"/>
                      </a:lnTo>
                      <a:lnTo>
                        <a:pt x="321" y="105"/>
                      </a:lnTo>
                      <a:lnTo>
                        <a:pt x="324" y="105"/>
                      </a:lnTo>
                      <a:lnTo>
                        <a:pt x="328" y="106"/>
                      </a:lnTo>
                      <a:lnTo>
                        <a:pt x="332" y="106"/>
                      </a:lnTo>
                      <a:lnTo>
                        <a:pt x="335" y="107"/>
                      </a:lnTo>
                      <a:lnTo>
                        <a:pt x="339" y="107"/>
                      </a:lnTo>
                      <a:lnTo>
                        <a:pt x="342" y="108"/>
                      </a:lnTo>
                      <a:lnTo>
                        <a:pt x="346" y="108"/>
                      </a:lnTo>
                      <a:lnTo>
                        <a:pt x="350" y="109"/>
                      </a:lnTo>
                      <a:lnTo>
                        <a:pt x="353" y="109"/>
                      </a:lnTo>
                      <a:lnTo>
                        <a:pt x="357" y="110"/>
                      </a:lnTo>
                      <a:lnTo>
                        <a:pt x="360" y="110"/>
                      </a:lnTo>
                      <a:lnTo>
                        <a:pt x="364" y="110"/>
                      </a:lnTo>
                      <a:lnTo>
                        <a:pt x="368" y="111"/>
                      </a:lnTo>
                      <a:lnTo>
                        <a:pt x="371" y="111"/>
                      </a:lnTo>
                      <a:lnTo>
                        <a:pt x="375" y="112"/>
                      </a:lnTo>
                      <a:lnTo>
                        <a:pt x="378" y="112"/>
                      </a:lnTo>
                      <a:lnTo>
                        <a:pt x="382" y="112"/>
                      </a:lnTo>
                      <a:lnTo>
                        <a:pt x="386" y="113"/>
                      </a:lnTo>
                      <a:lnTo>
                        <a:pt x="389" y="113"/>
                      </a:lnTo>
                      <a:lnTo>
                        <a:pt x="393" y="114"/>
                      </a:lnTo>
                      <a:lnTo>
                        <a:pt x="396" y="114"/>
                      </a:lnTo>
                      <a:lnTo>
                        <a:pt x="400" y="114"/>
                      </a:lnTo>
                      <a:lnTo>
                        <a:pt x="404" y="115"/>
                      </a:lnTo>
                      <a:lnTo>
                        <a:pt x="407" y="115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>
                    <a:latin typeface="Calibri" pitchFamily="34" charset="0"/>
                  </a:endParaRPr>
                </a:p>
              </p:txBody>
            </p:sp>
            <p:sp>
              <p:nvSpPr>
                <p:cNvPr id="7215" name="Rectangle 38"/>
                <p:cNvSpPr>
                  <a:spLocks noChangeArrowheads="1"/>
                </p:cNvSpPr>
                <p:nvPr/>
              </p:nvSpPr>
              <p:spPr bwMode="auto">
                <a:xfrm>
                  <a:off x="6500826" y="500042"/>
                  <a:ext cx="1731243" cy="230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y = -</a:t>
                  </a:r>
                  <a:r>
                    <a:rPr lang="en-US" sz="1200">
                      <a:solidFill>
                        <a:srgbClr val="000000"/>
                      </a:solidFill>
                      <a:latin typeface="Calibri" pitchFamily="34" charset="0"/>
                    </a:rPr>
                    <a:t>239.67n(x</a:t>
                  </a:r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) + 931.89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16" name="Rectangle 41"/>
                <p:cNvSpPr>
                  <a:spLocks noChangeArrowheads="1"/>
                </p:cNvSpPr>
                <p:nvPr/>
              </p:nvSpPr>
              <p:spPr bwMode="auto">
                <a:xfrm>
                  <a:off x="6500826" y="714356"/>
                  <a:ext cx="916918" cy="230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 R</a:t>
                  </a:r>
                  <a:r>
                    <a:rPr lang="en-US" sz="1500" baseline="30000">
                      <a:solidFill>
                        <a:srgbClr val="000000"/>
                      </a:solidFill>
                      <a:latin typeface="Calibri" pitchFamily="34" charset="0"/>
                    </a:rPr>
                    <a:t>2</a:t>
                  </a:r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 = 07896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17" name="Rectangle 49"/>
                <p:cNvSpPr>
                  <a:spLocks noChangeArrowheads="1"/>
                </p:cNvSpPr>
                <p:nvPr/>
              </p:nvSpPr>
              <p:spPr bwMode="auto">
                <a:xfrm>
                  <a:off x="5754708" y="1827276"/>
                  <a:ext cx="66333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0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18" name="Rectangle 50"/>
                <p:cNvSpPr>
                  <a:spLocks noChangeArrowheads="1"/>
                </p:cNvSpPr>
                <p:nvPr/>
              </p:nvSpPr>
              <p:spPr bwMode="auto">
                <a:xfrm>
                  <a:off x="6172050" y="1827276"/>
                  <a:ext cx="66333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2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19" name="Rectangle 51"/>
                <p:cNvSpPr>
                  <a:spLocks noChangeArrowheads="1"/>
                </p:cNvSpPr>
                <p:nvPr/>
              </p:nvSpPr>
              <p:spPr bwMode="auto">
                <a:xfrm>
                  <a:off x="6584417" y="1827276"/>
                  <a:ext cx="66333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4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20" name="Rectangle 52"/>
                <p:cNvSpPr>
                  <a:spLocks noChangeArrowheads="1"/>
                </p:cNvSpPr>
                <p:nvPr/>
              </p:nvSpPr>
              <p:spPr bwMode="auto">
                <a:xfrm>
                  <a:off x="7001207" y="1827276"/>
                  <a:ext cx="66333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6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21" name="Rectangle 53"/>
                <p:cNvSpPr>
                  <a:spLocks noChangeArrowheads="1"/>
                </p:cNvSpPr>
                <p:nvPr/>
              </p:nvSpPr>
              <p:spPr bwMode="auto">
                <a:xfrm>
                  <a:off x="7413574" y="1827276"/>
                  <a:ext cx="66333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8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22" name="Rectangle 54"/>
                <p:cNvSpPr>
                  <a:spLocks noChangeArrowheads="1"/>
                </p:cNvSpPr>
                <p:nvPr/>
              </p:nvSpPr>
              <p:spPr bwMode="auto">
                <a:xfrm>
                  <a:off x="7810464" y="1827276"/>
                  <a:ext cx="106685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10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23" name="Rectangle 55"/>
                <p:cNvSpPr>
                  <a:spLocks noChangeArrowheads="1"/>
                </p:cNvSpPr>
                <p:nvPr/>
              </p:nvSpPr>
              <p:spPr bwMode="auto">
                <a:xfrm>
                  <a:off x="8222831" y="1827276"/>
                  <a:ext cx="106685" cy="91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500">
                      <a:solidFill>
                        <a:srgbClr val="000000"/>
                      </a:solidFill>
                      <a:latin typeface="Calibri" pitchFamily="34" charset="0"/>
                    </a:rPr>
                    <a:t>12</a:t>
                  </a:r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7224" name="Rectangle 56"/>
                <p:cNvSpPr>
                  <a:spLocks noChangeArrowheads="1"/>
                </p:cNvSpPr>
                <p:nvPr/>
              </p:nvSpPr>
              <p:spPr bwMode="auto">
                <a:xfrm>
                  <a:off x="6500826" y="2071678"/>
                  <a:ext cx="921791" cy="215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Calibri" pitchFamily="34" charset="0"/>
                    </a:rPr>
                    <a:t>Tempo (min)</a:t>
                  </a:r>
                  <a:endParaRPr lang="en-US" sz="1600">
                    <a:latin typeface="Calibri" pitchFamily="34" charset="0"/>
                  </a:endParaRPr>
                </a:p>
              </p:txBody>
            </p:sp>
          </p:grpSp>
          <p:sp>
            <p:nvSpPr>
              <p:cNvPr id="7189" name="Rectangle 43"/>
              <p:cNvSpPr>
                <a:spLocks noChangeArrowheads="1"/>
              </p:cNvSpPr>
              <p:nvPr/>
            </p:nvSpPr>
            <p:spPr bwMode="auto">
              <a:xfrm>
                <a:off x="5572132" y="1483656"/>
                <a:ext cx="293350" cy="2308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200</a:t>
                </a:r>
                <a:endParaRPr lang="en-US">
                  <a:latin typeface="Calibri" pitchFamily="34" charset="0"/>
                </a:endParaRPr>
              </a:p>
            </p:txBody>
          </p:sp>
        </p:grpSp>
      </p:grp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63" y="1290638"/>
            <a:ext cx="1630362" cy="23526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3" name="Picture 2" descr="Faz"/>
          <p:cNvPicPr>
            <a:picLocks noChangeAspect="1" noChangeArrowheads="1"/>
          </p:cNvPicPr>
          <p:nvPr/>
        </p:nvPicPr>
        <p:blipFill>
          <a:blip r:embed="rId4" cstate="print"/>
          <a:srcRect l="30341" t="16830" r="19044" b="23622"/>
          <a:stretch>
            <a:fillRect/>
          </a:stretch>
        </p:blipFill>
        <p:spPr bwMode="auto">
          <a:xfrm>
            <a:off x="5214938" y="2500313"/>
            <a:ext cx="2024062" cy="178593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/>
          <a:srcRect l="49715" t="3024" r="12044" b="8693"/>
          <a:stretch>
            <a:fillRect/>
          </a:stretch>
        </p:blipFill>
        <p:spPr bwMode="auto">
          <a:xfrm>
            <a:off x="5214938" y="142875"/>
            <a:ext cx="2000250" cy="22145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5" name="CaixaDeTexto 64"/>
          <p:cNvSpPr txBox="1">
            <a:spLocks noChangeArrowheads="1"/>
          </p:cNvSpPr>
          <p:nvPr/>
        </p:nvSpPr>
        <p:spPr bwMode="auto">
          <a:xfrm>
            <a:off x="214313" y="142875"/>
            <a:ext cx="4643437" cy="954088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Estructura porosa y agregados estables en agua</a:t>
            </a:r>
            <a:endParaRPr lang="pt-BR" sz="28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69" name="Conector de seta reta 68"/>
          <p:cNvCxnSpPr/>
          <p:nvPr/>
        </p:nvCxnSpPr>
        <p:spPr>
          <a:xfrm rot="5400000">
            <a:off x="-1392237" y="3749675"/>
            <a:ext cx="4214812" cy="1588"/>
          </a:xfrm>
          <a:prstGeom prst="straightConnector1">
            <a:avLst/>
          </a:prstGeom>
          <a:ln w="76200"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ixaDeTexto 69"/>
          <p:cNvSpPr txBox="1">
            <a:spLocks noChangeArrowheads="1"/>
          </p:cNvSpPr>
          <p:nvPr/>
        </p:nvSpPr>
        <p:spPr bwMode="auto">
          <a:xfrm>
            <a:off x="142875" y="6143625"/>
            <a:ext cx="4214813" cy="523875"/>
          </a:xfrm>
          <a:prstGeom prst="rect">
            <a:avLst/>
          </a:prstGeom>
          <a:solidFill>
            <a:schemeClr val="tx1">
              <a:alpha val="59999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Elevada infiltración natural</a:t>
            </a:r>
            <a:endParaRPr lang="pt-BR" sz="28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72" name="Conector de seta reta 71"/>
          <p:cNvCxnSpPr/>
          <p:nvPr/>
        </p:nvCxnSpPr>
        <p:spPr>
          <a:xfrm>
            <a:off x="4286250" y="6429375"/>
            <a:ext cx="714375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aixaDeTexto 73"/>
          <p:cNvSpPr txBox="1">
            <a:spLocks noChangeArrowheads="1"/>
          </p:cNvSpPr>
          <p:nvPr/>
        </p:nvSpPr>
        <p:spPr bwMode="auto">
          <a:xfrm>
            <a:off x="5857875" y="4429125"/>
            <a:ext cx="1857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443 mm/h</a:t>
            </a:r>
            <a:endParaRPr lang="pt-BR" sz="2400" b="1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7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0" grpId="0" animBg="1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28813" y="1946275"/>
            <a:ext cx="5429250" cy="286226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Monte –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Estructura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natural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Suelo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sin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restriciones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para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el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desarollo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las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plantas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Área de Trabalho - JCMS\JCMS\Artigos Gerais\Artigos Prof. Juca\Artigo STR, Tivet, Sá, Lal et al., 2012\Final TIF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45357"/>
          <a:stretch/>
        </p:blipFill>
        <p:spPr bwMode="auto">
          <a:xfrm>
            <a:off x="62031" y="70587"/>
            <a:ext cx="9046473" cy="4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6381328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Tivet, F.; Sá, JCM.; Lal, R. et al., 2013. </a:t>
            </a:r>
            <a:r>
              <a:rPr lang="pt-BR" sz="1600" dirty="0" err="1"/>
              <a:t>Soil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Tillage</a:t>
            </a:r>
            <a:r>
              <a:rPr lang="pt-BR" sz="1600" dirty="0"/>
              <a:t> </a:t>
            </a:r>
            <a:r>
              <a:rPr lang="pt-BR" sz="1600" dirty="0" err="1"/>
              <a:t>Research</a:t>
            </a:r>
            <a:r>
              <a:rPr lang="pt-BR" sz="1600" dirty="0"/>
              <a:t>, v. 126, 203-218 </a:t>
            </a:r>
          </a:p>
        </p:txBody>
      </p:sp>
      <p:sp>
        <p:nvSpPr>
          <p:cNvPr id="5" name="Retângulo 4"/>
          <p:cNvSpPr/>
          <p:nvPr/>
        </p:nvSpPr>
        <p:spPr>
          <a:xfrm>
            <a:off x="395536" y="3645024"/>
            <a:ext cx="3312368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652120" y="2541881"/>
            <a:ext cx="3312368" cy="2471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707904" y="2996952"/>
            <a:ext cx="1944216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222"/>
          <p:cNvSpPr txBox="1">
            <a:spLocks noChangeArrowheads="1"/>
          </p:cNvSpPr>
          <p:nvPr/>
        </p:nvSpPr>
        <p:spPr bwMode="auto">
          <a:xfrm>
            <a:off x="107504" y="3968477"/>
            <a:ext cx="3600400" cy="224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 </a:t>
            </a:r>
            <a:r>
              <a:rPr lang="en-US" sz="2000" dirty="0" err="1">
                <a:latin typeface="Calibri" pitchFamily="34" charset="0"/>
              </a:rPr>
              <a:t>preparo</a:t>
            </a:r>
            <a:r>
              <a:rPr lang="en-US" sz="2000" dirty="0">
                <a:latin typeface="Calibri" pitchFamily="34" charset="0"/>
              </a:rPr>
              <a:t> do solo </a:t>
            </a:r>
            <a:r>
              <a:rPr lang="en-US" sz="2000" dirty="0" err="1">
                <a:latin typeface="Calibri" pitchFamily="34" charset="0"/>
              </a:rPr>
              <a:t>rompe</a:t>
            </a:r>
            <a:r>
              <a:rPr lang="en-US" sz="2000" dirty="0">
                <a:latin typeface="Calibri" pitchFamily="34" charset="0"/>
              </a:rPr>
              <a:t> a </a:t>
            </a:r>
            <a:r>
              <a:rPr lang="en-US" sz="2000" dirty="0" err="1">
                <a:latin typeface="Calibri" pitchFamily="34" charset="0"/>
              </a:rPr>
              <a:t>estrutura</a:t>
            </a:r>
            <a:r>
              <a:rPr lang="en-US" sz="2000" dirty="0">
                <a:latin typeface="Calibri" pitchFamily="34" charset="0"/>
              </a:rPr>
              <a:t> e a </a:t>
            </a:r>
            <a:r>
              <a:rPr lang="en-US" sz="2000" dirty="0" err="1">
                <a:latin typeface="Calibri" pitchFamily="34" charset="0"/>
              </a:rPr>
              <a:t>agregação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expondo</a:t>
            </a:r>
            <a:r>
              <a:rPr lang="en-US" sz="2000" dirty="0">
                <a:latin typeface="Calibri" pitchFamily="34" charset="0"/>
              </a:rPr>
              <a:t> a MO </a:t>
            </a:r>
            <a:r>
              <a:rPr lang="en-US" sz="2000" dirty="0" err="1">
                <a:latin typeface="Calibri" pitchFamily="34" charset="0"/>
              </a:rPr>
              <a:t>protegida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dentro</a:t>
            </a:r>
            <a:r>
              <a:rPr lang="en-US" sz="2000" dirty="0">
                <a:latin typeface="Calibri" pitchFamily="34" charset="0"/>
              </a:rPr>
              <a:t> dos </a:t>
            </a:r>
            <a:r>
              <a:rPr lang="en-US" sz="2000" dirty="0" err="1">
                <a:latin typeface="Calibri" pitchFamily="34" charset="0"/>
              </a:rPr>
              <a:t>agregados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ao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ataque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microbiano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resultando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na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dispersão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partículas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argila</a:t>
            </a:r>
            <a:r>
              <a:rPr lang="en-US" sz="2000" dirty="0">
                <a:latin typeface="Calibri" pitchFamily="34" charset="0"/>
              </a:rPr>
              <a:t>, micro-</a:t>
            </a:r>
            <a:r>
              <a:rPr lang="en-US" sz="2000" dirty="0" err="1">
                <a:latin typeface="Calibri" pitchFamily="34" charset="0"/>
              </a:rPr>
              <a:t>estruturas</a:t>
            </a:r>
            <a:r>
              <a:rPr lang="en-US" sz="2000" dirty="0">
                <a:latin typeface="Calibri" pitchFamily="34" charset="0"/>
              </a:rPr>
              <a:t> de </a:t>
            </a:r>
            <a:r>
              <a:rPr lang="en-US" sz="2000" dirty="0" err="1">
                <a:latin typeface="Calibri" pitchFamily="34" charset="0"/>
              </a:rPr>
              <a:t>argila+silte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652120" y="188640"/>
            <a:ext cx="3168352" cy="2353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2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84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8" descr="Exp">
            <a:extLst>
              <a:ext uri="{FF2B5EF4-FFF2-40B4-BE49-F238E27FC236}">
                <a16:creationId xmlns:a16="http://schemas.microsoft.com/office/drawing/2014/main" id="{E8A49929-4051-4406-B8D3-B4DB92084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5"/>
          <a:stretch/>
        </p:blipFill>
        <p:spPr bwMode="auto">
          <a:xfrm>
            <a:off x="640672" y="643467"/>
            <a:ext cx="785918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186503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ACCD260-CE55-4928-93D2-04DCEF836932}"/>
              </a:ext>
            </a:extLst>
          </p:cNvPr>
          <p:cNvSpPr txBox="1"/>
          <p:nvPr/>
        </p:nvSpPr>
        <p:spPr>
          <a:xfrm>
            <a:off x="611560" y="5017399"/>
            <a:ext cx="7859181" cy="120032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Manejar </a:t>
            </a:r>
            <a:r>
              <a:rPr lang="pt-BR" sz="3600" dirty="0" err="1">
                <a:solidFill>
                  <a:schemeClr val="bg1"/>
                </a:solidFill>
              </a:rPr>
              <a:t>la</a:t>
            </a:r>
            <a:r>
              <a:rPr lang="pt-BR" sz="3600" dirty="0">
                <a:solidFill>
                  <a:schemeClr val="bg1"/>
                </a:solidFill>
              </a:rPr>
              <a:t> fertilidade </a:t>
            </a:r>
            <a:r>
              <a:rPr lang="pt-BR" sz="3600" dirty="0" err="1">
                <a:solidFill>
                  <a:schemeClr val="bg1"/>
                </a:solidFill>
              </a:rPr>
              <a:t>del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 err="1">
                <a:solidFill>
                  <a:schemeClr val="bg1"/>
                </a:solidFill>
              </a:rPr>
              <a:t>suelo</a:t>
            </a:r>
            <a:r>
              <a:rPr lang="pt-BR" sz="3600" dirty="0">
                <a:solidFill>
                  <a:schemeClr val="bg1"/>
                </a:solidFill>
              </a:rPr>
              <a:t> es manejar </a:t>
            </a:r>
            <a:r>
              <a:rPr lang="pt-BR" sz="3600" dirty="0" err="1">
                <a:solidFill>
                  <a:schemeClr val="bg1"/>
                </a:solidFill>
              </a:rPr>
              <a:t>la</a:t>
            </a:r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 err="1">
                <a:solidFill>
                  <a:schemeClr val="bg1"/>
                </a:solidFill>
              </a:rPr>
              <a:t>materia</a:t>
            </a:r>
            <a:r>
              <a:rPr lang="pt-BR" sz="3600" dirty="0">
                <a:solidFill>
                  <a:schemeClr val="bg1"/>
                </a:solidFill>
              </a:rPr>
              <a:t> orgânica!!!</a:t>
            </a:r>
          </a:p>
        </p:txBody>
      </p:sp>
    </p:spTree>
    <p:extLst>
      <p:ext uri="{BB962C8B-B14F-4D97-AF65-F5344CB8AC3E}">
        <p14:creationId xmlns:p14="http://schemas.microsoft.com/office/powerpoint/2010/main" val="16302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Freeform 453"/>
          <p:cNvSpPr>
            <a:spLocks/>
          </p:cNvSpPr>
          <p:nvPr/>
        </p:nvSpPr>
        <p:spPr bwMode="auto">
          <a:xfrm>
            <a:off x="3132138" y="2078038"/>
            <a:ext cx="2846387" cy="2916237"/>
          </a:xfrm>
          <a:custGeom>
            <a:avLst/>
            <a:gdLst>
              <a:gd name="T0" fmla="*/ 2147483647 w 1793"/>
              <a:gd name="T1" fmla="*/ 2147483647 h 1837"/>
              <a:gd name="T2" fmla="*/ 2147483647 w 1793"/>
              <a:gd name="T3" fmla="*/ 2147483647 h 1837"/>
              <a:gd name="T4" fmla="*/ 2147483647 w 1793"/>
              <a:gd name="T5" fmla="*/ 2147483647 h 1837"/>
              <a:gd name="T6" fmla="*/ 2147483647 w 1793"/>
              <a:gd name="T7" fmla="*/ 2147483647 h 1837"/>
              <a:gd name="T8" fmla="*/ 2147483647 w 1793"/>
              <a:gd name="T9" fmla="*/ 2147483647 h 1837"/>
              <a:gd name="T10" fmla="*/ 2147483647 w 1793"/>
              <a:gd name="T11" fmla="*/ 2147483647 h 1837"/>
              <a:gd name="T12" fmla="*/ 2147483647 w 1793"/>
              <a:gd name="T13" fmla="*/ 2147483647 h 1837"/>
              <a:gd name="T14" fmla="*/ 2147483647 w 1793"/>
              <a:gd name="T15" fmla="*/ 2147483647 h 1837"/>
              <a:gd name="T16" fmla="*/ 2147483647 w 1793"/>
              <a:gd name="T17" fmla="*/ 2147483647 h 1837"/>
              <a:gd name="T18" fmla="*/ 2147483647 w 1793"/>
              <a:gd name="T19" fmla="*/ 2147483647 h 1837"/>
              <a:gd name="T20" fmla="*/ 2147483647 w 1793"/>
              <a:gd name="T21" fmla="*/ 0 h 1837"/>
              <a:gd name="T22" fmla="*/ 2147483647 w 1793"/>
              <a:gd name="T23" fmla="*/ 2147483647 h 1837"/>
              <a:gd name="T24" fmla="*/ 2147483647 w 1793"/>
              <a:gd name="T25" fmla="*/ 2147483647 h 1837"/>
              <a:gd name="T26" fmla="*/ 2147483647 w 1793"/>
              <a:gd name="T27" fmla="*/ 2147483647 h 1837"/>
              <a:gd name="T28" fmla="*/ 2147483647 w 1793"/>
              <a:gd name="T29" fmla="*/ 2147483647 h 1837"/>
              <a:gd name="T30" fmla="*/ 2147483647 w 1793"/>
              <a:gd name="T31" fmla="*/ 2147483647 h 1837"/>
              <a:gd name="T32" fmla="*/ 2147483647 w 1793"/>
              <a:gd name="T33" fmla="*/ 2147483647 h 1837"/>
              <a:gd name="T34" fmla="*/ 2147483647 w 1793"/>
              <a:gd name="T35" fmla="*/ 2147483647 h 1837"/>
              <a:gd name="T36" fmla="*/ 2147483647 w 1793"/>
              <a:gd name="T37" fmla="*/ 2147483647 h 1837"/>
              <a:gd name="T38" fmla="*/ 2147483647 w 1793"/>
              <a:gd name="T39" fmla="*/ 2147483647 h 1837"/>
              <a:gd name="T40" fmla="*/ 2147483647 w 1793"/>
              <a:gd name="T41" fmla="*/ 2147483647 h 1837"/>
              <a:gd name="T42" fmla="*/ 2147483647 w 1793"/>
              <a:gd name="T43" fmla="*/ 2147483647 h 1837"/>
              <a:gd name="T44" fmla="*/ 2147483647 w 1793"/>
              <a:gd name="T45" fmla="*/ 2147483647 h 1837"/>
              <a:gd name="T46" fmla="*/ 2147483647 w 1793"/>
              <a:gd name="T47" fmla="*/ 2147483647 h 1837"/>
              <a:gd name="T48" fmla="*/ 2147483647 w 1793"/>
              <a:gd name="T49" fmla="*/ 2147483647 h 1837"/>
              <a:gd name="T50" fmla="*/ 2147483647 w 1793"/>
              <a:gd name="T51" fmla="*/ 2147483647 h 1837"/>
              <a:gd name="T52" fmla="*/ 2147483647 w 1793"/>
              <a:gd name="T53" fmla="*/ 2147483647 h 1837"/>
              <a:gd name="T54" fmla="*/ 2147483647 w 1793"/>
              <a:gd name="T55" fmla="*/ 2147483647 h 1837"/>
              <a:gd name="T56" fmla="*/ 2147483647 w 1793"/>
              <a:gd name="T57" fmla="*/ 2147483647 h 1837"/>
              <a:gd name="T58" fmla="*/ 2147483647 w 1793"/>
              <a:gd name="T59" fmla="*/ 2147483647 h 1837"/>
              <a:gd name="T60" fmla="*/ 2147483647 w 1793"/>
              <a:gd name="T61" fmla="*/ 2147483647 h 1837"/>
              <a:gd name="T62" fmla="*/ 2147483647 w 1793"/>
              <a:gd name="T63" fmla="*/ 2147483647 h 1837"/>
              <a:gd name="T64" fmla="*/ 2147483647 w 1793"/>
              <a:gd name="T65" fmla="*/ 2147483647 h 1837"/>
              <a:gd name="T66" fmla="*/ 2147483647 w 1793"/>
              <a:gd name="T67" fmla="*/ 2147483647 h 1837"/>
              <a:gd name="T68" fmla="*/ 2147483647 w 1793"/>
              <a:gd name="T69" fmla="*/ 2147483647 h 1837"/>
              <a:gd name="T70" fmla="*/ 2147483647 w 1793"/>
              <a:gd name="T71" fmla="*/ 2147483647 h 1837"/>
              <a:gd name="T72" fmla="*/ 2147483647 w 1793"/>
              <a:gd name="T73" fmla="*/ 2147483647 h 1837"/>
              <a:gd name="T74" fmla="*/ 2147483647 w 1793"/>
              <a:gd name="T75" fmla="*/ 2147483647 h 1837"/>
              <a:gd name="T76" fmla="*/ 2147483647 w 1793"/>
              <a:gd name="T77" fmla="*/ 2147483647 h 1837"/>
              <a:gd name="T78" fmla="*/ 2147483647 w 1793"/>
              <a:gd name="T79" fmla="*/ 2147483647 h 1837"/>
              <a:gd name="T80" fmla="*/ 2147483647 w 1793"/>
              <a:gd name="T81" fmla="*/ 2147483647 h 1837"/>
              <a:gd name="T82" fmla="*/ 2147483647 w 1793"/>
              <a:gd name="T83" fmla="*/ 2147483647 h 1837"/>
              <a:gd name="T84" fmla="*/ 2147483647 w 1793"/>
              <a:gd name="T85" fmla="*/ 2147483647 h 1837"/>
              <a:gd name="T86" fmla="*/ 2147483647 w 1793"/>
              <a:gd name="T87" fmla="*/ 2147483647 h 1837"/>
              <a:gd name="T88" fmla="*/ 2147483647 w 1793"/>
              <a:gd name="T89" fmla="*/ 2147483647 h 1837"/>
              <a:gd name="T90" fmla="*/ 2147483647 w 1793"/>
              <a:gd name="T91" fmla="*/ 2147483647 h 1837"/>
              <a:gd name="T92" fmla="*/ 2147483647 w 1793"/>
              <a:gd name="T93" fmla="*/ 2147483647 h 1837"/>
              <a:gd name="T94" fmla="*/ 2147483647 w 1793"/>
              <a:gd name="T95" fmla="*/ 2147483647 h 1837"/>
              <a:gd name="T96" fmla="*/ 2147483647 w 1793"/>
              <a:gd name="T97" fmla="*/ 2147483647 h 1837"/>
              <a:gd name="T98" fmla="*/ 2147483647 w 1793"/>
              <a:gd name="T99" fmla="*/ 2147483647 h 1837"/>
              <a:gd name="T100" fmla="*/ 2147483647 w 1793"/>
              <a:gd name="T101" fmla="*/ 2147483647 h 1837"/>
              <a:gd name="T102" fmla="*/ 2147483647 w 1793"/>
              <a:gd name="T103" fmla="*/ 2147483647 h 1837"/>
              <a:gd name="T104" fmla="*/ 2147483647 w 1793"/>
              <a:gd name="T105" fmla="*/ 2147483647 h 1837"/>
              <a:gd name="T106" fmla="*/ 2147483647 w 1793"/>
              <a:gd name="T107" fmla="*/ 2147483647 h 1837"/>
              <a:gd name="T108" fmla="*/ 2147483647 w 1793"/>
              <a:gd name="T109" fmla="*/ 2147483647 h 1837"/>
              <a:gd name="T110" fmla="*/ 2147483647 w 1793"/>
              <a:gd name="T111" fmla="*/ 2147483647 h 183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93"/>
              <a:gd name="T169" fmla="*/ 0 h 1837"/>
              <a:gd name="T170" fmla="*/ 1793 w 1793"/>
              <a:gd name="T171" fmla="*/ 1837 h 183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93" h="1837">
                <a:moveTo>
                  <a:pt x="1737" y="378"/>
                </a:moveTo>
                <a:cubicBezTo>
                  <a:pt x="1704" y="371"/>
                  <a:pt x="1698" y="360"/>
                  <a:pt x="1671" y="342"/>
                </a:cubicBezTo>
                <a:cubicBezTo>
                  <a:pt x="1659" y="312"/>
                  <a:pt x="1639" y="288"/>
                  <a:pt x="1611" y="270"/>
                </a:cubicBezTo>
                <a:cubicBezTo>
                  <a:pt x="1586" y="232"/>
                  <a:pt x="1559" y="200"/>
                  <a:pt x="1527" y="168"/>
                </a:cubicBezTo>
                <a:cubicBezTo>
                  <a:pt x="1505" y="146"/>
                  <a:pt x="1458" y="126"/>
                  <a:pt x="1431" y="108"/>
                </a:cubicBezTo>
                <a:cubicBezTo>
                  <a:pt x="1401" y="62"/>
                  <a:pt x="1383" y="50"/>
                  <a:pt x="1329" y="42"/>
                </a:cubicBezTo>
                <a:cubicBezTo>
                  <a:pt x="1281" y="26"/>
                  <a:pt x="1305" y="32"/>
                  <a:pt x="1257" y="24"/>
                </a:cubicBezTo>
                <a:cubicBezTo>
                  <a:pt x="1134" y="29"/>
                  <a:pt x="1080" y="35"/>
                  <a:pt x="957" y="30"/>
                </a:cubicBezTo>
                <a:cubicBezTo>
                  <a:pt x="877" y="10"/>
                  <a:pt x="966" y="30"/>
                  <a:pt x="771" y="30"/>
                </a:cubicBezTo>
                <a:cubicBezTo>
                  <a:pt x="728" y="30"/>
                  <a:pt x="672" y="23"/>
                  <a:pt x="627" y="18"/>
                </a:cubicBezTo>
                <a:cubicBezTo>
                  <a:pt x="605" y="12"/>
                  <a:pt x="583" y="6"/>
                  <a:pt x="561" y="0"/>
                </a:cubicBezTo>
                <a:cubicBezTo>
                  <a:pt x="533" y="2"/>
                  <a:pt x="504" y="0"/>
                  <a:pt x="477" y="6"/>
                </a:cubicBezTo>
                <a:cubicBezTo>
                  <a:pt x="463" y="9"/>
                  <a:pt x="420" y="59"/>
                  <a:pt x="411" y="72"/>
                </a:cubicBezTo>
                <a:cubicBezTo>
                  <a:pt x="371" y="128"/>
                  <a:pt x="349" y="187"/>
                  <a:pt x="327" y="252"/>
                </a:cubicBezTo>
                <a:cubicBezTo>
                  <a:pt x="316" y="284"/>
                  <a:pt x="316" y="313"/>
                  <a:pt x="297" y="342"/>
                </a:cubicBezTo>
                <a:cubicBezTo>
                  <a:pt x="284" y="392"/>
                  <a:pt x="221" y="461"/>
                  <a:pt x="171" y="474"/>
                </a:cubicBezTo>
                <a:cubicBezTo>
                  <a:pt x="163" y="498"/>
                  <a:pt x="147" y="504"/>
                  <a:pt x="129" y="522"/>
                </a:cubicBezTo>
                <a:cubicBezTo>
                  <a:pt x="118" y="565"/>
                  <a:pt x="119" y="613"/>
                  <a:pt x="105" y="654"/>
                </a:cubicBezTo>
                <a:cubicBezTo>
                  <a:pt x="101" y="694"/>
                  <a:pt x="100" y="736"/>
                  <a:pt x="87" y="774"/>
                </a:cubicBezTo>
                <a:cubicBezTo>
                  <a:pt x="81" y="813"/>
                  <a:pt x="86" y="859"/>
                  <a:pt x="51" y="882"/>
                </a:cubicBezTo>
                <a:cubicBezTo>
                  <a:pt x="40" y="898"/>
                  <a:pt x="35" y="905"/>
                  <a:pt x="27" y="924"/>
                </a:cubicBezTo>
                <a:cubicBezTo>
                  <a:pt x="22" y="936"/>
                  <a:pt x="15" y="960"/>
                  <a:pt x="15" y="960"/>
                </a:cubicBezTo>
                <a:cubicBezTo>
                  <a:pt x="0" y="1062"/>
                  <a:pt x="16" y="1141"/>
                  <a:pt x="87" y="1212"/>
                </a:cubicBezTo>
                <a:cubicBezTo>
                  <a:pt x="100" y="1252"/>
                  <a:pt x="142" y="1333"/>
                  <a:pt x="177" y="1356"/>
                </a:cubicBezTo>
                <a:cubicBezTo>
                  <a:pt x="193" y="1380"/>
                  <a:pt x="216" y="1415"/>
                  <a:pt x="237" y="1434"/>
                </a:cubicBezTo>
                <a:cubicBezTo>
                  <a:pt x="261" y="1455"/>
                  <a:pt x="291" y="1462"/>
                  <a:pt x="315" y="1482"/>
                </a:cubicBezTo>
                <a:cubicBezTo>
                  <a:pt x="343" y="1505"/>
                  <a:pt x="370" y="1524"/>
                  <a:pt x="405" y="1536"/>
                </a:cubicBezTo>
                <a:cubicBezTo>
                  <a:pt x="430" y="1561"/>
                  <a:pt x="465" y="1576"/>
                  <a:pt x="495" y="1596"/>
                </a:cubicBezTo>
                <a:cubicBezTo>
                  <a:pt x="515" y="1626"/>
                  <a:pt x="553" y="1634"/>
                  <a:pt x="585" y="1650"/>
                </a:cubicBezTo>
                <a:cubicBezTo>
                  <a:pt x="624" y="1670"/>
                  <a:pt x="581" y="1653"/>
                  <a:pt x="621" y="1680"/>
                </a:cubicBezTo>
                <a:cubicBezTo>
                  <a:pt x="626" y="1684"/>
                  <a:pt x="633" y="1683"/>
                  <a:pt x="639" y="1686"/>
                </a:cubicBezTo>
                <a:cubicBezTo>
                  <a:pt x="665" y="1700"/>
                  <a:pt x="684" y="1725"/>
                  <a:pt x="711" y="1734"/>
                </a:cubicBezTo>
                <a:cubicBezTo>
                  <a:pt x="771" y="1779"/>
                  <a:pt x="836" y="1812"/>
                  <a:pt x="909" y="1836"/>
                </a:cubicBezTo>
                <a:cubicBezTo>
                  <a:pt x="1063" y="1824"/>
                  <a:pt x="1039" y="1837"/>
                  <a:pt x="1131" y="1776"/>
                </a:cubicBezTo>
                <a:cubicBezTo>
                  <a:pt x="1139" y="1764"/>
                  <a:pt x="1150" y="1754"/>
                  <a:pt x="1155" y="1740"/>
                </a:cubicBezTo>
                <a:cubicBezTo>
                  <a:pt x="1169" y="1698"/>
                  <a:pt x="1155" y="1708"/>
                  <a:pt x="1185" y="1698"/>
                </a:cubicBezTo>
                <a:cubicBezTo>
                  <a:pt x="1218" y="1648"/>
                  <a:pt x="1291" y="1661"/>
                  <a:pt x="1341" y="1638"/>
                </a:cubicBezTo>
                <a:cubicBezTo>
                  <a:pt x="1389" y="1616"/>
                  <a:pt x="1385" y="1617"/>
                  <a:pt x="1425" y="1590"/>
                </a:cubicBezTo>
                <a:cubicBezTo>
                  <a:pt x="1431" y="1586"/>
                  <a:pt x="1443" y="1578"/>
                  <a:pt x="1443" y="1578"/>
                </a:cubicBezTo>
                <a:cubicBezTo>
                  <a:pt x="1467" y="1542"/>
                  <a:pt x="1505" y="1508"/>
                  <a:pt x="1545" y="1488"/>
                </a:cubicBezTo>
                <a:cubicBezTo>
                  <a:pt x="1553" y="1463"/>
                  <a:pt x="1565" y="1449"/>
                  <a:pt x="1587" y="1434"/>
                </a:cubicBezTo>
                <a:cubicBezTo>
                  <a:pt x="1597" y="1404"/>
                  <a:pt x="1627" y="1352"/>
                  <a:pt x="1647" y="1326"/>
                </a:cubicBezTo>
                <a:cubicBezTo>
                  <a:pt x="1653" y="1258"/>
                  <a:pt x="1656" y="1175"/>
                  <a:pt x="1695" y="1116"/>
                </a:cubicBezTo>
                <a:cubicBezTo>
                  <a:pt x="1701" y="1093"/>
                  <a:pt x="1712" y="1078"/>
                  <a:pt x="1719" y="1056"/>
                </a:cubicBezTo>
                <a:cubicBezTo>
                  <a:pt x="1721" y="1022"/>
                  <a:pt x="1722" y="988"/>
                  <a:pt x="1725" y="954"/>
                </a:cubicBezTo>
                <a:cubicBezTo>
                  <a:pt x="1726" y="948"/>
                  <a:pt x="1734" y="941"/>
                  <a:pt x="1731" y="936"/>
                </a:cubicBezTo>
                <a:cubicBezTo>
                  <a:pt x="1726" y="928"/>
                  <a:pt x="1715" y="928"/>
                  <a:pt x="1707" y="924"/>
                </a:cubicBezTo>
                <a:cubicBezTo>
                  <a:pt x="1732" y="891"/>
                  <a:pt x="1743" y="858"/>
                  <a:pt x="1761" y="822"/>
                </a:cubicBezTo>
                <a:cubicBezTo>
                  <a:pt x="1768" y="779"/>
                  <a:pt x="1775" y="739"/>
                  <a:pt x="1779" y="696"/>
                </a:cubicBezTo>
                <a:cubicBezTo>
                  <a:pt x="1773" y="497"/>
                  <a:pt x="1793" y="569"/>
                  <a:pt x="1761" y="474"/>
                </a:cubicBezTo>
                <a:cubicBezTo>
                  <a:pt x="1756" y="458"/>
                  <a:pt x="1729" y="467"/>
                  <a:pt x="1713" y="462"/>
                </a:cubicBezTo>
                <a:cubicBezTo>
                  <a:pt x="1715" y="452"/>
                  <a:pt x="1709" y="434"/>
                  <a:pt x="1719" y="432"/>
                </a:cubicBezTo>
                <a:cubicBezTo>
                  <a:pt x="1724" y="431"/>
                  <a:pt x="1752" y="473"/>
                  <a:pt x="1773" y="480"/>
                </a:cubicBezTo>
                <a:cubicBezTo>
                  <a:pt x="1766" y="415"/>
                  <a:pt x="1770" y="377"/>
                  <a:pt x="1701" y="354"/>
                </a:cubicBezTo>
                <a:cubicBezTo>
                  <a:pt x="1691" y="325"/>
                  <a:pt x="1703" y="343"/>
                  <a:pt x="1677" y="330"/>
                </a:cubicBezTo>
                <a:cubicBezTo>
                  <a:pt x="1671" y="327"/>
                  <a:pt x="1659" y="318"/>
                  <a:pt x="1659" y="31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222875" y="2563813"/>
            <a:ext cx="258763" cy="246062"/>
            <a:chOff x="1400" y="2127"/>
            <a:chExt cx="163" cy="155"/>
          </a:xfrm>
        </p:grpSpPr>
        <p:sp>
          <p:nvSpPr>
            <p:cNvPr id="10486" name="Freeform 139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3" name="Freeform 140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927475" y="3859213"/>
            <a:ext cx="258763" cy="246062"/>
            <a:chOff x="1400" y="2127"/>
            <a:chExt cx="163" cy="155"/>
          </a:xfrm>
        </p:grpSpPr>
        <p:sp>
          <p:nvSpPr>
            <p:cNvPr id="10484" name="Freeform 14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1" name="Freeform 14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 rot="1874145">
            <a:off x="3698875" y="2182813"/>
            <a:ext cx="1211263" cy="677862"/>
            <a:chOff x="1560" y="1488"/>
            <a:chExt cx="763" cy="427"/>
          </a:xfrm>
        </p:grpSpPr>
        <p:sp>
          <p:nvSpPr>
            <p:cNvPr id="30546" name="Freeform 145"/>
            <p:cNvSpPr>
              <a:spLocks/>
            </p:cNvSpPr>
            <p:nvPr/>
          </p:nvSpPr>
          <p:spPr bwMode="auto">
            <a:xfrm>
              <a:off x="1662" y="1588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5" name="Group 146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482" name="Freeform 14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9" name="Freeform 148"/>
              <p:cNvSpPr>
                <a:spLocks/>
              </p:cNvSpPr>
              <p:nvPr/>
            </p:nvSpPr>
            <p:spPr bwMode="auto">
              <a:xfrm>
                <a:off x="1417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48" name="Freeform 149"/>
            <p:cNvSpPr>
              <a:spLocks/>
            </p:cNvSpPr>
            <p:nvPr/>
          </p:nvSpPr>
          <p:spPr bwMode="auto">
            <a:xfrm>
              <a:off x="1869" y="172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6" name="Group 150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480" name="Freeform 1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7" name="Freeform 152"/>
              <p:cNvSpPr>
                <a:spLocks/>
              </p:cNvSpPr>
              <p:nvPr/>
            </p:nvSpPr>
            <p:spPr bwMode="auto">
              <a:xfrm>
                <a:off x="1420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53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478" name="Freeform 1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5" name="Freeform 155"/>
              <p:cNvSpPr>
                <a:spLocks/>
              </p:cNvSpPr>
              <p:nvPr/>
            </p:nvSpPr>
            <p:spPr bwMode="auto">
              <a:xfrm>
                <a:off x="1416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56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476" name="Freeform 15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3" name="Freeform 158"/>
              <p:cNvSpPr>
                <a:spLocks/>
              </p:cNvSpPr>
              <p:nvPr/>
            </p:nvSpPr>
            <p:spPr bwMode="auto">
              <a:xfrm>
                <a:off x="1417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52" name="Freeform 159"/>
            <p:cNvSpPr>
              <a:spLocks/>
            </p:cNvSpPr>
            <p:nvPr/>
          </p:nvSpPr>
          <p:spPr bwMode="auto">
            <a:xfrm>
              <a:off x="1704" y="1612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3" name="Freeform 160"/>
            <p:cNvSpPr>
              <a:spLocks/>
            </p:cNvSpPr>
            <p:nvPr/>
          </p:nvSpPr>
          <p:spPr bwMode="auto">
            <a:xfrm>
              <a:off x="2110" y="1659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4" name="Freeform 161"/>
            <p:cNvSpPr>
              <a:spLocks/>
            </p:cNvSpPr>
            <p:nvPr/>
          </p:nvSpPr>
          <p:spPr bwMode="auto">
            <a:xfrm>
              <a:off x="1651" y="175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5" name="Freeform 162"/>
            <p:cNvSpPr>
              <a:spLocks/>
            </p:cNvSpPr>
            <p:nvPr/>
          </p:nvSpPr>
          <p:spPr bwMode="auto">
            <a:xfrm>
              <a:off x="2074" y="153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9" name="Group 163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474" name="Freeform 1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1" name="Freeform 16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66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472" name="Freeform 16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59" name="Freeform 168"/>
              <p:cNvSpPr>
                <a:spLocks/>
              </p:cNvSpPr>
              <p:nvPr/>
            </p:nvSpPr>
            <p:spPr bwMode="auto">
              <a:xfrm>
                <a:off x="1419" y="216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roup 169"/>
          <p:cNvGrpSpPr>
            <a:grpSpLocks/>
          </p:cNvGrpSpPr>
          <p:nvPr/>
        </p:nvGrpSpPr>
        <p:grpSpPr bwMode="auto">
          <a:xfrm>
            <a:off x="5222875" y="2640013"/>
            <a:ext cx="698500" cy="627062"/>
            <a:chOff x="2956" y="2016"/>
            <a:chExt cx="440" cy="395"/>
          </a:xfrm>
        </p:grpSpPr>
        <p:sp>
          <p:nvSpPr>
            <p:cNvPr id="30529" name="Freeform 170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2" name="Group 171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58" name="Freeform 17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5" name="Freeform 17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56" name="Freeform 175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3" name="Freeform 176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177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54" name="Freeform 17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1" name="Freeform 17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3" name="Freeform 180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4" name="Freeform 181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5" name="Freeform 182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52" name="Freeform 18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39" name="Freeform 18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7" name="Freeform 186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16" name="Group 187"/>
          <p:cNvGrpSpPr>
            <a:grpSpLocks/>
          </p:cNvGrpSpPr>
          <p:nvPr/>
        </p:nvGrpSpPr>
        <p:grpSpPr bwMode="auto">
          <a:xfrm>
            <a:off x="3317875" y="2868613"/>
            <a:ext cx="698500" cy="627062"/>
            <a:chOff x="2956" y="2016"/>
            <a:chExt cx="440" cy="395"/>
          </a:xfrm>
        </p:grpSpPr>
        <p:sp>
          <p:nvSpPr>
            <p:cNvPr id="30512" name="Freeform 188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7" name="Group 189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41" name="Freeform 19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8" name="Freeform 19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39" name="Freeform 19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6" name="Freeform 194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9" name="Group 195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37" name="Freeform 19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4" name="Freeform 19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16" name="Freeform 198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7" name="Freeform 199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8" name="Freeform 200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0" name="Group 201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35" name="Freeform 20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2" name="Freeform 20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20" name="Freeform 204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4003675" y="3554413"/>
            <a:ext cx="698500" cy="627062"/>
            <a:chOff x="2956" y="2016"/>
            <a:chExt cx="440" cy="395"/>
          </a:xfrm>
        </p:grpSpPr>
        <p:sp>
          <p:nvSpPr>
            <p:cNvPr id="30495" name="Freeform 206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24" name="Freeform 20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11" name="Freeform 20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 210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22" name="Freeform 21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9" name="Freeform 212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213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20" name="Freeform 21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7" name="Freeform 21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99" name="Freeform 216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0" name="Freeform 217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1" name="Freeform 218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5" name="Group 219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18" name="Freeform 22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5" name="Freeform 22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03" name="Freeform 222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6" name="Group 223"/>
          <p:cNvGrpSpPr>
            <a:grpSpLocks/>
          </p:cNvGrpSpPr>
          <p:nvPr/>
        </p:nvGrpSpPr>
        <p:grpSpPr bwMode="auto">
          <a:xfrm>
            <a:off x="3165475" y="3478213"/>
            <a:ext cx="698500" cy="627062"/>
            <a:chOff x="2956" y="2016"/>
            <a:chExt cx="440" cy="395"/>
          </a:xfrm>
        </p:grpSpPr>
        <p:sp>
          <p:nvSpPr>
            <p:cNvPr id="30478" name="Freeform 224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7" name="Group 225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0407" name="Freeform 22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4" name="Freeform 22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8" name="Group 228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0405" name="Freeform 22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2" name="Freeform 23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9" name="Group 231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0403" name="Freeform 23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0" name="Freeform 23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2" name="Freeform 234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3" name="Freeform 235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4" name="Freeform 236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" name="Group 237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0401" name="Freeform 23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88" name="Freeform 23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6" name="Freeform 240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1" name="Group 241"/>
          <p:cNvGrpSpPr>
            <a:grpSpLocks/>
          </p:cNvGrpSpPr>
          <p:nvPr/>
        </p:nvGrpSpPr>
        <p:grpSpPr bwMode="auto">
          <a:xfrm rot="-8585416">
            <a:off x="3775075" y="4164013"/>
            <a:ext cx="1211263" cy="677862"/>
            <a:chOff x="1560" y="1488"/>
            <a:chExt cx="763" cy="427"/>
          </a:xfrm>
        </p:grpSpPr>
        <p:sp>
          <p:nvSpPr>
            <p:cNvPr id="30454" name="Freeform 242"/>
            <p:cNvSpPr>
              <a:spLocks/>
            </p:cNvSpPr>
            <p:nvPr/>
          </p:nvSpPr>
          <p:spPr bwMode="auto">
            <a:xfrm>
              <a:off x="1666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06" name="Group 243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390" name="Freeform 24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7" name="Freeform 24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56" name="Freeform 246"/>
            <p:cNvSpPr>
              <a:spLocks/>
            </p:cNvSpPr>
            <p:nvPr/>
          </p:nvSpPr>
          <p:spPr bwMode="auto">
            <a:xfrm>
              <a:off x="1861" y="172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08" name="Group 247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388" name="Freeform 24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5" name="Freeform 249"/>
              <p:cNvSpPr>
                <a:spLocks/>
              </p:cNvSpPr>
              <p:nvPr/>
            </p:nvSpPr>
            <p:spPr bwMode="auto">
              <a:xfrm>
                <a:off x="1442" y="2161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10" name="Group 250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386" name="Freeform 2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3" name="Freeform 252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13" name="Group 253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384" name="Freeform 2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1" name="Freeform 25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60" name="Freeform 256"/>
            <p:cNvSpPr>
              <a:spLocks/>
            </p:cNvSpPr>
            <p:nvPr/>
          </p:nvSpPr>
          <p:spPr bwMode="auto">
            <a:xfrm>
              <a:off x="1707" y="161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1" name="Freeform 257"/>
            <p:cNvSpPr>
              <a:spLocks/>
            </p:cNvSpPr>
            <p:nvPr/>
          </p:nvSpPr>
          <p:spPr bwMode="auto">
            <a:xfrm>
              <a:off x="2112" y="1660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2" name="Freeform 258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3" name="Freeform 259"/>
            <p:cNvSpPr>
              <a:spLocks/>
            </p:cNvSpPr>
            <p:nvPr/>
          </p:nvSpPr>
          <p:spPr bwMode="auto">
            <a:xfrm>
              <a:off x="2078" y="153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14" name="Group 260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382" name="Freeform 26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9" name="Freeform 262"/>
              <p:cNvSpPr>
                <a:spLocks/>
              </p:cNvSpPr>
              <p:nvPr/>
            </p:nvSpPr>
            <p:spPr bwMode="auto">
              <a:xfrm>
                <a:off x="1437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30" name="Group 263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380" name="Freeform 2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7" name="Freeform 265"/>
              <p:cNvSpPr>
                <a:spLocks/>
              </p:cNvSpPr>
              <p:nvPr/>
            </p:nvSpPr>
            <p:spPr bwMode="auto">
              <a:xfrm>
                <a:off x="1444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231" name="Group 266"/>
          <p:cNvGrpSpPr>
            <a:grpSpLocks/>
          </p:cNvGrpSpPr>
          <p:nvPr/>
        </p:nvGrpSpPr>
        <p:grpSpPr bwMode="auto">
          <a:xfrm rot="-2173390">
            <a:off x="4765675" y="3859213"/>
            <a:ext cx="1211263" cy="677862"/>
            <a:chOff x="1560" y="1488"/>
            <a:chExt cx="763" cy="427"/>
          </a:xfrm>
        </p:grpSpPr>
        <p:sp>
          <p:nvSpPr>
            <p:cNvPr id="30430" name="Freeform 267"/>
            <p:cNvSpPr>
              <a:spLocks/>
            </p:cNvSpPr>
            <p:nvPr/>
          </p:nvSpPr>
          <p:spPr bwMode="auto">
            <a:xfrm>
              <a:off x="1663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47" name="Group 268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0366" name="Freeform 26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3" name="Freeform 270"/>
              <p:cNvSpPr>
                <a:spLocks/>
              </p:cNvSpPr>
              <p:nvPr/>
            </p:nvSpPr>
            <p:spPr bwMode="auto">
              <a:xfrm>
                <a:off x="1420" y="2148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2" name="Freeform 271"/>
            <p:cNvSpPr>
              <a:spLocks/>
            </p:cNvSpPr>
            <p:nvPr/>
          </p:nvSpPr>
          <p:spPr bwMode="auto">
            <a:xfrm>
              <a:off x="1871" y="172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48" name="Group 272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0364" name="Freeform 27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1" name="Freeform 274"/>
              <p:cNvSpPr>
                <a:spLocks/>
              </p:cNvSpPr>
              <p:nvPr/>
            </p:nvSpPr>
            <p:spPr bwMode="auto">
              <a:xfrm>
                <a:off x="1424" y="2153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281" name="Group 275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0362" name="Freeform 27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3" name="Freeform 27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30284" name="Group 278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0360" name="Freeform 27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1" name="Freeform 28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30436" name="Freeform 281"/>
            <p:cNvSpPr>
              <a:spLocks/>
            </p:cNvSpPr>
            <p:nvPr/>
          </p:nvSpPr>
          <p:spPr bwMode="auto">
            <a:xfrm>
              <a:off x="1706" y="161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7" name="Freeform 282"/>
            <p:cNvSpPr>
              <a:spLocks/>
            </p:cNvSpPr>
            <p:nvPr/>
          </p:nvSpPr>
          <p:spPr bwMode="auto">
            <a:xfrm>
              <a:off x="2097" y="162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8" name="Freeform 283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9" name="Freeform 284"/>
            <p:cNvSpPr>
              <a:spLocks/>
            </p:cNvSpPr>
            <p:nvPr/>
          </p:nvSpPr>
          <p:spPr bwMode="auto">
            <a:xfrm>
              <a:off x="2077" y="153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285" name="Group 285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0358" name="Freeform 28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5" name="Freeform 28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01" name="Group 288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0356" name="Freeform 28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3" name="Freeform 290"/>
              <p:cNvSpPr>
                <a:spLocks/>
              </p:cNvSpPr>
              <p:nvPr/>
            </p:nvSpPr>
            <p:spPr bwMode="auto">
              <a:xfrm>
                <a:off x="1423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302" name="Group 291"/>
          <p:cNvGrpSpPr>
            <a:grpSpLocks/>
          </p:cNvGrpSpPr>
          <p:nvPr/>
        </p:nvGrpSpPr>
        <p:grpSpPr bwMode="auto">
          <a:xfrm>
            <a:off x="5146675" y="2182827"/>
            <a:ext cx="428625" cy="411162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361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18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427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8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9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19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424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5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6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64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5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6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7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8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9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0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1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2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3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4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5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6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7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78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62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421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2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3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63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418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9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20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81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2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3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4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5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6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7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8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89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0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1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2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3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4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5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379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415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6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7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380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412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3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414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98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99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0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1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2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3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4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5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6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7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8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09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10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11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396" name="Group 361"/>
          <p:cNvGrpSpPr>
            <a:grpSpLocks/>
          </p:cNvGrpSpPr>
          <p:nvPr/>
        </p:nvGrpSpPr>
        <p:grpSpPr bwMode="auto">
          <a:xfrm rot="-621878">
            <a:off x="3687763" y="2532077"/>
            <a:ext cx="2220912" cy="809625"/>
            <a:chOff x="1625" y="1468"/>
            <a:chExt cx="1399" cy="510"/>
          </a:xfrm>
          <a:solidFill>
            <a:schemeClr val="bg1">
              <a:lumMod val="75000"/>
            </a:schemeClr>
          </a:solidFill>
        </p:grpSpPr>
        <p:sp>
          <p:nvSpPr>
            <p:cNvPr id="30352" name="Freeform 362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86 w 271"/>
                <a:gd name="T1" fmla="*/ 1 h 2744"/>
                <a:gd name="T2" fmla="*/ 52 w 271"/>
                <a:gd name="T3" fmla="*/ 10 h 2744"/>
                <a:gd name="T4" fmla="*/ 40 w 271"/>
                <a:gd name="T5" fmla="*/ 27 h 2744"/>
                <a:gd name="T6" fmla="*/ 43 w 271"/>
                <a:gd name="T7" fmla="*/ 43 h 2744"/>
                <a:gd name="T8" fmla="*/ 36 w 271"/>
                <a:gd name="T9" fmla="*/ 54 h 2744"/>
                <a:gd name="T10" fmla="*/ 36 w 271"/>
                <a:gd name="T11" fmla="*/ 67 h 2744"/>
                <a:gd name="T12" fmla="*/ 40 w 271"/>
                <a:gd name="T13" fmla="*/ 86 h 2744"/>
                <a:gd name="T14" fmla="*/ 36 w 271"/>
                <a:gd name="T15" fmla="*/ 97 h 2744"/>
                <a:gd name="T16" fmla="*/ 43 w 271"/>
                <a:gd name="T17" fmla="*/ 111 h 2744"/>
                <a:gd name="T18" fmla="*/ 30 w 271"/>
                <a:gd name="T19" fmla="*/ 127 h 2744"/>
                <a:gd name="T20" fmla="*/ 37 w 271"/>
                <a:gd name="T21" fmla="*/ 142 h 2744"/>
                <a:gd name="T22" fmla="*/ 40 w 271"/>
                <a:gd name="T23" fmla="*/ 156 h 2744"/>
                <a:gd name="T24" fmla="*/ 30 w 271"/>
                <a:gd name="T25" fmla="*/ 170 h 2744"/>
                <a:gd name="T26" fmla="*/ 36 w 271"/>
                <a:gd name="T27" fmla="*/ 182 h 2744"/>
                <a:gd name="T28" fmla="*/ 37 w 271"/>
                <a:gd name="T29" fmla="*/ 197 h 2744"/>
                <a:gd name="T30" fmla="*/ 28 w 271"/>
                <a:gd name="T31" fmla="*/ 210 h 2744"/>
                <a:gd name="T32" fmla="*/ 28 w 271"/>
                <a:gd name="T33" fmla="*/ 224 h 2744"/>
                <a:gd name="T34" fmla="*/ 34 w 271"/>
                <a:gd name="T35" fmla="*/ 237 h 2744"/>
                <a:gd name="T36" fmla="*/ 31 w 271"/>
                <a:gd name="T37" fmla="*/ 251 h 2744"/>
                <a:gd name="T38" fmla="*/ 24 w 271"/>
                <a:gd name="T39" fmla="*/ 266 h 2744"/>
                <a:gd name="T40" fmla="*/ 24 w 271"/>
                <a:gd name="T41" fmla="*/ 286 h 2744"/>
                <a:gd name="T42" fmla="*/ 14 w 271"/>
                <a:gd name="T43" fmla="*/ 300 h 2744"/>
                <a:gd name="T44" fmla="*/ 20 w 271"/>
                <a:gd name="T45" fmla="*/ 312 h 2744"/>
                <a:gd name="T46" fmla="*/ 8 w 271"/>
                <a:gd name="T47" fmla="*/ 322 h 2744"/>
                <a:gd name="T48" fmla="*/ 0 w 271"/>
                <a:gd name="T49" fmla="*/ 335 h 2744"/>
                <a:gd name="T50" fmla="*/ 28 w 271"/>
                <a:gd name="T51" fmla="*/ 342 h 2744"/>
                <a:gd name="T52" fmla="*/ 95 w 271"/>
                <a:gd name="T53" fmla="*/ 343 h 2744"/>
                <a:gd name="T54" fmla="*/ 160 w 271"/>
                <a:gd name="T55" fmla="*/ 340 h 2744"/>
                <a:gd name="T56" fmla="*/ 177 w 271"/>
                <a:gd name="T57" fmla="*/ 336 h 2744"/>
                <a:gd name="T58" fmla="*/ 172 w 271"/>
                <a:gd name="T59" fmla="*/ 331 h 2744"/>
                <a:gd name="T60" fmla="*/ 157 w 271"/>
                <a:gd name="T61" fmla="*/ 325 h 2744"/>
                <a:gd name="T62" fmla="*/ 145 w 271"/>
                <a:gd name="T63" fmla="*/ 317 h 2744"/>
                <a:gd name="T64" fmla="*/ 141 w 271"/>
                <a:gd name="T65" fmla="*/ 305 h 2744"/>
                <a:gd name="T66" fmla="*/ 151 w 271"/>
                <a:gd name="T67" fmla="*/ 294 h 2744"/>
                <a:gd name="T68" fmla="*/ 145 w 271"/>
                <a:gd name="T69" fmla="*/ 282 h 2744"/>
                <a:gd name="T70" fmla="*/ 155 w 271"/>
                <a:gd name="T71" fmla="*/ 264 h 2744"/>
                <a:gd name="T72" fmla="*/ 150 w 271"/>
                <a:gd name="T73" fmla="*/ 248 h 2744"/>
                <a:gd name="T74" fmla="*/ 155 w 271"/>
                <a:gd name="T75" fmla="*/ 235 h 2744"/>
                <a:gd name="T76" fmla="*/ 161 w 271"/>
                <a:gd name="T77" fmla="*/ 220 h 2744"/>
                <a:gd name="T78" fmla="*/ 160 w 271"/>
                <a:gd name="T79" fmla="*/ 207 h 2744"/>
                <a:gd name="T80" fmla="*/ 150 w 271"/>
                <a:gd name="T81" fmla="*/ 196 h 2744"/>
                <a:gd name="T82" fmla="*/ 160 w 271"/>
                <a:gd name="T83" fmla="*/ 182 h 2744"/>
                <a:gd name="T84" fmla="*/ 165 w 271"/>
                <a:gd name="T85" fmla="*/ 169 h 2744"/>
                <a:gd name="T86" fmla="*/ 156 w 271"/>
                <a:gd name="T87" fmla="*/ 156 h 2744"/>
                <a:gd name="T88" fmla="*/ 156 w 271"/>
                <a:gd name="T89" fmla="*/ 144 h 2744"/>
                <a:gd name="T90" fmla="*/ 163 w 271"/>
                <a:gd name="T91" fmla="*/ 132 h 2744"/>
                <a:gd name="T92" fmla="*/ 156 w 271"/>
                <a:gd name="T93" fmla="*/ 119 h 2744"/>
                <a:gd name="T94" fmla="*/ 165 w 271"/>
                <a:gd name="T95" fmla="*/ 100 h 2744"/>
                <a:gd name="T96" fmla="*/ 167 w 271"/>
                <a:gd name="T97" fmla="*/ 87 h 2744"/>
                <a:gd name="T98" fmla="*/ 160 w 271"/>
                <a:gd name="T99" fmla="*/ 77 h 2744"/>
                <a:gd name="T100" fmla="*/ 167 w 271"/>
                <a:gd name="T101" fmla="*/ 59 h 2744"/>
                <a:gd name="T102" fmla="*/ 160 w 271"/>
                <a:gd name="T103" fmla="*/ 45 h 2744"/>
                <a:gd name="T104" fmla="*/ 157 w 271"/>
                <a:gd name="T105" fmla="*/ 28 h 2744"/>
                <a:gd name="T106" fmla="*/ 164 w 271"/>
                <a:gd name="T107" fmla="*/ 14 h 2744"/>
                <a:gd name="T108" fmla="*/ 148 w 271"/>
                <a:gd name="T109" fmla="*/ 3 h 2744"/>
                <a:gd name="T110" fmla="*/ 105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3" name="Freeform 363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40 w 154"/>
                <a:gd name="T1" fmla="*/ 2 h 2725"/>
                <a:gd name="T2" fmla="*/ 44 w 154"/>
                <a:gd name="T3" fmla="*/ 16 h 2725"/>
                <a:gd name="T4" fmla="*/ 25 w 154"/>
                <a:gd name="T5" fmla="*/ 33 h 2725"/>
                <a:gd name="T6" fmla="*/ 44 w 154"/>
                <a:gd name="T7" fmla="*/ 48 h 2725"/>
                <a:gd name="T8" fmla="*/ 38 w 154"/>
                <a:gd name="T9" fmla="*/ 60 h 2725"/>
                <a:gd name="T10" fmla="*/ 29 w 154"/>
                <a:gd name="T11" fmla="*/ 76 h 2725"/>
                <a:gd name="T12" fmla="*/ 38 w 154"/>
                <a:gd name="T13" fmla="*/ 90 h 2725"/>
                <a:gd name="T14" fmla="*/ 33 w 154"/>
                <a:gd name="T15" fmla="*/ 102 h 2725"/>
                <a:gd name="T16" fmla="*/ 29 w 154"/>
                <a:gd name="T17" fmla="*/ 117 h 2725"/>
                <a:gd name="T18" fmla="*/ 38 w 154"/>
                <a:gd name="T19" fmla="*/ 134 h 2725"/>
                <a:gd name="T20" fmla="*/ 29 w 154"/>
                <a:gd name="T21" fmla="*/ 148 h 2725"/>
                <a:gd name="T22" fmla="*/ 31 w 154"/>
                <a:gd name="T23" fmla="*/ 161 h 2725"/>
                <a:gd name="T24" fmla="*/ 37 w 154"/>
                <a:gd name="T25" fmla="*/ 176 h 2725"/>
                <a:gd name="T26" fmla="*/ 20 w 154"/>
                <a:gd name="T27" fmla="*/ 189 h 2725"/>
                <a:gd name="T28" fmla="*/ 29 w 154"/>
                <a:gd name="T29" fmla="*/ 202 h 2725"/>
                <a:gd name="T30" fmla="*/ 35 w 154"/>
                <a:gd name="T31" fmla="*/ 217 h 2725"/>
                <a:gd name="T32" fmla="*/ 29 w 154"/>
                <a:gd name="T33" fmla="*/ 229 h 2725"/>
                <a:gd name="T34" fmla="*/ 23 w 154"/>
                <a:gd name="T35" fmla="*/ 242 h 2725"/>
                <a:gd name="T36" fmla="*/ 29 w 154"/>
                <a:gd name="T37" fmla="*/ 258 h 2725"/>
                <a:gd name="T38" fmla="*/ 17 w 154"/>
                <a:gd name="T39" fmla="*/ 274 h 2725"/>
                <a:gd name="T40" fmla="*/ 25 w 154"/>
                <a:gd name="T41" fmla="*/ 293 h 2725"/>
                <a:gd name="T42" fmla="*/ 23 w 154"/>
                <a:gd name="T43" fmla="*/ 305 h 2725"/>
                <a:gd name="T44" fmla="*/ 27 w 154"/>
                <a:gd name="T45" fmla="*/ 319 h 2725"/>
                <a:gd name="T46" fmla="*/ 23 w 154"/>
                <a:gd name="T47" fmla="*/ 330 h 2725"/>
                <a:gd name="T48" fmla="*/ 8 w 154"/>
                <a:gd name="T49" fmla="*/ 337 h 2725"/>
                <a:gd name="T50" fmla="*/ 26 w 154"/>
                <a:gd name="T51" fmla="*/ 340 h 2725"/>
                <a:gd name="T52" fmla="*/ 90 w 154"/>
                <a:gd name="T53" fmla="*/ 337 h 2725"/>
                <a:gd name="T54" fmla="*/ 93 w 154"/>
                <a:gd name="T55" fmla="*/ 331 h 2725"/>
                <a:gd name="T56" fmla="*/ 81 w 154"/>
                <a:gd name="T57" fmla="*/ 327 h 2725"/>
                <a:gd name="T58" fmla="*/ 69 w 154"/>
                <a:gd name="T59" fmla="*/ 321 h 2725"/>
                <a:gd name="T60" fmla="*/ 57 w 154"/>
                <a:gd name="T61" fmla="*/ 312 h 2725"/>
                <a:gd name="T62" fmla="*/ 61 w 154"/>
                <a:gd name="T63" fmla="*/ 303 h 2725"/>
                <a:gd name="T64" fmla="*/ 69 w 154"/>
                <a:gd name="T65" fmla="*/ 292 h 2725"/>
                <a:gd name="T66" fmla="*/ 65 w 154"/>
                <a:gd name="T67" fmla="*/ 280 h 2725"/>
                <a:gd name="T68" fmla="*/ 71 w 154"/>
                <a:gd name="T69" fmla="*/ 263 h 2725"/>
                <a:gd name="T70" fmla="*/ 71 w 154"/>
                <a:gd name="T71" fmla="*/ 247 h 2725"/>
                <a:gd name="T72" fmla="*/ 73 w 154"/>
                <a:gd name="T73" fmla="*/ 235 h 2725"/>
                <a:gd name="T74" fmla="*/ 82 w 154"/>
                <a:gd name="T75" fmla="*/ 218 h 2725"/>
                <a:gd name="T76" fmla="*/ 81 w 154"/>
                <a:gd name="T77" fmla="*/ 206 h 2725"/>
                <a:gd name="T78" fmla="*/ 69 w 154"/>
                <a:gd name="T79" fmla="*/ 195 h 2725"/>
                <a:gd name="T80" fmla="*/ 81 w 154"/>
                <a:gd name="T81" fmla="*/ 180 h 2725"/>
                <a:gd name="T82" fmla="*/ 84 w 154"/>
                <a:gd name="T83" fmla="*/ 167 h 2725"/>
                <a:gd name="T84" fmla="*/ 75 w 154"/>
                <a:gd name="T85" fmla="*/ 155 h 2725"/>
                <a:gd name="T86" fmla="*/ 73 w 154"/>
                <a:gd name="T87" fmla="*/ 143 h 2725"/>
                <a:gd name="T88" fmla="*/ 83 w 154"/>
                <a:gd name="T89" fmla="*/ 130 h 2725"/>
                <a:gd name="T90" fmla="*/ 78 w 154"/>
                <a:gd name="T91" fmla="*/ 118 h 2725"/>
                <a:gd name="T92" fmla="*/ 84 w 154"/>
                <a:gd name="T93" fmla="*/ 99 h 2725"/>
                <a:gd name="T94" fmla="*/ 89 w 154"/>
                <a:gd name="T95" fmla="*/ 86 h 2725"/>
                <a:gd name="T96" fmla="*/ 77 w 154"/>
                <a:gd name="T97" fmla="*/ 75 h 2725"/>
                <a:gd name="T98" fmla="*/ 84 w 154"/>
                <a:gd name="T99" fmla="*/ 58 h 2725"/>
                <a:gd name="T100" fmla="*/ 81 w 154"/>
                <a:gd name="T101" fmla="*/ 44 h 2725"/>
                <a:gd name="T102" fmla="*/ 75 w 154"/>
                <a:gd name="T103" fmla="*/ 29 h 2725"/>
                <a:gd name="T104" fmla="*/ 84 w 154"/>
                <a:gd name="T105" fmla="*/ 13 h 2725"/>
                <a:gd name="T106" fmla="*/ 75 w 154"/>
                <a:gd name="T107" fmla="*/ 4 h 2725"/>
                <a:gd name="T108" fmla="*/ 37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4" name="Freeform 364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65 w 97"/>
                <a:gd name="T1" fmla="*/ 6 h 2711"/>
                <a:gd name="T2" fmla="*/ 57 w 97"/>
                <a:gd name="T3" fmla="*/ 21 h 2711"/>
                <a:gd name="T4" fmla="*/ 45 w 97"/>
                <a:gd name="T5" fmla="*/ 32 h 2711"/>
                <a:gd name="T6" fmla="*/ 57 w 97"/>
                <a:gd name="T7" fmla="*/ 42 h 2711"/>
                <a:gd name="T8" fmla="*/ 61 w 97"/>
                <a:gd name="T9" fmla="*/ 59 h 2711"/>
                <a:gd name="T10" fmla="*/ 53 w 97"/>
                <a:gd name="T11" fmla="*/ 70 h 2711"/>
                <a:gd name="T12" fmla="*/ 51 w 97"/>
                <a:gd name="T13" fmla="*/ 78 h 2711"/>
                <a:gd name="T14" fmla="*/ 57 w 97"/>
                <a:gd name="T15" fmla="*/ 96 h 2711"/>
                <a:gd name="T16" fmla="*/ 46 w 97"/>
                <a:gd name="T17" fmla="*/ 113 h 2711"/>
                <a:gd name="T18" fmla="*/ 61 w 97"/>
                <a:gd name="T19" fmla="*/ 125 h 2711"/>
                <a:gd name="T20" fmla="*/ 54 w 97"/>
                <a:gd name="T21" fmla="*/ 136 h 2711"/>
                <a:gd name="T22" fmla="*/ 48 w 97"/>
                <a:gd name="T23" fmla="*/ 146 h 2711"/>
                <a:gd name="T24" fmla="*/ 45 w 97"/>
                <a:gd name="T25" fmla="*/ 155 h 2711"/>
                <a:gd name="T26" fmla="*/ 53 w 97"/>
                <a:gd name="T27" fmla="*/ 165 h 2711"/>
                <a:gd name="T28" fmla="*/ 45 w 97"/>
                <a:gd name="T29" fmla="*/ 177 h 2711"/>
                <a:gd name="T30" fmla="*/ 51 w 97"/>
                <a:gd name="T31" fmla="*/ 198 h 2711"/>
                <a:gd name="T32" fmla="*/ 54 w 97"/>
                <a:gd name="T33" fmla="*/ 208 h 2711"/>
                <a:gd name="T34" fmla="*/ 48 w 97"/>
                <a:gd name="T35" fmla="*/ 223 h 2711"/>
                <a:gd name="T36" fmla="*/ 40 w 97"/>
                <a:gd name="T37" fmla="*/ 234 h 2711"/>
                <a:gd name="T38" fmla="*/ 45 w 97"/>
                <a:gd name="T39" fmla="*/ 243 h 2711"/>
                <a:gd name="T40" fmla="*/ 48 w 97"/>
                <a:gd name="T41" fmla="*/ 256 h 2711"/>
                <a:gd name="T42" fmla="*/ 40 w 97"/>
                <a:gd name="T43" fmla="*/ 271 h 2711"/>
                <a:gd name="T44" fmla="*/ 42 w 97"/>
                <a:gd name="T45" fmla="*/ 284 h 2711"/>
                <a:gd name="T46" fmla="*/ 36 w 97"/>
                <a:gd name="T47" fmla="*/ 303 h 2711"/>
                <a:gd name="T48" fmla="*/ 39 w 97"/>
                <a:gd name="T49" fmla="*/ 315 h 2711"/>
                <a:gd name="T50" fmla="*/ 34 w 97"/>
                <a:gd name="T51" fmla="*/ 325 h 2711"/>
                <a:gd name="T52" fmla="*/ 23 w 97"/>
                <a:gd name="T53" fmla="*/ 335 h 2711"/>
                <a:gd name="T54" fmla="*/ 0 w 97"/>
                <a:gd name="T55" fmla="*/ 338 h 2711"/>
                <a:gd name="T56" fmla="*/ 11 w 97"/>
                <a:gd name="T57" fmla="*/ 332 h 2711"/>
                <a:gd name="T58" fmla="*/ 19 w 97"/>
                <a:gd name="T59" fmla="*/ 326 h 2711"/>
                <a:gd name="T60" fmla="*/ 28 w 97"/>
                <a:gd name="T61" fmla="*/ 309 h 2711"/>
                <a:gd name="T62" fmla="*/ 32 w 97"/>
                <a:gd name="T63" fmla="*/ 297 h 2711"/>
                <a:gd name="T64" fmla="*/ 32 w 97"/>
                <a:gd name="T65" fmla="*/ 281 h 2711"/>
                <a:gd name="T66" fmla="*/ 32 w 97"/>
                <a:gd name="T67" fmla="*/ 264 h 2711"/>
                <a:gd name="T68" fmla="*/ 34 w 97"/>
                <a:gd name="T69" fmla="*/ 249 h 2711"/>
                <a:gd name="T70" fmla="*/ 34 w 97"/>
                <a:gd name="T71" fmla="*/ 232 h 2711"/>
                <a:gd name="T72" fmla="*/ 39 w 97"/>
                <a:gd name="T73" fmla="*/ 218 h 2711"/>
                <a:gd name="T74" fmla="*/ 42 w 97"/>
                <a:gd name="T75" fmla="*/ 204 h 2711"/>
                <a:gd name="T76" fmla="*/ 34 w 97"/>
                <a:gd name="T77" fmla="*/ 185 h 2711"/>
                <a:gd name="T78" fmla="*/ 39 w 97"/>
                <a:gd name="T79" fmla="*/ 169 h 2711"/>
                <a:gd name="T80" fmla="*/ 34 w 97"/>
                <a:gd name="T81" fmla="*/ 156 h 2711"/>
                <a:gd name="T82" fmla="*/ 42 w 97"/>
                <a:gd name="T83" fmla="*/ 136 h 2711"/>
                <a:gd name="T84" fmla="*/ 46 w 97"/>
                <a:gd name="T85" fmla="*/ 126 h 2711"/>
                <a:gd name="T86" fmla="*/ 39 w 97"/>
                <a:gd name="T87" fmla="*/ 114 h 2711"/>
                <a:gd name="T88" fmla="*/ 46 w 97"/>
                <a:gd name="T89" fmla="*/ 103 h 2711"/>
                <a:gd name="T90" fmla="*/ 46 w 97"/>
                <a:gd name="T91" fmla="*/ 88 h 2711"/>
                <a:gd name="T92" fmla="*/ 40 w 97"/>
                <a:gd name="T93" fmla="*/ 74 h 2711"/>
                <a:gd name="T94" fmla="*/ 48 w 97"/>
                <a:gd name="T95" fmla="*/ 65 h 2711"/>
                <a:gd name="T96" fmla="*/ 53 w 97"/>
                <a:gd name="T97" fmla="*/ 49 h 2711"/>
                <a:gd name="T98" fmla="*/ 39 w 97"/>
                <a:gd name="T99" fmla="*/ 35 h 2711"/>
                <a:gd name="T100" fmla="*/ 40 w 97"/>
                <a:gd name="T101" fmla="*/ 26 h 2711"/>
                <a:gd name="T102" fmla="*/ 6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5" name="Freeform 365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68 w 119"/>
                <a:gd name="T1" fmla="*/ 5 h 2684"/>
                <a:gd name="T2" fmla="*/ 49 w 119"/>
                <a:gd name="T3" fmla="*/ 23 h 2684"/>
                <a:gd name="T4" fmla="*/ 49 w 119"/>
                <a:gd name="T5" fmla="*/ 33 h 2684"/>
                <a:gd name="T6" fmla="*/ 52 w 119"/>
                <a:gd name="T7" fmla="*/ 45 h 2684"/>
                <a:gd name="T8" fmla="*/ 52 w 119"/>
                <a:gd name="T9" fmla="*/ 61 h 2684"/>
                <a:gd name="T10" fmla="*/ 49 w 119"/>
                <a:gd name="T11" fmla="*/ 71 h 2684"/>
                <a:gd name="T12" fmla="*/ 51 w 119"/>
                <a:gd name="T13" fmla="*/ 89 h 2684"/>
                <a:gd name="T14" fmla="*/ 52 w 119"/>
                <a:gd name="T15" fmla="*/ 104 h 2684"/>
                <a:gd name="T16" fmla="*/ 51 w 119"/>
                <a:gd name="T17" fmla="*/ 118 h 2684"/>
                <a:gd name="T18" fmla="*/ 54 w 119"/>
                <a:gd name="T19" fmla="*/ 126 h 2684"/>
                <a:gd name="T20" fmla="*/ 46 w 119"/>
                <a:gd name="T21" fmla="*/ 142 h 2684"/>
                <a:gd name="T22" fmla="*/ 51 w 119"/>
                <a:gd name="T23" fmla="*/ 147 h 2684"/>
                <a:gd name="T24" fmla="*/ 42 w 119"/>
                <a:gd name="T25" fmla="*/ 157 h 2684"/>
                <a:gd name="T26" fmla="*/ 46 w 119"/>
                <a:gd name="T27" fmla="*/ 168 h 2684"/>
                <a:gd name="T28" fmla="*/ 39 w 119"/>
                <a:gd name="T29" fmla="*/ 179 h 2684"/>
                <a:gd name="T30" fmla="*/ 51 w 119"/>
                <a:gd name="T31" fmla="*/ 193 h 2684"/>
                <a:gd name="T32" fmla="*/ 52 w 119"/>
                <a:gd name="T33" fmla="*/ 204 h 2684"/>
                <a:gd name="T34" fmla="*/ 49 w 119"/>
                <a:gd name="T35" fmla="*/ 218 h 2684"/>
                <a:gd name="T36" fmla="*/ 45 w 119"/>
                <a:gd name="T37" fmla="*/ 233 h 2684"/>
                <a:gd name="T38" fmla="*/ 40 w 119"/>
                <a:gd name="T39" fmla="*/ 249 h 2684"/>
                <a:gd name="T40" fmla="*/ 37 w 119"/>
                <a:gd name="T41" fmla="*/ 269 h 2684"/>
                <a:gd name="T42" fmla="*/ 39 w 119"/>
                <a:gd name="T43" fmla="*/ 285 h 2684"/>
                <a:gd name="T44" fmla="*/ 42 w 119"/>
                <a:gd name="T45" fmla="*/ 297 h 2684"/>
                <a:gd name="T46" fmla="*/ 34 w 119"/>
                <a:gd name="T47" fmla="*/ 307 h 2684"/>
                <a:gd name="T48" fmla="*/ 39 w 119"/>
                <a:gd name="T49" fmla="*/ 319 h 2684"/>
                <a:gd name="T50" fmla="*/ 24 w 119"/>
                <a:gd name="T51" fmla="*/ 327 h 2684"/>
                <a:gd name="T52" fmla="*/ 17 w 119"/>
                <a:gd name="T53" fmla="*/ 332 h 2684"/>
                <a:gd name="T54" fmla="*/ 2 w 119"/>
                <a:gd name="T55" fmla="*/ 335 h 2684"/>
                <a:gd name="T56" fmla="*/ 3 w 119"/>
                <a:gd name="T57" fmla="*/ 330 h 2684"/>
                <a:gd name="T58" fmla="*/ 18 w 119"/>
                <a:gd name="T59" fmla="*/ 322 h 2684"/>
                <a:gd name="T60" fmla="*/ 23 w 119"/>
                <a:gd name="T61" fmla="*/ 309 h 2684"/>
                <a:gd name="T62" fmla="*/ 27 w 119"/>
                <a:gd name="T63" fmla="*/ 297 h 2684"/>
                <a:gd name="T64" fmla="*/ 33 w 119"/>
                <a:gd name="T65" fmla="*/ 283 h 2684"/>
                <a:gd name="T66" fmla="*/ 27 w 119"/>
                <a:gd name="T67" fmla="*/ 264 h 2684"/>
                <a:gd name="T68" fmla="*/ 28 w 119"/>
                <a:gd name="T69" fmla="*/ 247 h 2684"/>
                <a:gd name="T70" fmla="*/ 39 w 119"/>
                <a:gd name="T71" fmla="*/ 229 h 2684"/>
                <a:gd name="T72" fmla="*/ 39 w 119"/>
                <a:gd name="T73" fmla="*/ 216 h 2684"/>
                <a:gd name="T74" fmla="*/ 34 w 119"/>
                <a:gd name="T75" fmla="*/ 202 h 2684"/>
                <a:gd name="T76" fmla="*/ 40 w 119"/>
                <a:gd name="T77" fmla="*/ 192 h 2684"/>
                <a:gd name="T78" fmla="*/ 33 w 119"/>
                <a:gd name="T79" fmla="*/ 177 h 2684"/>
                <a:gd name="T80" fmla="*/ 34 w 119"/>
                <a:gd name="T81" fmla="*/ 164 h 2684"/>
                <a:gd name="T82" fmla="*/ 42 w 119"/>
                <a:gd name="T83" fmla="*/ 138 h 2684"/>
                <a:gd name="T84" fmla="*/ 37 w 119"/>
                <a:gd name="T85" fmla="*/ 127 h 2684"/>
                <a:gd name="T86" fmla="*/ 42 w 119"/>
                <a:gd name="T87" fmla="*/ 115 h 2684"/>
                <a:gd name="T88" fmla="*/ 46 w 119"/>
                <a:gd name="T89" fmla="*/ 106 h 2684"/>
                <a:gd name="T90" fmla="*/ 40 w 119"/>
                <a:gd name="T91" fmla="*/ 95 h 2684"/>
                <a:gd name="T92" fmla="*/ 45 w 119"/>
                <a:gd name="T93" fmla="*/ 81 h 2684"/>
                <a:gd name="T94" fmla="*/ 40 w 119"/>
                <a:gd name="T95" fmla="*/ 67 h 2684"/>
                <a:gd name="T96" fmla="*/ 40 w 119"/>
                <a:gd name="T97" fmla="*/ 54 h 2684"/>
                <a:gd name="T98" fmla="*/ 46 w 119"/>
                <a:gd name="T99" fmla="*/ 43 h 2684"/>
                <a:gd name="T100" fmla="*/ 42 w 119"/>
                <a:gd name="T101" fmla="*/ 29 h 2684"/>
                <a:gd name="T102" fmla="*/ 42 w 119"/>
                <a:gd name="T103" fmla="*/ 18 h 2684"/>
                <a:gd name="T104" fmla="*/ 59 w 119"/>
                <a:gd name="T105" fmla="*/ 5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6" name="Freeform 366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4 w 406"/>
                <a:gd name="T1" fmla="*/ 87 h 841"/>
                <a:gd name="T2" fmla="*/ 34 w 406"/>
                <a:gd name="T3" fmla="*/ 85 h 841"/>
                <a:gd name="T4" fmla="*/ 57 w 406"/>
                <a:gd name="T5" fmla="*/ 86 h 841"/>
                <a:gd name="T6" fmla="*/ 83 w 406"/>
                <a:gd name="T7" fmla="*/ 84 h 841"/>
                <a:gd name="T8" fmla="*/ 102 w 406"/>
                <a:gd name="T9" fmla="*/ 82 h 841"/>
                <a:gd name="T10" fmla="*/ 120 w 406"/>
                <a:gd name="T11" fmla="*/ 79 h 841"/>
                <a:gd name="T12" fmla="*/ 143 w 406"/>
                <a:gd name="T13" fmla="*/ 77 h 841"/>
                <a:gd name="T14" fmla="*/ 148 w 406"/>
                <a:gd name="T15" fmla="*/ 73 h 841"/>
                <a:gd name="T16" fmla="*/ 160 w 406"/>
                <a:gd name="T17" fmla="*/ 68 h 841"/>
                <a:gd name="T18" fmla="*/ 171 w 406"/>
                <a:gd name="T19" fmla="*/ 64 h 841"/>
                <a:gd name="T20" fmla="*/ 179 w 406"/>
                <a:gd name="T21" fmla="*/ 60 h 841"/>
                <a:gd name="T22" fmla="*/ 182 w 406"/>
                <a:gd name="T23" fmla="*/ 57 h 841"/>
                <a:gd name="T24" fmla="*/ 182 w 406"/>
                <a:gd name="T25" fmla="*/ 51 h 841"/>
                <a:gd name="T26" fmla="*/ 185 w 406"/>
                <a:gd name="T27" fmla="*/ 46 h 841"/>
                <a:gd name="T28" fmla="*/ 190 w 406"/>
                <a:gd name="T29" fmla="*/ 42 h 841"/>
                <a:gd name="T30" fmla="*/ 195 w 406"/>
                <a:gd name="T31" fmla="*/ 34 h 841"/>
                <a:gd name="T32" fmla="*/ 193 w 406"/>
                <a:gd name="T33" fmla="*/ 29 h 841"/>
                <a:gd name="T34" fmla="*/ 193 w 406"/>
                <a:gd name="T35" fmla="*/ 24 h 841"/>
                <a:gd name="T36" fmla="*/ 195 w 406"/>
                <a:gd name="T37" fmla="*/ 18 h 841"/>
                <a:gd name="T38" fmla="*/ 197 w 406"/>
                <a:gd name="T39" fmla="*/ 14 h 841"/>
                <a:gd name="T40" fmla="*/ 195 w 406"/>
                <a:gd name="T41" fmla="*/ 10 h 841"/>
                <a:gd name="T42" fmla="*/ 197 w 406"/>
                <a:gd name="T43" fmla="*/ 7 h 841"/>
                <a:gd name="T44" fmla="*/ 201 w 406"/>
                <a:gd name="T45" fmla="*/ 4 h 841"/>
                <a:gd name="T46" fmla="*/ 205 w 406"/>
                <a:gd name="T47" fmla="*/ 1 h 841"/>
                <a:gd name="T48" fmla="*/ 223 w 406"/>
                <a:gd name="T49" fmla="*/ 0 h 841"/>
                <a:gd name="T50" fmla="*/ 247 w 406"/>
                <a:gd name="T51" fmla="*/ 0 h 841"/>
                <a:gd name="T52" fmla="*/ 258 w 406"/>
                <a:gd name="T53" fmla="*/ 4 h 841"/>
                <a:gd name="T54" fmla="*/ 262 w 406"/>
                <a:gd name="T55" fmla="*/ 10 h 841"/>
                <a:gd name="T56" fmla="*/ 258 w 406"/>
                <a:gd name="T57" fmla="*/ 15 h 841"/>
                <a:gd name="T58" fmla="*/ 257 w 406"/>
                <a:gd name="T59" fmla="*/ 21 h 841"/>
                <a:gd name="T60" fmla="*/ 258 w 406"/>
                <a:gd name="T61" fmla="*/ 28 h 841"/>
                <a:gd name="T62" fmla="*/ 255 w 406"/>
                <a:gd name="T63" fmla="*/ 33 h 841"/>
                <a:gd name="T64" fmla="*/ 252 w 406"/>
                <a:gd name="T65" fmla="*/ 39 h 841"/>
                <a:gd name="T66" fmla="*/ 248 w 406"/>
                <a:gd name="T67" fmla="*/ 45 h 841"/>
                <a:gd name="T68" fmla="*/ 253 w 406"/>
                <a:gd name="T69" fmla="*/ 49 h 841"/>
                <a:gd name="T70" fmla="*/ 252 w 406"/>
                <a:gd name="T71" fmla="*/ 53 h 841"/>
                <a:gd name="T72" fmla="*/ 251 w 406"/>
                <a:gd name="T73" fmla="*/ 57 h 841"/>
                <a:gd name="T74" fmla="*/ 246 w 406"/>
                <a:gd name="T75" fmla="*/ 60 h 841"/>
                <a:gd name="T76" fmla="*/ 245 w 406"/>
                <a:gd name="T77" fmla="*/ 65 h 841"/>
                <a:gd name="T78" fmla="*/ 239 w 406"/>
                <a:gd name="T79" fmla="*/ 70 h 841"/>
                <a:gd name="T80" fmla="*/ 227 w 406"/>
                <a:gd name="T81" fmla="*/ 75 h 841"/>
                <a:gd name="T82" fmla="*/ 219 w 406"/>
                <a:gd name="T83" fmla="*/ 81 h 841"/>
                <a:gd name="T84" fmla="*/ 205 w 406"/>
                <a:gd name="T85" fmla="*/ 84 h 841"/>
                <a:gd name="T86" fmla="*/ 193 w 406"/>
                <a:gd name="T87" fmla="*/ 88 h 841"/>
                <a:gd name="T88" fmla="*/ 174 w 406"/>
                <a:gd name="T89" fmla="*/ 92 h 841"/>
                <a:gd name="T90" fmla="*/ 142 w 406"/>
                <a:gd name="T91" fmla="*/ 95 h 841"/>
                <a:gd name="T92" fmla="*/ 118 w 406"/>
                <a:gd name="T93" fmla="*/ 98 h 841"/>
                <a:gd name="T94" fmla="*/ 97 w 406"/>
                <a:gd name="T95" fmla="*/ 99 h 841"/>
                <a:gd name="T96" fmla="*/ 73 w 406"/>
                <a:gd name="T97" fmla="*/ 102 h 841"/>
                <a:gd name="T98" fmla="*/ 46 w 406"/>
                <a:gd name="T99" fmla="*/ 104 h 841"/>
                <a:gd name="T100" fmla="*/ 27 w 406"/>
                <a:gd name="T101" fmla="*/ 105 h 841"/>
                <a:gd name="T102" fmla="*/ 8 w 406"/>
                <a:gd name="T103" fmla="*/ 103 h 841"/>
                <a:gd name="T104" fmla="*/ 3 w 406"/>
                <a:gd name="T105" fmla="*/ 97 h 841"/>
                <a:gd name="T106" fmla="*/ 0 w 406"/>
                <a:gd name="T107" fmla="*/ 92 h 841"/>
                <a:gd name="T108" fmla="*/ 14 w 406"/>
                <a:gd name="T109" fmla="*/ 87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grp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7" name="Freeform 367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98 w 388"/>
                <a:gd name="T1" fmla="*/ 85 h 822"/>
                <a:gd name="T2" fmla="*/ 132 w 388"/>
                <a:gd name="T3" fmla="*/ 87 h 822"/>
                <a:gd name="T4" fmla="*/ 165 w 388"/>
                <a:gd name="T5" fmla="*/ 85 h 822"/>
                <a:gd name="T6" fmla="*/ 184 w 388"/>
                <a:gd name="T7" fmla="*/ 80 h 822"/>
                <a:gd name="T8" fmla="*/ 193 w 388"/>
                <a:gd name="T9" fmla="*/ 76 h 822"/>
                <a:gd name="T10" fmla="*/ 208 w 388"/>
                <a:gd name="T11" fmla="*/ 72 h 822"/>
                <a:gd name="T12" fmla="*/ 223 w 388"/>
                <a:gd name="T13" fmla="*/ 66 h 822"/>
                <a:gd name="T14" fmla="*/ 225 w 388"/>
                <a:gd name="T15" fmla="*/ 58 h 822"/>
                <a:gd name="T16" fmla="*/ 231 w 388"/>
                <a:gd name="T17" fmla="*/ 51 h 822"/>
                <a:gd name="T18" fmla="*/ 229 w 388"/>
                <a:gd name="T19" fmla="*/ 45 h 822"/>
                <a:gd name="T20" fmla="*/ 231 w 388"/>
                <a:gd name="T21" fmla="*/ 39 h 822"/>
                <a:gd name="T22" fmla="*/ 234 w 388"/>
                <a:gd name="T23" fmla="*/ 31 h 822"/>
                <a:gd name="T24" fmla="*/ 233 w 388"/>
                <a:gd name="T25" fmla="*/ 24 h 822"/>
                <a:gd name="T26" fmla="*/ 238 w 388"/>
                <a:gd name="T27" fmla="*/ 16 h 822"/>
                <a:gd name="T28" fmla="*/ 241 w 388"/>
                <a:gd name="T29" fmla="*/ 8 h 822"/>
                <a:gd name="T30" fmla="*/ 239 w 388"/>
                <a:gd name="T31" fmla="*/ 0 h 822"/>
                <a:gd name="T32" fmla="*/ 251 w 388"/>
                <a:gd name="T33" fmla="*/ 6 h 822"/>
                <a:gd name="T34" fmla="*/ 252 w 388"/>
                <a:gd name="T35" fmla="*/ 13 h 822"/>
                <a:gd name="T36" fmla="*/ 247 w 388"/>
                <a:gd name="T37" fmla="*/ 20 h 822"/>
                <a:gd name="T38" fmla="*/ 246 w 388"/>
                <a:gd name="T39" fmla="*/ 27 h 822"/>
                <a:gd name="T40" fmla="*/ 242 w 388"/>
                <a:gd name="T41" fmla="*/ 32 h 822"/>
                <a:gd name="T42" fmla="*/ 243 w 388"/>
                <a:gd name="T43" fmla="*/ 39 h 822"/>
                <a:gd name="T44" fmla="*/ 239 w 388"/>
                <a:gd name="T45" fmla="*/ 44 h 822"/>
                <a:gd name="T46" fmla="*/ 243 w 388"/>
                <a:gd name="T47" fmla="*/ 50 h 822"/>
                <a:gd name="T48" fmla="*/ 241 w 388"/>
                <a:gd name="T49" fmla="*/ 57 h 822"/>
                <a:gd name="T50" fmla="*/ 235 w 388"/>
                <a:gd name="T51" fmla="*/ 64 h 822"/>
                <a:gd name="T52" fmla="*/ 226 w 388"/>
                <a:gd name="T53" fmla="*/ 70 h 822"/>
                <a:gd name="T54" fmla="*/ 212 w 388"/>
                <a:gd name="T55" fmla="*/ 78 h 822"/>
                <a:gd name="T56" fmla="*/ 193 w 388"/>
                <a:gd name="T57" fmla="*/ 83 h 822"/>
                <a:gd name="T58" fmla="*/ 180 w 388"/>
                <a:gd name="T59" fmla="*/ 88 h 822"/>
                <a:gd name="T60" fmla="*/ 158 w 388"/>
                <a:gd name="T61" fmla="*/ 92 h 822"/>
                <a:gd name="T62" fmla="*/ 128 w 388"/>
                <a:gd name="T63" fmla="*/ 96 h 822"/>
                <a:gd name="T64" fmla="*/ 93 w 388"/>
                <a:gd name="T65" fmla="*/ 98 h 822"/>
                <a:gd name="T66" fmla="*/ 69 w 388"/>
                <a:gd name="T67" fmla="*/ 101 h 822"/>
                <a:gd name="T68" fmla="*/ 23 w 388"/>
                <a:gd name="T69" fmla="*/ 104 h 822"/>
                <a:gd name="T70" fmla="*/ 5 w 388"/>
                <a:gd name="T71" fmla="*/ 100 h 822"/>
                <a:gd name="T72" fmla="*/ 0 w 388"/>
                <a:gd name="T73" fmla="*/ 92 h 822"/>
                <a:gd name="T74" fmla="*/ 31 w 388"/>
                <a:gd name="T75" fmla="*/ 85 h 822"/>
                <a:gd name="T76" fmla="*/ 59 w 388"/>
                <a:gd name="T77" fmla="*/ 85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8" name="Freeform 368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29 w 195"/>
                <a:gd name="T1" fmla="*/ 5 h 688"/>
                <a:gd name="T2" fmla="*/ 129 w 195"/>
                <a:gd name="T3" fmla="*/ 11 h 688"/>
                <a:gd name="T4" fmla="*/ 126 w 195"/>
                <a:gd name="T5" fmla="*/ 18 h 688"/>
                <a:gd name="T6" fmla="*/ 121 w 195"/>
                <a:gd name="T7" fmla="*/ 24 h 688"/>
                <a:gd name="T8" fmla="*/ 121 w 195"/>
                <a:gd name="T9" fmla="*/ 31 h 688"/>
                <a:gd name="T10" fmla="*/ 116 w 195"/>
                <a:gd name="T11" fmla="*/ 39 h 688"/>
                <a:gd name="T12" fmla="*/ 116 w 195"/>
                <a:gd name="T13" fmla="*/ 44 h 688"/>
                <a:gd name="T14" fmla="*/ 117 w 195"/>
                <a:gd name="T15" fmla="*/ 52 h 688"/>
                <a:gd name="T16" fmla="*/ 112 w 195"/>
                <a:gd name="T17" fmla="*/ 60 h 688"/>
                <a:gd name="T18" fmla="*/ 104 w 195"/>
                <a:gd name="T19" fmla="*/ 65 h 688"/>
                <a:gd name="T20" fmla="*/ 94 w 195"/>
                <a:gd name="T21" fmla="*/ 69 h 688"/>
                <a:gd name="T22" fmla="*/ 80 w 195"/>
                <a:gd name="T23" fmla="*/ 74 h 688"/>
                <a:gd name="T24" fmla="*/ 70 w 195"/>
                <a:gd name="T25" fmla="*/ 79 h 688"/>
                <a:gd name="T26" fmla="*/ 54 w 195"/>
                <a:gd name="T27" fmla="*/ 83 h 688"/>
                <a:gd name="T28" fmla="*/ 33 w 195"/>
                <a:gd name="T29" fmla="*/ 85 h 688"/>
                <a:gd name="T30" fmla="*/ 3 w 195"/>
                <a:gd name="T31" fmla="*/ 86 h 688"/>
                <a:gd name="T32" fmla="*/ 15 w 195"/>
                <a:gd name="T33" fmla="*/ 85 h 688"/>
                <a:gd name="T34" fmla="*/ 42 w 195"/>
                <a:gd name="T35" fmla="*/ 83 h 688"/>
                <a:gd name="T36" fmla="*/ 58 w 195"/>
                <a:gd name="T37" fmla="*/ 79 h 688"/>
                <a:gd name="T38" fmla="*/ 68 w 195"/>
                <a:gd name="T39" fmla="*/ 74 h 688"/>
                <a:gd name="T40" fmla="*/ 80 w 195"/>
                <a:gd name="T41" fmla="*/ 70 h 688"/>
                <a:gd name="T42" fmla="*/ 86 w 195"/>
                <a:gd name="T43" fmla="*/ 66 h 688"/>
                <a:gd name="T44" fmla="*/ 100 w 195"/>
                <a:gd name="T45" fmla="*/ 60 h 688"/>
                <a:gd name="T46" fmla="*/ 108 w 195"/>
                <a:gd name="T47" fmla="*/ 56 h 688"/>
                <a:gd name="T48" fmla="*/ 110 w 195"/>
                <a:gd name="T49" fmla="*/ 49 h 688"/>
                <a:gd name="T50" fmla="*/ 105 w 195"/>
                <a:gd name="T51" fmla="*/ 42 h 688"/>
                <a:gd name="T52" fmla="*/ 111 w 195"/>
                <a:gd name="T53" fmla="*/ 38 h 688"/>
                <a:gd name="T54" fmla="*/ 116 w 195"/>
                <a:gd name="T55" fmla="*/ 30 h 688"/>
                <a:gd name="T56" fmla="*/ 116 w 195"/>
                <a:gd name="T57" fmla="*/ 25 h 688"/>
                <a:gd name="T58" fmla="*/ 121 w 195"/>
                <a:gd name="T59" fmla="*/ 20 h 688"/>
                <a:gd name="T60" fmla="*/ 119 w 195"/>
                <a:gd name="T61" fmla="*/ 13 h 688"/>
                <a:gd name="T62" fmla="*/ 126 w 195"/>
                <a:gd name="T63" fmla="*/ 10 h 688"/>
                <a:gd name="T64" fmla="*/ 126 w 195"/>
                <a:gd name="T65" fmla="*/ 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59" name="Freeform 369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26 w 206"/>
                <a:gd name="T1" fmla="*/ 3 h 692"/>
                <a:gd name="T2" fmla="*/ 123 w 206"/>
                <a:gd name="T3" fmla="*/ 10 h 692"/>
                <a:gd name="T4" fmla="*/ 121 w 206"/>
                <a:gd name="T5" fmla="*/ 13 h 692"/>
                <a:gd name="T6" fmla="*/ 116 w 206"/>
                <a:gd name="T7" fmla="*/ 20 h 692"/>
                <a:gd name="T8" fmla="*/ 116 w 206"/>
                <a:gd name="T9" fmla="*/ 27 h 692"/>
                <a:gd name="T10" fmla="*/ 117 w 206"/>
                <a:gd name="T11" fmla="*/ 29 h 692"/>
                <a:gd name="T12" fmla="*/ 115 w 206"/>
                <a:gd name="T13" fmla="*/ 34 h 692"/>
                <a:gd name="T14" fmla="*/ 107 w 206"/>
                <a:gd name="T15" fmla="*/ 40 h 692"/>
                <a:gd name="T16" fmla="*/ 106 w 206"/>
                <a:gd name="T17" fmla="*/ 48 h 692"/>
                <a:gd name="T18" fmla="*/ 101 w 206"/>
                <a:gd name="T19" fmla="*/ 54 h 692"/>
                <a:gd name="T20" fmla="*/ 103 w 206"/>
                <a:gd name="T21" fmla="*/ 59 h 692"/>
                <a:gd name="T22" fmla="*/ 89 w 206"/>
                <a:gd name="T23" fmla="*/ 65 h 692"/>
                <a:gd name="T24" fmla="*/ 77 w 206"/>
                <a:gd name="T25" fmla="*/ 70 h 692"/>
                <a:gd name="T26" fmla="*/ 69 w 206"/>
                <a:gd name="T27" fmla="*/ 74 h 692"/>
                <a:gd name="T28" fmla="*/ 55 w 206"/>
                <a:gd name="T29" fmla="*/ 79 h 692"/>
                <a:gd name="T30" fmla="*/ 34 w 206"/>
                <a:gd name="T31" fmla="*/ 80 h 692"/>
                <a:gd name="T32" fmla="*/ 20 w 206"/>
                <a:gd name="T33" fmla="*/ 84 h 692"/>
                <a:gd name="T34" fmla="*/ 0 w 206"/>
                <a:gd name="T35" fmla="*/ 85 h 692"/>
                <a:gd name="T36" fmla="*/ 22 w 206"/>
                <a:gd name="T37" fmla="*/ 81 h 692"/>
                <a:gd name="T38" fmla="*/ 45 w 206"/>
                <a:gd name="T39" fmla="*/ 79 h 692"/>
                <a:gd name="T40" fmla="*/ 62 w 206"/>
                <a:gd name="T41" fmla="*/ 75 h 692"/>
                <a:gd name="T42" fmla="*/ 70 w 206"/>
                <a:gd name="T43" fmla="*/ 71 h 692"/>
                <a:gd name="T44" fmla="*/ 86 w 206"/>
                <a:gd name="T45" fmla="*/ 64 h 692"/>
                <a:gd name="T46" fmla="*/ 95 w 206"/>
                <a:gd name="T47" fmla="*/ 60 h 692"/>
                <a:gd name="T48" fmla="*/ 96 w 206"/>
                <a:gd name="T49" fmla="*/ 55 h 692"/>
                <a:gd name="T50" fmla="*/ 99 w 206"/>
                <a:gd name="T51" fmla="*/ 48 h 692"/>
                <a:gd name="T52" fmla="*/ 105 w 206"/>
                <a:gd name="T53" fmla="*/ 43 h 692"/>
                <a:gd name="T54" fmla="*/ 102 w 206"/>
                <a:gd name="T55" fmla="*/ 38 h 692"/>
                <a:gd name="T56" fmla="*/ 109 w 206"/>
                <a:gd name="T57" fmla="*/ 34 h 692"/>
                <a:gd name="T58" fmla="*/ 111 w 206"/>
                <a:gd name="T59" fmla="*/ 30 h 692"/>
                <a:gd name="T60" fmla="*/ 108 w 206"/>
                <a:gd name="T61" fmla="*/ 23 h 692"/>
                <a:gd name="T62" fmla="*/ 113 w 206"/>
                <a:gd name="T63" fmla="*/ 18 h 692"/>
                <a:gd name="T64" fmla="*/ 118 w 206"/>
                <a:gd name="T65" fmla="*/ 12 h 692"/>
                <a:gd name="T66" fmla="*/ 116 w 206"/>
                <a:gd name="T67" fmla="*/ 8 h 692"/>
                <a:gd name="T68" fmla="*/ 120 w 206"/>
                <a:gd name="T69" fmla="*/ 3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60" name="Freeform 370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93 w 162"/>
                <a:gd name="T1" fmla="*/ 97 h 930"/>
                <a:gd name="T2" fmla="*/ 102 w 162"/>
                <a:gd name="T3" fmla="*/ 103 h 930"/>
                <a:gd name="T4" fmla="*/ 105 w 162"/>
                <a:gd name="T5" fmla="*/ 110 h 930"/>
                <a:gd name="T6" fmla="*/ 92 w 162"/>
                <a:gd name="T7" fmla="*/ 114 h 930"/>
                <a:gd name="T8" fmla="*/ 68 w 162"/>
                <a:gd name="T9" fmla="*/ 116 h 930"/>
                <a:gd name="T10" fmla="*/ 38 w 162"/>
                <a:gd name="T11" fmla="*/ 116 h 930"/>
                <a:gd name="T12" fmla="*/ 35 w 162"/>
                <a:gd name="T13" fmla="*/ 113 h 930"/>
                <a:gd name="T14" fmla="*/ 40 w 162"/>
                <a:gd name="T15" fmla="*/ 108 h 930"/>
                <a:gd name="T16" fmla="*/ 40 w 162"/>
                <a:gd name="T17" fmla="*/ 100 h 930"/>
                <a:gd name="T18" fmla="*/ 35 w 162"/>
                <a:gd name="T19" fmla="*/ 92 h 930"/>
                <a:gd name="T20" fmla="*/ 26 w 162"/>
                <a:gd name="T21" fmla="*/ 87 h 930"/>
                <a:gd name="T22" fmla="*/ 26 w 162"/>
                <a:gd name="T23" fmla="*/ 79 h 930"/>
                <a:gd name="T24" fmla="*/ 16 w 162"/>
                <a:gd name="T25" fmla="*/ 74 h 930"/>
                <a:gd name="T26" fmla="*/ 10 w 162"/>
                <a:gd name="T27" fmla="*/ 65 h 930"/>
                <a:gd name="T28" fmla="*/ 10 w 162"/>
                <a:gd name="T29" fmla="*/ 58 h 930"/>
                <a:gd name="T30" fmla="*/ 0 w 162"/>
                <a:gd name="T31" fmla="*/ 48 h 930"/>
                <a:gd name="T32" fmla="*/ 8 w 162"/>
                <a:gd name="T33" fmla="*/ 39 h 930"/>
                <a:gd name="T34" fmla="*/ 4 w 162"/>
                <a:gd name="T35" fmla="*/ 31 h 930"/>
                <a:gd name="T36" fmla="*/ 4 w 162"/>
                <a:gd name="T37" fmla="*/ 25 h 930"/>
                <a:gd name="T38" fmla="*/ 16 w 162"/>
                <a:gd name="T39" fmla="*/ 15 h 930"/>
                <a:gd name="T40" fmla="*/ 12 w 162"/>
                <a:gd name="T41" fmla="*/ 6 h 930"/>
                <a:gd name="T42" fmla="*/ 14 w 162"/>
                <a:gd name="T43" fmla="*/ 2 h 930"/>
                <a:gd name="T44" fmla="*/ 28 w 162"/>
                <a:gd name="T45" fmla="*/ 6 h 930"/>
                <a:gd name="T46" fmla="*/ 35 w 162"/>
                <a:gd name="T47" fmla="*/ 11 h 930"/>
                <a:gd name="T48" fmla="*/ 34 w 162"/>
                <a:gd name="T49" fmla="*/ 18 h 930"/>
                <a:gd name="T50" fmla="*/ 29 w 162"/>
                <a:gd name="T51" fmla="*/ 25 h 930"/>
                <a:gd name="T52" fmla="*/ 30 w 162"/>
                <a:gd name="T53" fmla="*/ 34 h 930"/>
                <a:gd name="T54" fmla="*/ 35 w 162"/>
                <a:gd name="T55" fmla="*/ 39 h 930"/>
                <a:gd name="T56" fmla="*/ 30 w 162"/>
                <a:gd name="T57" fmla="*/ 46 h 930"/>
                <a:gd name="T58" fmla="*/ 30 w 162"/>
                <a:gd name="T59" fmla="*/ 52 h 930"/>
                <a:gd name="T60" fmla="*/ 35 w 162"/>
                <a:gd name="T61" fmla="*/ 58 h 930"/>
                <a:gd name="T62" fmla="*/ 33 w 162"/>
                <a:gd name="T63" fmla="*/ 65 h 930"/>
                <a:gd name="T64" fmla="*/ 41 w 162"/>
                <a:gd name="T65" fmla="*/ 70 h 930"/>
                <a:gd name="T66" fmla="*/ 51 w 162"/>
                <a:gd name="T67" fmla="*/ 76 h 930"/>
                <a:gd name="T68" fmla="*/ 53 w 162"/>
                <a:gd name="T69" fmla="*/ 83 h 930"/>
                <a:gd name="T70" fmla="*/ 65 w 162"/>
                <a:gd name="T71" fmla="*/ 90 h 930"/>
                <a:gd name="T72" fmla="*/ 86 w 162"/>
                <a:gd name="T73" fmla="*/ 94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397" name="Group 371"/>
          <p:cNvGrpSpPr>
            <a:grpSpLocks/>
          </p:cNvGrpSpPr>
          <p:nvPr/>
        </p:nvGrpSpPr>
        <p:grpSpPr bwMode="auto">
          <a:xfrm>
            <a:off x="4689475" y="3325827"/>
            <a:ext cx="685800" cy="6858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283" name="Freeform 37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31" name="Group 37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349" name="Freeform 37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50" name="Freeform 37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51" name="Freeform 37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33" name="Group 37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346" name="Freeform 37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7" name="Freeform 37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8" name="Freeform 38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86" name="Freeform 38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7" name="Freeform 38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8" name="Freeform 38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89" name="Freeform 38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0" name="Freeform 38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1" name="Freeform 38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2" name="Freeform 38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3" name="Freeform 38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4" name="Freeform 38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5" name="Freeform 39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6" name="Freeform 39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7" name="Freeform 39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8" name="Freeform 39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99" name="Freeform 39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0" name="Freeform 39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34" name="Group 39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343" name="Freeform 39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4" name="Freeform 39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5" name="Freeform 39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35" name="Group 40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340" name="Freeform 40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1" name="Freeform 40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42" name="Freeform 40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03" name="Freeform 40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4" name="Freeform 40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5" name="Freeform 40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6" name="Freeform 40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7" name="Freeform 40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8" name="Freeform 40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09" name="Freeform 41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0" name="Freeform 41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1" name="Freeform 41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2" name="Freeform 41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3" name="Freeform 41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4" name="Freeform 41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5" name="Freeform 41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6" name="Freeform 41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17" name="Freeform 41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0" name="Group 41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337" name="Freeform 42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8" name="Freeform 42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9" name="Freeform 42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1" name="Group 42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334" name="Freeform 42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5" name="Freeform 42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336" name="Freeform 42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320" name="Freeform 42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1" name="Freeform 42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2" name="Freeform 42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3" name="Freeform 43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4" name="Freeform 43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5" name="Freeform 43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6" name="Freeform 43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7" name="Freeform 43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8" name="Freeform 43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29" name="Freeform 43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0" name="Freeform 43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1" name="Freeform 43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2" name="Freeform 43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333" name="Freeform 44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11" name="Freeform 441"/>
          <p:cNvSpPr>
            <a:spLocks/>
          </p:cNvSpPr>
          <p:nvPr/>
        </p:nvSpPr>
        <p:spPr bwMode="auto">
          <a:xfrm>
            <a:off x="4994275" y="26400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442" name="Group 442"/>
          <p:cNvGrpSpPr>
            <a:grpSpLocks/>
          </p:cNvGrpSpPr>
          <p:nvPr/>
        </p:nvGrpSpPr>
        <p:grpSpPr bwMode="auto">
          <a:xfrm>
            <a:off x="3927475" y="3249613"/>
            <a:ext cx="258763" cy="246062"/>
            <a:chOff x="1400" y="2127"/>
            <a:chExt cx="163" cy="155"/>
          </a:xfrm>
        </p:grpSpPr>
        <p:sp>
          <p:nvSpPr>
            <p:cNvPr id="10342" name="Freeform 443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82" name="Freeform 444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22518" name="Freeform 445"/>
          <p:cNvSpPr>
            <a:spLocks/>
          </p:cNvSpPr>
          <p:nvPr/>
        </p:nvSpPr>
        <p:spPr bwMode="auto">
          <a:xfrm>
            <a:off x="3455988" y="2341563"/>
            <a:ext cx="728662" cy="746125"/>
          </a:xfrm>
          <a:custGeom>
            <a:avLst/>
            <a:gdLst>
              <a:gd name="T0" fmla="*/ 2147483647 w 459"/>
              <a:gd name="T1" fmla="*/ 2147483647 h 470"/>
              <a:gd name="T2" fmla="*/ 2147483647 w 459"/>
              <a:gd name="T3" fmla="*/ 2147483647 h 470"/>
              <a:gd name="T4" fmla="*/ 2147483647 w 459"/>
              <a:gd name="T5" fmla="*/ 2147483647 h 470"/>
              <a:gd name="T6" fmla="*/ 2147483647 w 459"/>
              <a:gd name="T7" fmla="*/ 2147483647 h 470"/>
              <a:gd name="T8" fmla="*/ 2147483647 w 459"/>
              <a:gd name="T9" fmla="*/ 2147483647 h 470"/>
              <a:gd name="T10" fmla="*/ 2147483647 w 459"/>
              <a:gd name="T11" fmla="*/ 2147483647 h 470"/>
              <a:gd name="T12" fmla="*/ 2147483647 w 459"/>
              <a:gd name="T13" fmla="*/ 2147483647 h 470"/>
              <a:gd name="T14" fmla="*/ 2147483647 w 459"/>
              <a:gd name="T15" fmla="*/ 2147483647 h 470"/>
              <a:gd name="T16" fmla="*/ 2147483647 w 459"/>
              <a:gd name="T17" fmla="*/ 2147483647 h 470"/>
              <a:gd name="T18" fmla="*/ 2147483647 w 459"/>
              <a:gd name="T19" fmla="*/ 2147483647 h 470"/>
              <a:gd name="T20" fmla="*/ 2147483647 w 459"/>
              <a:gd name="T21" fmla="*/ 2147483647 h 470"/>
              <a:gd name="T22" fmla="*/ 2147483647 w 459"/>
              <a:gd name="T23" fmla="*/ 2147483647 h 47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9"/>
              <a:gd name="T37" fmla="*/ 0 h 470"/>
              <a:gd name="T38" fmla="*/ 459 w 459"/>
              <a:gd name="T39" fmla="*/ 470 h 47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9" h="470">
                <a:moveTo>
                  <a:pt x="459" y="320"/>
                </a:moveTo>
                <a:cubicBezTo>
                  <a:pt x="457" y="256"/>
                  <a:pt x="458" y="192"/>
                  <a:pt x="453" y="128"/>
                </a:cubicBezTo>
                <a:cubicBezTo>
                  <a:pt x="452" y="108"/>
                  <a:pt x="458" y="79"/>
                  <a:pt x="441" y="68"/>
                </a:cubicBezTo>
                <a:cubicBezTo>
                  <a:pt x="412" y="49"/>
                  <a:pt x="430" y="58"/>
                  <a:pt x="387" y="44"/>
                </a:cubicBezTo>
                <a:cubicBezTo>
                  <a:pt x="381" y="42"/>
                  <a:pt x="369" y="38"/>
                  <a:pt x="369" y="38"/>
                </a:cubicBezTo>
                <a:cubicBezTo>
                  <a:pt x="331" y="0"/>
                  <a:pt x="279" y="20"/>
                  <a:pt x="231" y="32"/>
                </a:cubicBezTo>
                <a:cubicBezTo>
                  <a:pt x="197" y="57"/>
                  <a:pt x="187" y="70"/>
                  <a:pt x="177" y="110"/>
                </a:cubicBezTo>
                <a:cubicBezTo>
                  <a:pt x="184" y="197"/>
                  <a:pt x="199" y="241"/>
                  <a:pt x="183" y="338"/>
                </a:cubicBezTo>
                <a:cubicBezTo>
                  <a:pt x="182" y="344"/>
                  <a:pt x="110" y="361"/>
                  <a:pt x="105" y="362"/>
                </a:cubicBezTo>
                <a:cubicBezTo>
                  <a:pt x="83" y="371"/>
                  <a:pt x="59" y="374"/>
                  <a:pt x="39" y="386"/>
                </a:cubicBezTo>
                <a:cubicBezTo>
                  <a:pt x="24" y="395"/>
                  <a:pt x="19" y="414"/>
                  <a:pt x="9" y="428"/>
                </a:cubicBezTo>
                <a:cubicBezTo>
                  <a:pt x="0" y="454"/>
                  <a:pt x="3" y="440"/>
                  <a:pt x="3" y="47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19" name="Freeform 446"/>
          <p:cNvSpPr>
            <a:spLocks/>
          </p:cNvSpPr>
          <p:nvPr/>
        </p:nvSpPr>
        <p:spPr bwMode="auto">
          <a:xfrm>
            <a:off x="4289425" y="3068638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59" name="Freeform 447"/>
          <p:cNvSpPr>
            <a:spLocks/>
          </p:cNvSpPr>
          <p:nvPr/>
        </p:nvSpPr>
        <p:spPr bwMode="auto">
          <a:xfrm>
            <a:off x="4460875" y="40116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1" name="Freeform 448"/>
          <p:cNvSpPr>
            <a:spLocks/>
          </p:cNvSpPr>
          <p:nvPr/>
        </p:nvSpPr>
        <p:spPr bwMode="auto">
          <a:xfrm>
            <a:off x="3698875" y="33258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61" name="Freeform 449"/>
          <p:cNvSpPr>
            <a:spLocks/>
          </p:cNvSpPr>
          <p:nvPr/>
        </p:nvSpPr>
        <p:spPr bwMode="auto">
          <a:xfrm>
            <a:off x="5299075" y="35258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3" name="Freeform 450"/>
          <p:cNvSpPr>
            <a:spLocks/>
          </p:cNvSpPr>
          <p:nvPr/>
        </p:nvSpPr>
        <p:spPr bwMode="auto">
          <a:xfrm>
            <a:off x="5070475" y="2716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4" name="Freeform 451"/>
          <p:cNvSpPr>
            <a:spLocks/>
          </p:cNvSpPr>
          <p:nvPr/>
        </p:nvSpPr>
        <p:spPr bwMode="auto">
          <a:xfrm>
            <a:off x="2936875" y="3097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5" name="Freeform 452"/>
          <p:cNvSpPr>
            <a:spLocks/>
          </p:cNvSpPr>
          <p:nvPr/>
        </p:nvSpPr>
        <p:spPr bwMode="auto">
          <a:xfrm>
            <a:off x="3775075" y="2716213"/>
            <a:ext cx="581025" cy="885825"/>
          </a:xfrm>
          <a:custGeom>
            <a:avLst/>
            <a:gdLst>
              <a:gd name="T0" fmla="*/ 2147483647 w 366"/>
              <a:gd name="T1" fmla="*/ 0 h 558"/>
              <a:gd name="T2" fmla="*/ 2147483647 w 366"/>
              <a:gd name="T3" fmla="*/ 2147483647 h 558"/>
              <a:gd name="T4" fmla="*/ 2147483647 w 366"/>
              <a:gd name="T5" fmla="*/ 2147483647 h 558"/>
              <a:gd name="T6" fmla="*/ 2147483647 w 366"/>
              <a:gd name="T7" fmla="*/ 2147483647 h 558"/>
              <a:gd name="T8" fmla="*/ 2147483647 w 366"/>
              <a:gd name="T9" fmla="*/ 2147483647 h 558"/>
              <a:gd name="T10" fmla="*/ 2147483647 w 366"/>
              <a:gd name="T11" fmla="*/ 2147483647 h 558"/>
              <a:gd name="T12" fmla="*/ 2147483647 w 366"/>
              <a:gd name="T13" fmla="*/ 2147483647 h 558"/>
              <a:gd name="T14" fmla="*/ 2147483647 w 366"/>
              <a:gd name="T15" fmla="*/ 2147483647 h 558"/>
              <a:gd name="T16" fmla="*/ 2147483647 w 366"/>
              <a:gd name="T17" fmla="*/ 2147483647 h 558"/>
              <a:gd name="T18" fmla="*/ 2147483647 w 366"/>
              <a:gd name="T19" fmla="*/ 2147483647 h 558"/>
              <a:gd name="T20" fmla="*/ 2147483647 w 366"/>
              <a:gd name="T21" fmla="*/ 2147483647 h 558"/>
              <a:gd name="T22" fmla="*/ 2147483647 w 366"/>
              <a:gd name="T23" fmla="*/ 2147483647 h 558"/>
              <a:gd name="T24" fmla="*/ 2147483647 w 366"/>
              <a:gd name="T25" fmla="*/ 2147483647 h 558"/>
              <a:gd name="T26" fmla="*/ 2147483647 w 366"/>
              <a:gd name="T27" fmla="*/ 2147483647 h 558"/>
              <a:gd name="T28" fmla="*/ 2147483647 w 366"/>
              <a:gd name="T29" fmla="*/ 2147483647 h 558"/>
              <a:gd name="T30" fmla="*/ 2147483647 w 366"/>
              <a:gd name="T31" fmla="*/ 2147483647 h 558"/>
              <a:gd name="T32" fmla="*/ 2147483647 w 366"/>
              <a:gd name="T33" fmla="*/ 2147483647 h 558"/>
              <a:gd name="T34" fmla="*/ 2147483647 w 366"/>
              <a:gd name="T35" fmla="*/ 2147483647 h 558"/>
              <a:gd name="T36" fmla="*/ 2147483647 w 366"/>
              <a:gd name="T37" fmla="*/ 2147483647 h 558"/>
              <a:gd name="T38" fmla="*/ 2147483647 w 366"/>
              <a:gd name="T39" fmla="*/ 2147483647 h 558"/>
              <a:gd name="T40" fmla="*/ 2147483647 w 366"/>
              <a:gd name="T41" fmla="*/ 2147483647 h 558"/>
              <a:gd name="T42" fmla="*/ 0 w 366"/>
              <a:gd name="T43" fmla="*/ 2147483647 h 55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66"/>
              <a:gd name="T67" fmla="*/ 0 h 558"/>
              <a:gd name="T68" fmla="*/ 366 w 366"/>
              <a:gd name="T69" fmla="*/ 558 h 55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66" h="558">
                <a:moveTo>
                  <a:pt x="270" y="0"/>
                </a:moveTo>
                <a:cubicBezTo>
                  <a:pt x="290" y="20"/>
                  <a:pt x="317" y="35"/>
                  <a:pt x="330" y="60"/>
                </a:cubicBezTo>
                <a:cubicBezTo>
                  <a:pt x="345" y="89"/>
                  <a:pt x="354" y="120"/>
                  <a:pt x="366" y="150"/>
                </a:cubicBezTo>
                <a:cubicBezTo>
                  <a:pt x="364" y="206"/>
                  <a:pt x="364" y="262"/>
                  <a:pt x="360" y="318"/>
                </a:cubicBezTo>
                <a:cubicBezTo>
                  <a:pt x="357" y="359"/>
                  <a:pt x="309" y="407"/>
                  <a:pt x="288" y="438"/>
                </a:cubicBezTo>
                <a:cubicBezTo>
                  <a:pt x="262" y="477"/>
                  <a:pt x="245" y="505"/>
                  <a:pt x="210" y="540"/>
                </a:cubicBezTo>
                <a:cubicBezTo>
                  <a:pt x="205" y="545"/>
                  <a:pt x="192" y="545"/>
                  <a:pt x="192" y="552"/>
                </a:cubicBezTo>
                <a:cubicBezTo>
                  <a:pt x="192" y="558"/>
                  <a:pt x="204" y="548"/>
                  <a:pt x="210" y="546"/>
                </a:cubicBezTo>
                <a:cubicBezTo>
                  <a:pt x="238" y="504"/>
                  <a:pt x="222" y="518"/>
                  <a:pt x="252" y="498"/>
                </a:cubicBezTo>
                <a:cubicBezTo>
                  <a:pt x="267" y="476"/>
                  <a:pt x="290" y="453"/>
                  <a:pt x="312" y="438"/>
                </a:cubicBezTo>
                <a:cubicBezTo>
                  <a:pt x="323" y="406"/>
                  <a:pt x="343" y="381"/>
                  <a:pt x="354" y="348"/>
                </a:cubicBezTo>
                <a:cubicBezTo>
                  <a:pt x="358" y="336"/>
                  <a:pt x="366" y="312"/>
                  <a:pt x="366" y="312"/>
                </a:cubicBezTo>
                <a:cubicBezTo>
                  <a:pt x="353" y="221"/>
                  <a:pt x="309" y="232"/>
                  <a:pt x="222" y="216"/>
                </a:cubicBezTo>
                <a:cubicBezTo>
                  <a:pt x="213" y="178"/>
                  <a:pt x="221" y="199"/>
                  <a:pt x="192" y="156"/>
                </a:cubicBezTo>
                <a:cubicBezTo>
                  <a:pt x="188" y="149"/>
                  <a:pt x="101" y="129"/>
                  <a:pt x="156" y="150"/>
                </a:cubicBezTo>
                <a:cubicBezTo>
                  <a:pt x="166" y="154"/>
                  <a:pt x="176" y="154"/>
                  <a:pt x="186" y="156"/>
                </a:cubicBezTo>
                <a:cubicBezTo>
                  <a:pt x="194" y="168"/>
                  <a:pt x="205" y="178"/>
                  <a:pt x="210" y="192"/>
                </a:cubicBezTo>
                <a:cubicBezTo>
                  <a:pt x="214" y="204"/>
                  <a:pt x="222" y="228"/>
                  <a:pt x="222" y="228"/>
                </a:cubicBezTo>
                <a:cubicBezTo>
                  <a:pt x="222" y="231"/>
                  <a:pt x="241" y="305"/>
                  <a:pt x="228" y="318"/>
                </a:cubicBezTo>
                <a:cubicBezTo>
                  <a:pt x="215" y="331"/>
                  <a:pt x="192" y="326"/>
                  <a:pt x="174" y="330"/>
                </a:cubicBezTo>
                <a:cubicBezTo>
                  <a:pt x="128" y="341"/>
                  <a:pt x="82" y="349"/>
                  <a:pt x="36" y="360"/>
                </a:cubicBezTo>
                <a:cubicBezTo>
                  <a:pt x="13" y="375"/>
                  <a:pt x="25" y="372"/>
                  <a:pt x="0" y="372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6" name="Freeform 454"/>
          <p:cNvSpPr>
            <a:spLocks/>
          </p:cNvSpPr>
          <p:nvPr/>
        </p:nvSpPr>
        <p:spPr bwMode="auto">
          <a:xfrm>
            <a:off x="4765675" y="40878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527" name="Freeform 455"/>
          <p:cNvSpPr>
            <a:spLocks/>
          </p:cNvSpPr>
          <p:nvPr/>
        </p:nvSpPr>
        <p:spPr bwMode="auto">
          <a:xfrm rot="3375668">
            <a:off x="5066507" y="2034381"/>
            <a:ext cx="457200" cy="906463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endParaRPr lang="pt-BR"/>
          </a:p>
        </p:txBody>
      </p:sp>
      <p:sp>
        <p:nvSpPr>
          <p:cNvPr id="222528" name="Freeform 456"/>
          <p:cNvSpPr>
            <a:spLocks/>
          </p:cNvSpPr>
          <p:nvPr/>
        </p:nvSpPr>
        <p:spPr bwMode="auto">
          <a:xfrm rot="-9256711">
            <a:off x="3622675" y="38592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rot="10800000" wrap="none" anchor="ctr"/>
          <a:lstStyle/>
          <a:p>
            <a:endParaRPr lang="pt-BR"/>
          </a:p>
        </p:txBody>
      </p:sp>
      <p:grpSp>
        <p:nvGrpSpPr>
          <p:cNvPr id="30444" name="Group 457"/>
          <p:cNvGrpSpPr>
            <a:grpSpLocks/>
          </p:cNvGrpSpPr>
          <p:nvPr/>
        </p:nvGrpSpPr>
        <p:grpSpPr bwMode="auto">
          <a:xfrm>
            <a:off x="4765675" y="27924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212" name="Freeform 458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6" name="Group 459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278" name="Freeform 46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9" name="Freeform 46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80" name="Freeform 46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7" name="Group 463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275" name="Freeform 46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6" name="Freeform 46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7" name="Freeform 46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15" name="Freeform 467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6" name="Freeform 468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7" name="Freeform 469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8" name="Freeform 470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19" name="Freeform 471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0" name="Freeform 472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1" name="Freeform 473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2" name="Freeform 474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3" name="Freeform 475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4" name="Freeform 476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5" name="Freeform 477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6" name="Freeform 478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7" name="Freeform 479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8" name="Freeform 480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29" name="Freeform 481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48" name="Group 482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272" name="Freeform 483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3" name="Freeform 484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4" name="Freeform 485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49" name="Group 486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269" name="Freeform 487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0" name="Freeform 488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71" name="Freeform 489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32" name="Freeform 490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3" name="Freeform 491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4" name="Freeform 492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5" name="Freeform 493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6" name="Freeform 494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7" name="Freeform 495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8" name="Freeform 496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39" name="Freeform 497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0" name="Freeform 498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1" name="Freeform 499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2" name="Freeform 500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3" name="Freeform 501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4" name="Freeform 502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5" name="Freeform 503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46" name="Freeform 504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50" name="Group 505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266" name="Freeform 506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7" name="Freeform 507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8" name="Freeform 508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52" name="Group 509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263" name="Freeform 510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4" name="Freeform 511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65" name="Freeform 512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249" name="Freeform 513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0" name="Freeform 514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1" name="Freeform 515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2" name="Freeform 516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3" name="Freeform 517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4" name="Freeform 518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5" name="Freeform 519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6" name="Freeform 520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7" name="Freeform 521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8" name="Freeform 522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59" name="Freeform 523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0" name="Freeform 524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1" name="Freeform 525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262" name="Freeform 526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5" name="Group 527"/>
          <p:cNvGrpSpPr>
            <a:grpSpLocks/>
          </p:cNvGrpSpPr>
          <p:nvPr/>
        </p:nvGrpSpPr>
        <p:grpSpPr bwMode="auto">
          <a:xfrm>
            <a:off x="4156075" y="3402013"/>
            <a:ext cx="258763" cy="246062"/>
            <a:chOff x="1400" y="2127"/>
            <a:chExt cx="163" cy="155"/>
          </a:xfrm>
        </p:grpSpPr>
        <p:sp>
          <p:nvSpPr>
            <p:cNvPr id="10340" name="Freeform 52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11" name="Freeform 52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7" name="Group 530"/>
          <p:cNvGrpSpPr>
            <a:grpSpLocks/>
          </p:cNvGrpSpPr>
          <p:nvPr/>
        </p:nvGrpSpPr>
        <p:grpSpPr bwMode="auto">
          <a:xfrm>
            <a:off x="4003675" y="2716213"/>
            <a:ext cx="258763" cy="246062"/>
            <a:chOff x="1400" y="2127"/>
            <a:chExt cx="163" cy="155"/>
          </a:xfrm>
        </p:grpSpPr>
        <p:sp>
          <p:nvSpPr>
            <p:cNvPr id="10338" name="Freeform 53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9" name="Freeform 53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8" name="Group 533"/>
          <p:cNvGrpSpPr>
            <a:grpSpLocks/>
          </p:cNvGrpSpPr>
          <p:nvPr/>
        </p:nvGrpSpPr>
        <p:grpSpPr bwMode="auto">
          <a:xfrm>
            <a:off x="3622675" y="4011613"/>
            <a:ext cx="258763" cy="246062"/>
            <a:chOff x="1400" y="2127"/>
            <a:chExt cx="163" cy="155"/>
          </a:xfrm>
        </p:grpSpPr>
        <p:sp>
          <p:nvSpPr>
            <p:cNvPr id="10336" name="Freeform 53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7" name="Freeform 53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59" name="Group 536"/>
          <p:cNvGrpSpPr>
            <a:grpSpLocks/>
          </p:cNvGrpSpPr>
          <p:nvPr/>
        </p:nvGrpSpPr>
        <p:grpSpPr bwMode="auto">
          <a:xfrm>
            <a:off x="4079875" y="3097227"/>
            <a:ext cx="428625" cy="411162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137" name="Freeform 537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64" name="Group 538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203" name="Freeform 539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4" name="Freeform 540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5" name="Freeform 541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65" name="Group 542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200" name="Freeform 543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1" name="Freeform 544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202" name="Freeform 545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40" name="Freeform 546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1" name="Freeform 547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2" name="Freeform 548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3" name="Freeform 549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4" name="Freeform 550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5" name="Freeform 551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6" name="Freeform 552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7" name="Freeform 553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8" name="Freeform 554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49" name="Freeform 555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0" name="Freeform 556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1" name="Freeform 557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2" name="Freeform 558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3" name="Freeform 559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4" name="Freeform 560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66" name="Group 561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197" name="Freeform 562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8" name="Freeform 563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9" name="Freeform 564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68" name="Group 565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194" name="Freeform 566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5" name="Freeform 567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6" name="Freeform 568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57" name="Freeform 569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8" name="Freeform 570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59" name="Freeform 571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0" name="Freeform 572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1" name="Freeform 573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2" name="Freeform 574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3" name="Freeform 575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4" name="Freeform 576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5" name="Freeform 577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6" name="Freeform 578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7" name="Freeform 579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8" name="Freeform 580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69" name="Freeform 581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0" name="Freeform 582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1" name="Freeform 583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70" name="Group 584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191" name="Freeform 585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2" name="Freeform 586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3" name="Freeform 587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72" name="Group 588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188" name="Freeform 589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89" name="Freeform 590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90" name="Freeform 591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174" name="Freeform 592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5" name="Freeform 593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6" name="Freeform 594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7" name="Freeform 595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8" name="Freeform 596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79" name="Freeform 597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0" name="Freeform 598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1" name="Freeform 599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2" name="Freeform 600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3" name="Freeform 601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4" name="Freeform 602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5" name="Freeform 603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6" name="Freeform 604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87" name="Freeform 605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29" name="Freeform 606"/>
          <p:cNvSpPr>
            <a:spLocks/>
          </p:cNvSpPr>
          <p:nvPr/>
        </p:nvSpPr>
        <p:spPr bwMode="auto">
          <a:xfrm>
            <a:off x="5375275" y="3325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0" name="Freeform 607"/>
          <p:cNvSpPr>
            <a:spLocks/>
          </p:cNvSpPr>
          <p:nvPr/>
        </p:nvSpPr>
        <p:spPr bwMode="auto">
          <a:xfrm>
            <a:off x="4613275" y="2944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1" name="Freeform 608"/>
          <p:cNvSpPr>
            <a:spLocks/>
          </p:cNvSpPr>
          <p:nvPr/>
        </p:nvSpPr>
        <p:spPr bwMode="auto">
          <a:xfrm>
            <a:off x="3927475" y="40878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2" name="Freeform 609"/>
          <p:cNvSpPr>
            <a:spLocks/>
          </p:cNvSpPr>
          <p:nvPr/>
        </p:nvSpPr>
        <p:spPr bwMode="auto">
          <a:xfrm>
            <a:off x="4003675" y="35544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3" name="Freeform 610"/>
          <p:cNvSpPr>
            <a:spLocks/>
          </p:cNvSpPr>
          <p:nvPr/>
        </p:nvSpPr>
        <p:spPr bwMode="auto">
          <a:xfrm>
            <a:off x="4079875" y="302101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474" name="Group 611"/>
          <p:cNvGrpSpPr>
            <a:grpSpLocks/>
          </p:cNvGrpSpPr>
          <p:nvPr/>
        </p:nvGrpSpPr>
        <p:grpSpPr bwMode="auto">
          <a:xfrm>
            <a:off x="4994275" y="2259013"/>
            <a:ext cx="258763" cy="246062"/>
            <a:chOff x="1400" y="2127"/>
            <a:chExt cx="163" cy="155"/>
          </a:xfrm>
        </p:grpSpPr>
        <p:sp>
          <p:nvSpPr>
            <p:cNvPr id="10334" name="Freeform 61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6" name="Freeform 61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76" name="Group 614"/>
          <p:cNvGrpSpPr>
            <a:grpSpLocks/>
          </p:cNvGrpSpPr>
          <p:nvPr/>
        </p:nvGrpSpPr>
        <p:grpSpPr bwMode="auto">
          <a:xfrm>
            <a:off x="5070475" y="3402013"/>
            <a:ext cx="258763" cy="246062"/>
            <a:chOff x="1400" y="2127"/>
            <a:chExt cx="163" cy="155"/>
          </a:xfrm>
        </p:grpSpPr>
        <p:sp>
          <p:nvSpPr>
            <p:cNvPr id="10332" name="Freeform 615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4" name="Freeform 616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79" name="Group 617"/>
          <p:cNvGrpSpPr>
            <a:grpSpLocks/>
          </p:cNvGrpSpPr>
          <p:nvPr/>
        </p:nvGrpSpPr>
        <p:grpSpPr bwMode="auto">
          <a:xfrm>
            <a:off x="4841875" y="3935413"/>
            <a:ext cx="258763" cy="246062"/>
            <a:chOff x="1400" y="2127"/>
            <a:chExt cx="163" cy="155"/>
          </a:xfrm>
        </p:grpSpPr>
        <p:sp>
          <p:nvSpPr>
            <p:cNvPr id="10330" name="Freeform 61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2" name="Freeform 61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0" name="Group 620"/>
          <p:cNvGrpSpPr>
            <a:grpSpLocks/>
          </p:cNvGrpSpPr>
          <p:nvPr/>
        </p:nvGrpSpPr>
        <p:grpSpPr bwMode="auto">
          <a:xfrm>
            <a:off x="4308475" y="3097213"/>
            <a:ext cx="258763" cy="246062"/>
            <a:chOff x="1400" y="2127"/>
            <a:chExt cx="163" cy="155"/>
          </a:xfrm>
        </p:grpSpPr>
        <p:sp>
          <p:nvSpPr>
            <p:cNvPr id="10328" name="Freeform 62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0" name="Freeform 62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1" name="Group 623"/>
          <p:cNvGrpSpPr>
            <a:grpSpLocks/>
          </p:cNvGrpSpPr>
          <p:nvPr/>
        </p:nvGrpSpPr>
        <p:grpSpPr bwMode="auto">
          <a:xfrm>
            <a:off x="4918075" y="3097213"/>
            <a:ext cx="258763" cy="246062"/>
            <a:chOff x="1400" y="2127"/>
            <a:chExt cx="163" cy="155"/>
          </a:xfrm>
        </p:grpSpPr>
        <p:sp>
          <p:nvSpPr>
            <p:cNvPr id="10326" name="Freeform 62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8" name="Freeform 62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485" name="Group 626"/>
          <p:cNvGrpSpPr>
            <a:grpSpLocks/>
          </p:cNvGrpSpPr>
          <p:nvPr/>
        </p:nvGrpSpPr>
        <p:grpSpPr bwMode="auto">
          <a:xfrm>
            <a:off x="4613275" y="2182813"/>
            <a:ext cx="258763" cy="246062"/>
            <a:chOff x="1400" y="2127"/>
            <a:chExt cx="163" cy="155"/>
          </a:xfrm>
        </p:grpSpPr>
        <p:sp>
          <p:nvSpPr>
            <p:cNvPr id="10324" name="Freeform 627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6" name="Freeform 628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10284" name="Oval 629"/>
          <p:cNvSpPr>
            <a:spLocks noChangeArrowheads="1"/>
          </p:cNvSpPr>
          <p:nvPr/>
        </p:nvSpPr>
        <p:spPr bwMode="auto">
          <a:xfrm>
            <a:off x="4308475" y="28686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85" name="Oval 630"/>
          <p:cNvSpPr>
            <a:spLocks noChangeArrowheads="1"/>
          </p:cNvSpPr>
          <p:nvPr/>
        </p:nvSpPr>
        <p:spPr bwMode="auto">
          <a:xfrm>
            <a:off x="4537075" y="27924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3" name="Oval 631"/>
          <p:cNvSpPr>
            <a:spLocks noChangeArrowheads="1"/>
          </p:cNvSpPr>
          <p:nvPr/>
        </p:nvSpPr>
        <p:spPr bwMode="auto">
          <a:xfrm>
            <a:off x="4689475" y="38592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4" name="Oval 632"/>
          <p:cNvSpPr>
            <a:spLocks noChangeArrowheads="1"/>
          </p:cNvSpPr>
          <p:nvPr/>
        </p:nvSpPr>
        <p:spPr bwMode="auto">
          <a:xfrm>
            <a:off x="5680075" y="3554413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0487" name="Group 635"/>
          <p:cNvGrpSpPr>
            <a:grpSpLocks/>
          </p:cNvGrpSpPr>
          <p:nvPr/>
        </p:nvGrpSpPr>
        <p:grpSpPr bwMode="auto">
          <a:xfrm>
            <a:off x="3851275" y="39354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30056" name="Freeform 636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89" name="Group 637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122" name="Freeform 638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3" name="Freeform 639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4" name="Freeform 640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1" name="Group 641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119" name="Freeform 642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0" name="Freeform 643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21" name="Freeform 644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59" name="Freeform 645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0" name="Freeform 646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1" name="Freeform 647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2" name="Freeform 648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3" name="Freeform 649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4" name="Freeform 650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5" name="Freeform 651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6" name="Freeform 652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7" name="Freeform 653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8" name="Freeform 654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69" name="Freeform 655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0" name="Freeform 656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1" name="Freeform 657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2" name="Freeform 658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3" name="Freeform 659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93" name="Group 660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116" name="Freeform 661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7" name="Freeform 662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8" name="Freeform 663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6" name="Group 664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113" name="Freeform 665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4" name="Freeform 666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5" name="Freeform 667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76" name="Freeform 668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7" name="Freeform 669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8" name="Freeform 670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79" name="Freeform 671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0" name="Freeform 672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1" name="Freeform 673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2" name="Freeform 674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3" name="Freeform 675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4" name="Freeform 676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5" name="Freeform 677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6" name="Freeform 678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7" name="Freeform 679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8" name="Freeform 680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89" name="Freeform 681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0" name="Freeform 682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497" name="Group 683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110" name="Freeform 68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1" name="Freeform 68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12" name="Freeform 68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498" name="Group 687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107" name="Freeform 68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08" name="Freeform 68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109" name="Freeform 69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93" name="Freeform 691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4" name="Freeform 692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5" name="Freeform 693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6" name="Freeform 694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7" name="Freeform 695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8" name="Freeform 696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99" name="Freeform 697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0" name="Freeform 698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1" name="Freeform 699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2" name="Freeform 700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3" name="Freeform 701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4" name="Freeform 702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5" name="Freeform 703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106" name="Freeform 704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02" name="Group 705"/>
          <p:cNvGrpSpPr>
            <a:grpSpLocks/>
          </p:cNvGrpSpPr>
          <p:nvPr/>
        </p:nvGrpSpPr>
        <p:grpSpPr bwMode="auto">
          <a:xfrm>
            <a:off x="4537075" y="4087827"/>
            <a:ext cx="228600" cy="2286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987" name="Freeform 706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04" name="Group 707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30053" name="Freeform 708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4" name="Freeform 709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5" name="Freeform 710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06" name="Group 711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30050" name="Freeform 712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1" name="Freeform 713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52" name="Freeform 714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90" name="Freeform 715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1" name="Freeform 716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2" name="Freeform 717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3" name="Freeform 718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4" name="Freeform 719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5" name="Freeform 720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6" name="Freeform 721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7" name="Freeform 722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8" name="Freeform 723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99" name="Freeform 724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0" name="Freeform 725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1" name="Freeform 726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2" name="Freeform 727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3" name="Freeform 728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4" name="Freeform 729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08" name="Group 730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30047" name="Freeform 731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8" name="Freeform 732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9" name="Freeform 733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10" name="Group 734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30044" name="Freeform 735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5" name="Freeform 736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6" name="Freeform 737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07" name="Freeform 738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8" name="Freeform 739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09" name="Freeform 740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0" name="Freeform 741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1" name="Freeform 742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2" name="Freeform 743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3" name="Freeform 744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4" name="Freeform 745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5" name="Freeform 746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6" name="Freeform 747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7" name="Freeform 748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8" name="Freeform 749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19" name="Freeform 750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0" name="Freeform 751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1" name="Freeform 752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13" name="Group 753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30041" name="Freeform 75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2" name="Freeform 75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3" name="Freeform 75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14" name="Group 757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30038" name="Freeform 75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39" name="Freeform 75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30040" name="Freeform 76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024" name="Freeform 761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5" name="Freeform 762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6" name="Freeform 763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7" name="Freeform 764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8" name="Freeform 765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29" name="Freeform 766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0" name="Freeform 767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1" name="Freeform 768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2" name="Freeform 769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3" name="Freeform 770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4" name="Freeform 771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5" name="Freeform 772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6" name="Freeform 773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037" name="Freeform 774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22845" name="Freeform 775"/>
          <p:cNvSpPr>
            <a:spLocks/>
          </p:cNvSpPr>
          <p:nvPr/>
        </p:nvSpPr>
        <p:spPr bwMode="auto">
          <a:xfrm>
            <a:off x="4765675" y="2106613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6" name="Freeform 776"/>
          <p:cNvSpPr>
            <a:spLocks/>
          </p:cNvSpPr>
          <p:nvPr/>
        </p:nvSpPr>
        <p:spPr bwMode="auto">
          <a:xfrm rot="-2288628">
            <a:off x="3394075" y="23828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7" name="Freeform 777"/>
          <p:cNvSpPr>
            <a:spLocks/>
          </p:cNvSpPr>
          <p:nvPr/>
        </p:nvSpPr>
        <p:spPr bwMode="auto">
          <a:xfrm rot="-2288628">
            <a:off x="4156075" y="1849438"/>
            <a:ext cx="457200" cy="906462"/>
          </a:xfrm>
          <a:custGeom>
            <a:avLst/>
            <a:gdLst>
              <a:gd name="T0" fmla="*/ 2147483647 w 288"/>
              <a:gd name="T1" fmla="*/ 0 h 571"/>
              <a:gd name="T2" fmla="*/ 2147483647 w 288"/>
              <a:gd name="T3" fmla="*/ 2147483647 h 571"/>
              <a:gd name="T4" fmla="*/ 2147483647 w 288"/>
              <a:gd name="T5" fmla="*/ 2147483647 h 571"/>
              <a:gd name="T6" fmla="*/ 2147483647 w 288"/>
              <a:gd name="T7" fmla="*/ 2147483647 h 571"/>
              <a:gd name="T8" fmla="*/ 2147483647 w 288"/>
              <a:gd name="T9" fmla="*/ 2147483647 h 571"/>
              <a:gd name="T10" fmla="*/ 2147483647 w 288"/>
              <a:gd name="T11" fmla="*/ 2147483647 h 571"/>
              <a:gd name="T12" fmla="*/ 2147483647 w 288"/>
              <a:gd name="T13" fmla="*/ 2147483647 h 571"/>
              <a:gd name="T14" fmla="*/ 2147483647 w 288"/>
              <a:gd name="T15" fmla="*/ 2147483647 h 571"/>
              <a:gd name="T16" fmla="*/ 2147483647 w 288"/>
              <a:gd name="T17" fmla="*/ 2147483647 h 571"/>
              <a:gd name="T18" fmla="*/ 2147483647 w 288"/>
              <a:gd name="T19" fmla="*/ 2147483647 h 571"/>
              <a:gd name="T20" fmla="*/ 2147483647 w 288"/>
              <a:gd name="T21" fmla="*/ 2147483647 h 571"/>
              <a:gd name="T22" fmla="*/ 2147483647 w 288"/>
              <a:gd name="T23" fmla="*/ 2147483647 h 571"/>
              <a:gd name="T24" fmla="*/ 2147483647 w 288"/>
              <a:gd name="T25" fmla="*/ 2147483647 h 571"/>
              <a:gd name="T26" fmla="*/ 2147483647 w 288"/>
              <a:gd name="T27" fmla="*/ 2147483647 h 571"/>
              <a:gd name="T28" fmla="*/ 2147483647 w 288"/>
              <a:gd name="T29" fmla="*/ 2147483647 h 571"/>
              <a:gd name="T30" fmla="*/ 0 w 288"/>
              <a:gd name="T31" fmla="*/ 2147483647 h 57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88"/>
              <a:gd name="T49" fmla="*/ 0 h 571"/>
              <a:gd name="T50" fmla="*/ 288 w 288"/>
              <a:gd name="T51" fmla="*/ 571 h 57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88" h="571">
                <a:moveTo>
                  <a:pt x="258" y="0"/>
                </a:moveTo>
                <a:cubicBezTo>
                  <a:pt x="253" y="31"/>
                  <a:pt x="242" y="54"/>
                  <a:pt x="234" y="84"/>
                </a:cubicBezTo>
                <a:cubicBezTo>
                  <a:pt x="225" y="169"/>
                  <a:pt x="198" y="270"/>
                  <a:pt x="252" y="342"/>
                </a:cubicBezTo>
                <a:cubicBezTo>
                  <a:pt x="254" y="348"/>
                  <a:pt x="255" y="354"/>
                  <a:pt x="258" y="360"/>
                </a:cubicBezTo>
                <a:cubicBezTo>
                  <a:pt x="261" y="366"/>
                  <a:pt x="267" y="371"/>
                  <a:pt x="270" y="378"/>
                </a:cubicBezTo>
                <a:cubicBezTo>
                  <a:pt x="275" y="390"/>
                  <a:pt x="282" y="414"/>
                  <a:pt x="282" y="414"/>
                </a:cubicBezTo>
                <a:cubicBezTo>
                  <a:pt x="278" y="473"/>
                  <a:pt x="285" y="493"/>
                  <a:pt x="258" y="534"/>
                </a:cubicBezTo>
                <a:cubicBezTo>
                  <a:pt x="256" y="544"/>
                  <a:pt x="245" y="571"/>
                  <a:pt x="252" y="564"/>
                </a:cubicBezTo>
                <a:cubicBezTo>
                  <a:pt x="261" y="555"/>
                  <a:pt x="257" y="539"/>
                  <a:pt x="264" y="528"/>
                </a:cubicBezTo>
                <a:cubicBezTo>
                  <a:pt x="268" y="522"/>
                  <a:pt x="273" y="517"/>
                  <a:pt x="276" y="510"/>
                </a:cubicBezTo>
                <a:cubicBezTo>
                  <a:pt x="281" y="498"/>
                  <a:pt x="288" y="474"/>
                  <a:pt x="288" y="474"/>
                </a:cubicBezTo>
                <a:cubicBezTo>
                  <a:pt x="279" y="415"/>
                  <a:pt x="268" y="351"/>
                  <a:pt x="234" y="300"/>
                </a:cubicBezTo>
                <a:cubicBezTo>
                  <a:pt x="223" y="247"/>
                  <a:pt x="228" y="252"/>
                  <a:pt x="186" y="222"/>
                </a:cubicBezTo>
                <a:cubicBezTo>
                  <a:pt x="158" y="202"/>
                  <a:pt x="142" y="182"/>
                  <a:pt x="108" y="174"/>
                </a:cubicBezTo>
                <a:cubicBezTo>
                  <a:pt x="106" y="156"/>
                  <a:pt x="107" y="137"/>
                  <a:pt x="102" y="120"/>
                </a:cubicBezTo>
                <a:cubicBezTo>
                  <a:pt x="90" y="80"/>
                  <a:pt x="28" y="64"/>
                  <a:pt x="0" y="3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2848" name="Freeform 780"/>
          <p:cNvSpPr>
            <a:spLocks/>
          </p:cNvSpPr>
          <p:nvPr/>
        </p:nvSpPr>
        <p:spPr bwMode="auto">
          <a:xfrm>
            <a:off x="5527675" y="4364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0" name="Freeform 781"/>
          <p:cNvSpPr>
            <a:spLocks/>
          </p:cNvSpPr>
          <p:nvPr/>
        </p:nvSpPr>
        <p:spPr bwMode="auto">
          <a:xfrm>
            <a:off x="4918075" y="4592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0" name="Freeform 782"/>
          <p:cNvSpPr>
            <a:spLocks/>
          </p:cNvSpPr>
          <p:nvPr/>
        </p:nvSpPr>
        <p:spPr bwMode="auto">
          <a:xfrm>
            <a:off x="4308475" y="4745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1" name="Freeform 783"/>
          <p:cNvSpPr>
            <a:spLocks/>
          </p:cNvSpPr>
          <p:nvPr/>
        </p:nvSpPr>
        <p:spPr bwMode="auto">
          <a:xfrm>
            <a:off x="3927475" y="4516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3" name="Freeform 784"/>
          <p:cNvSpPr>
            <a:spLocks/>
          </p:cNvSpPr>
          <p:nvPr/>
        </p:nvSpPr>
        <p:spPr bwMode="auto">
          <a:xfrm>
            <a:off x="3698875" y="4364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3" name="Freeform 785"/>
          <p:cNvSpPr>
            <a:spLocks/>
          </p:cNvSpPr>
          <p:nvPr/>
        </p:nvSpPr>
        <p:spPr bwMode="auto">
          <a:xfrm>
            <a:off x="3546475" y="42878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5" name="Freeform 786"/>
          <p:cNvSpPr>
            <a:spLocks/>
          </p:cNvSpPr>
          <p:nvPr/>
        </p:nvSpPr>
        <p:spPr bwMode="auto">
          <a:xfrm>
            <a:off x="3394075" y="4135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6" name="Freeform 787"/>
          <p:cNvSpPr>
            <a:spLocks/>
          </p:cNvSpPr>
          <p:nvPr/>
        </p:nvSpPr>
        <p:spPr bwMode="auto">
          <a:xfrm>
            <a:off x="3317875" y="2840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6" name="Freeform 788"/>
          <p:cNvSpPr>
            <a:spLocks/>
          </p:cNvSpPr>
          <p:nvPr/>
        </p:nvSpPr>
        <p:spPr bwMode="auto">
          <a:xfrm>
            <a:off x="3546475" y="2687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8" name="Freeform 789"/>
          <p:cNvSpPr>
            <a:spLocks/>
          </p:cNvSpPr>
          <p:nvPr/>
        </p:nvSpPr>
        <p:spPr bwMode="auto">
          <a:xfrm>
            <a:off x="3622675" y="27638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8" name="Freeform 790"/>
          <p:cNvSpPr>
            <a:spLocks/>
          </p:cNvSpPr>
          <p:nvPr/>
        </p:nvSpPr>
        <p:spPr bwMode="auto">
          <a:xfrm>
            <a:off x="3470275" y="2840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0" name="Freeform 791"/>
          <p:cNvSpPr>
            <a:spLocks/>
          </p:cNvSpPr>
          <p:nvPr/>
        </p:nvSpPr>
        <p:spPr bwMode="auto">
          <a:xfrm>
            <a:off x="3357563" y="3457575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1" name="Freeform 792"/>
          <p:cNvSpPr>
            <a:spLocks/>
          </p:cNvSpPr>
          <p:nvPr/>
        </p:nvSpPr>
        <p:spPr bwMode="auto">
          <a:xfrm>
            <a:off x="3241675" y="3221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1" name="Freeform 793"/>
          <p:cNvSpPr>
            <a:spLocks/>
          </p:cNvSpPr>
          <p:nvPr/>
        </p:nvSpPr>
        <p:spPr bwMode="auto">
          <a:xfrm>
            <a:off x="3165475" y="3373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3" name="Freeform 794"/>
          <p:cNvSpPr>
            <a:spLocks/>
          </p:cNvSpPr>
          <p:nvPr/>
        </p:nvSpPr>
        <p:spPr bwMode="auto">
          <a:xfrm>
            <a:off x="46132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3" name="Freeform 795"/>
          <p:cNvSpPr>
            <a:spLocks/>
          </p:cNvSpPr>
          <p:nvPr/>
        </p:nvSpPr>
        <p:spPr bwMode="auto">
          <a:xfrm>
            <a:off x="43846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4" name="Freeform 796"/>
          <p:cNvSpPr>
            <a:spLocks/>
          </p:cNvSpPr>
          <p:nvPr/>
        </p:nvSpPr>
        <p:spPr bwMode="auto">
          <a:xfrm>
            <a:off x="41560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5" name="Freeform 797"/>
          <p:cNvSpPr>
            <a:spLocks/>
          </p:cNvSpPr>
          <p:nvPr/>
        </p:nvSpPr>
        <p:spPr bwMode="auto">
          <a:xfrm>
            <a:off x="3698875" y="2306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7" name="Freeform 798"/>
          <p:cNvSpPr>
            <a:spLocks/>
          </p:cNvSpPr>
          <p:nvPr/>
        </p:nvSpPr>
        <p:spPr bwMode="auto">
          <a:xfrm>
            <a:off x="36226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7" name="Freeform 799"/>
          <p:cNvSpPr>
            <a:spLocks/>
          </p:cNvSpPr>
          <p:nvPr/>
        </p:nvSpPr>
        <p:spPr bwMode="auto">
          <a:xfrm>
            <a:off x="36988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8" name="Freeform 800"/>
          <p:cNvSpPr>
            <a:spLocks/>
          </p:cNvSpPr>
          <p:nvPr/>
        </p:nvSpPr>
        <p:spPr bwMode="auto">
          <a:xfrm>
            <a:off x="4613275" y="32972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0" name="Freeform 801"/>
          <p:cNvSpPr>
            <a:spLocks/>
          </p:cNvSpPr>
          <p:nvPr/>
        </p:nvSpPr>
        <p:spPr bwMode="auto">
          <a:xfrm>
            <a:off x="5756275" y="3221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1" name="Freeform 802"/>
          <p:cNvSpPr>
            <a:spLocks/>
          </p:cNvSpPr>
          <p:nvPr/>
        </p:nvSpPr>
        <p:spPr bwMode="auto">
          <a:xfrm>
            <a:off x="5222875" y="29924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2" name="Freeform 803"/>
          <p:cNvSpPr>
            <a:spLocks/>
          </p:cNvSpPr>
          <p:nvPr/>
        </p:nvSpPr>
        <p:spPr bwMode="auto">
          <a:xfrm>
            <a:off x="5603875" y="2459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3" name="Freeform 804"/>
          <p:cNvSpPr>
            <a:spLocks/>
          </p:cNvSpPr>
          <p:nvPr/>
        </p:nvSpPr>
        <p:spPr bwMode="auto">
          <a:xfrm>
            <a:off x="5451475" y="23066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4" name="Freeform 805"/>
          <p:cNvSpPr>
            <a:spLocks/>
          </p:cNvSpPr>
          <p:nvPr/>
        </p:nvSpPr>
        <p:spPr bwMode="auto">
          <a:xfrm>
            <a:off x="49942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5" name="Freeform 806"/>
          <p:cNvSpPr>
            <a:spLocks/>
          </p:cNvSpPr>
          <p:nvPr/>
        </p:nvSpPr>
        <p:spPr bwMode="auto">
          <a:xfrm>
            <a:off x="4841875" y="2078038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515" name="Group 371"/>
          <p:cNvGrpSpPr>
            <a:grpSpLocks/>
          </p:cNvGrpSpPr>
          <p:nvPr/>
        </p:nvGrpSpPr>
        <p:grpSpPr bwMode="auto">
          <a:xfrm>
            <a:off x="6732588" y="4814902"/>
            <a:ext cx="685800" cy="685800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918" name="Freeform 37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19" name="Group 37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984" name="Freeform 37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5" name="Freeform 37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6" name="Freeform 37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21" name="Group 37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981" name="Freeform 37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2" name="Freeform 37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3" name="Freeform 38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21" name="Freeform 38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2" name="Freeform 38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3" name="Freeform 38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4" name="Freeform 38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5" name="Freeform 38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6" name="Freeform 38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7" name="Freeform 38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8" name="Freeform 38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29" name="Freeform 38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0" name="Freeform 39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1" name="Freeform 39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2" name="Freeform 39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3" name="Freeform 39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4" name="Freeform 39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5" name="Freeform 39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23" name="Group 39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978" name="Freeform 39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9" name="Freeform 39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80" name="Freeform 39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25" name="Group 40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975" name="Freeform 40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6" name="Freeform 40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7" name="Freeform 40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38" name="Freeform 40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39" name="Freeform 40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0" name="Freeform 40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1" name="Freeform 40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2" name="Freeform 40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3" name="Freeform 40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4" name="Freeform 41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5" name="Freeform 41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6" name="Freeform 41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7" name="Freeform 41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8" name="Freeform 41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49" name="Freeform 41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0" name="Freeform 41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1" name="Freeform 41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2" name="Freeform 41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27" name="Group 41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972" name="Freeform 42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3" name="Freeform 42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4" name="Freeform 42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30" name="Group 42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969" name="Freeform 42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0" name="Freeform 42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71" name="Freeform 42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955" name="Freeform 42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6" name="Freeform 42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7" name="Freeform 42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8" name="Freeform 43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59" name="Freeform 43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0" name="Freeform 43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1" name="Freeform 43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2" name="Freeform 43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3" name="Freeform 43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4" name="Freeform 43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5" name="Freeform 43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6" name="Freeform 43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7" name="Freeform 43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968" name="Freeform 44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31" name="Group 291"/>
          <p:cNvGrpSpPr>
            <a:grpSpLocks/>
          </p:cNvGrpSpPr>
          <p:nvPr/>
        </p:nvGrpSpPr>
        <p:grpSpPr bwMode="auto">
          <a:xfrm>
            <a:off x="7456488" y="2171714"/>
            <a:ext cx="428625" cy="411163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849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32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915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6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7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36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912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3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4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52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3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4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5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6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7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8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59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0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1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2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3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4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5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66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38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909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0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11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40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906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7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8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69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0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1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2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3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4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5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6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7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8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79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0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1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2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3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42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903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4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5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44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900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1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902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86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7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8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89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0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1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2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3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4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5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6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7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8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99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547" name="Group 291"/>
          <p:cNvGrpSpPr>
            <a:grpSpLocks/>
          </p:cNvGrpSpPr>
          <p:nvPr/>
        </p:nvGrpSpPr>
        <p:grpSpPr bwMode="auto">
          <a:xfrm>
            <a:off x="1766888" y="3108339"/>
            <a:ext cx="428625" cy="411163"/>
            <a:chOff x="642" y="1901"/>
            <a:chExt cx="370" cy="541"/>
          </a:xfrm>
          <a:solidFill>
            <a:schemeClr val="bg1">
              <a:lumMod val="65000"/>
            </a:schemeClr>
          </a:solidFill>
        </p:grpSpPr>
        <p:sp>
          <p:nvSpPr>
            <p:cNvPr id="29780" name="Freeform 292"/>
            <p:cNvSpPr>
              <a:spLocks/>
            </p:cNvSpPr>
            <p:nvPr/>
          </p:nvSpPr>
          <p:spPr bwMode="auto">
            <a:xfrm rot="-6630112">
              <a:off x="603" y="2119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49" name="Group 293"/>
            <p:cNvGrpSpPr>
              <a:grpSpLocks/>
            </p:cNvGrpSpPr>
            <p:nvPr/>
          </p:nvGrpSpPr>
          <p:grpSpPr bwMode="auto">
            <a:xfrm rot="-6630112">
              <a:off x="760" y="2264"/>
              <a:ext cx="154" cy="71"/>
              <a:chOff x="4097" y="3357"/>
              <a:chExt cx="154" cy="102"/>
            </a:xfrm>
            <a:grpFill/>
          </p:grpSpPr>
          <p:sp>
            <p:nvSpPr>
              <p:cNvPr id="29846" name="Freeform 294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7" name="Freeform 295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8" name="Freeform 296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0" name="Group 297"/>
            <p:cNvGrpSpPr>
              <a:grpSpLocks/>
            </p:cNvGrpSpPr>
            <p:nvPr/>
          </p:nvGrpSpPr>
          <p:grpSpPr bwMode="auto">
            <a:xfrm rot="-6630112">
              <a:off x="804" y="2189"/>
              <a:ext cx="154" cy="71"/>
              <a:chOff x="4152" y="3452"/>
              <a:chExt cx="154" cy="102"/>
            </a:xfrm>
            <a:grpFill/>
          </p:grpSpPr>
          <p:sp>
            <p:nvSpPr>
              <p:cNvPr id="29843" name="Freeform 298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4" name="Freeform 299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5" name="Freeform 300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783" name="Freeform 301"/>
            <p:cNvSpPr>
              <a:spLocks/>
            </p:cNvSpPr>
            <p:nvPr/>
          </p:nvSpPr>
          <p:spPr bwMode="auto">
            <a:xfrm rot="-6630112">
              <a:off x="837" y="2336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4" name="Freeform 302"/>
            <p:cNvSpPr>
              <a:spLocks/>
            </p:cNvSpPr>
            <p:nvPr/>
          </p:nvSpPr>
          <p:spPr bwMode="auto">
            <a:xfrm rot="-6630112">
              <a:off x="881" y="2329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5" name="Freeform 303"/>
            <p:cNvSpPr>
              <a:spLocks/>
            </p:cNvSpPr>
            <p:nvPr/>
          </p:nvSpPr>
          <p:spPr bwMode="auto">
            <a:xfrm rot="-6630112">
              <a:off x="793" y="2139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6" name="Freeform 304"/>
            <p:cNvSpPr>
              <a:spLocks/>
            </p:cNvSpPr>
            <p:nvPr/>
          </p:nvSpPr>
          <p:spPr bwMode="auto">
            <a:xfrm rot="-6630112">
              <a:off x="773" y="2190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7" name="Freeform 305"/>
            <p:cNvSpPr>
              <a:spLocks/>
            </p:cNvSpPr>
            <p:nvPr/>
          </p:nvSpPr>
          <p:spPr bwMode="auto">
            <a:xfrm rot="-6630112">
              <a:off x="707" y="2073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8" name="Freeform 306"/>
            <p:cNvSpPr>
              <a:spLocks/>
            </p:cNvSpPr>
            <p:nvPr/>
          </p:nvSpPr>
          <p:spPr bwMode="auto">
            <a:xfrm rot="-6630112">
              <a:off x="732" y="2125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89" name="Freeform 307"/>
            <p:cNvSpPr>
              <a:spLocks/>
            </p:cNvSpPr>
            <p:nvPr/>
          </p:nvSpPr>
          <p:spPr bwMode="auto">
            <a:xfrm rot="-6630112">
              <a:off x="679" y="2037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0" name="Freeform 308"/>
            <p:cNvSpPr>
              <a:spLocks/>
            </p:cNvSpPr>
            <p:nvPr/>
          </p:nvSpPr>
          <p:spPr bwMode="auto">
            <a:xfrm rot="-6630112">
              <a:off x="783" y="2001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1" name="Freeform 309"/>
            <p:cNvSpPr>
              <a:spLocks/>
            </p:cNvSpPr>
            <p:nvPr/>
          </p:nvSpPr>
          <p:spPr bwMode="auto">
            <a:xfrm rot="-6630112">
              <a:off x="781" y="2003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2" name="Freeform 310"/>
            <p:cNvSpPr>
              <a:spLocks/>
            </p:cNvSpPr>
            <p:nvPr/>
          </p:nvSpPr>
          <p:spPr bwMode="auto">
            <a:xfrm rot="-6630112">
              <a:off x="707" y="1961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3" name="Freeform 311"/>
            <p:cNvSpPr>
              <a:spLocks/>
            </p:cNvSpPr>
            <p:nvPr/>
          </p:nvSpPr>
          <p:spPr bwMode="auto">
            <a:xfrm rot="-6630112">
              <a:off x="644" y="1993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4" name="Freeform 312"/>
            <p:cNvSpPr>
              <a:spLocks/>
            </p:cNvSpPr>
            <p:nvPr/>
          </p:nvSpPr>
          <p:spPr bwMode="auto">
            <a:xfrm rot="-6630112">
              <a:off x="766" y="2095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5" name="Freeform 313"/>
            <p:cNvSpPr>
              <a:spLocks/>
            </p:cNvSpPr>
            <p:nvPr/>
          </p:nvSpPr>
          <p:spPr bwMode="auto">
            <a:xfrm rot="-6630112">
              <a:off x="689" y="1943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6" name="Freeform 314"/>
            <p:cNvSpPr>
              <a:spLocks/>
            </p:cNvSpPr>
            <p:nvPr/>
          </p:nvSpPr>
          <p:spPr bwMode="auto">
            <a:xfrm rot="-6630112">
              <a:off x="749" y="2168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797" name="Freeform 315"/>
            <p:cNvSpPr>
              <a:spLocks/>
            </p:cNvSpPr>
            <p:nvPr/>
          </p:nvSpPr>
          <p:spPr bwMode="auto">
            <a:xfrm rot="-6630112">
              <a:off x="631" y="2100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51" name="Group 316"/>
            <p:cNvGrpSpPr>
              <a:grpSpLocks/>
            </p:cNvGrpSpPr>
            <p:nvPr/>
          </p:nvGrpSpPr>
          <p:grpSpPr bwMode="auto">
            <a:xfrm rot="-6630112">
              <a:off x="836" y="2309"/>
              <a:ext cx="154" cy="71"/>
              <a:chOff x="4097" y="3357"/>
              <a:chExt cx="154" cy="102"/>
            </a:xfrm>
            <a:grpFill/>
          </p:grpSpPr>
          <p:sp>
            <p:nvSpPr>
              <p:cNvPr id="29840" name="Freeform 317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1" name="Freeform 318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42" name="Freeform 319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6" name="Group 320"/>
            <p:cNvGrpSpPr>
              <a:grpSpLocks/>
            </p:cNvGrpSpPr>
            <p:nvPr/>
          </p:nvGrpSpPr>
          <p:grpSpPr bwMode="auto">
            <a:xfrm rot="-6630112">
              <a:off x="880" y="2234"/>
              <a:ext cx="154" cy="71"/>
              <a:chOff x="4152" y="3452"/>
              <a:chExt cx="154" cy="102"/>
            </a:xfrm>
            <a:grpFill/>
          </p:grpSpPr>
          <p:sp>
            <p:nvSpPr>
              <p:cNvPr id="29837" name="Freeform 321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8" name="Freeform 322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9" name="Freeform 323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00" name="Freeform 324"/>
            <p:cNvSpPr>
              <a:spLocks/>
            </p:cNvSpPr>
            <p:nvPr/>
          </p:nvSpPr>
          <p:spPr bwMode="auto">
            <a:xfrm rot="-6630112">
              <a:off x="913" y="2381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1" name="Freeform 325"/>
            <p:cNvSpPr>
              <a:spLocks/>
            </p:cNvSpPr>
            <p:nvPr/>
          </p:nvSpPr>
          <p:spPr bwMode="auto">
            <a:xfrm rot="-6630112">
              <a:off x="957" y="2374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2" name="Freeform 326"/>
            <p:cNvSpPr>
              <a:spLocks/>
            </p:cNvSpPr>
            <p:nvPr/>
          </p:nvSpPr>
          <p:spPr bwMode="auto">
            <a:xfrm rot="-6630112">
              <a:off x="869" y="2184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3" name="Freeform 327"/>
            <p:cNvSpPr>
              <a:spLocks/>
            </p:cNvSpPr>
            <p:nvPr/>
          </p:nvSpPr>
          <p:spPr bwMode="auto">
            <a:xfrm rot="-6630112">
              <a:off x="849" y="2235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4" name="Freeform 328"/>
            <p:cNvSpPr>
              <a:spLocks/>
            </p:cNvSpPr>
            <p:nvPr/>
          </p:nvSpPr>
          <p:spPr bwMode="auto">
            <a:xfrm rot="-6630112">
              <a:off x="734" y="2002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5" name="Freeform 329"/>
            <p:cNvSpPr>
              <a:spLocks/>
            </p:cNvSpPr>
            <p:nvPr/>
          </p:nvSpPr>
          <p:spPr bwMode="auto">
            <a:xfrm rot="-6630112">
              <a:off x="760" y="2106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6" name="Freeform 330"/>
            <p:cNvSpPr>
              <a:spLocks/>
            </p:cNvSpPr>
            <p:nvPr/>
          </p:nvSpPr>
          <p:spPr bwMode="auto">
            <a:xfrm rot="-6630112">
              <a:off x="707" y="2018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7" name="Freeform 331"/>
            <p:cNvSpPr>
              <a:spLocks/>
            </p:cNvSpPr>
            <p:nvPr/>
          </p:nvSpPr>
          <p:spPr bwMode="auto">
            <a:xfrm rot="-6630112">
              <a:off x="797" y="2005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8" name="Freeform 332"/>
            <p:cNvSpPr>
              <a:spLocks/>
            </p:cNvSpPr>
            <p:nvPr/>
          </p:nvSpPr>
          <p:spPr bwMode="auto">
            <a:xfrm rot="-6630112">
              <a:off x="781" y="1955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09" name="Freeform 333"/>
            <p:cNvSpPr>
              <a:spLocks/>
            </p:cNvSpPr>
            <p:nvPr/>
          </p:nvSpPr>
          <p:spPr bwMode="auto">
            <a:xfrm rot="-6630112">
              <a:off x="735" y="1942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0" name="Freeform 334"/>
            <p:cNvSpPr>
              <a:spLocks/>
            </p:cNvSpPr>
            <p:nvPr/>
          </p:nvSpPr>
          <p:spPr bwMode="auto">
            <a:xfrm rot="-6630112">
              <a:off x="672" y="1974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1" name="Freeform 335"/>
            <p:cNvSpPr>
              <a:spLocks/>
            </p:cNvSpPr>
            <p:nvPr/>
          </p:nvSpPr>
          <p:spPr bwMode="auto">
            <a:xfrm rot="-6630112">
              <a:off x="794" y="2076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2" name="Freeform 336"/>
            <p:cNvSpPr>
              <a:spLocks/>
            </p:cNvSpPr>
            <p:nvPr/>
          </p:nvSpPr>
          <p:spPr bwMode="auto">
            <a:xfrm rot="-6630112">
              <a:off x="717" y="1924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3" name="Freeform 337"/>
            <p:cNvSpPr>
              <a:spLocks/>
            </p:cNvSpPr>
            <p:nvPr/>
          </p:nvSpPr>
          <p:spPr bwMode="auto">
            <a:xfrm rot="-6630112">
              <a:off x="777" y="2149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4" name="Freeform 338"/>
            <p:cNvSpPr>
              <a:spLocks/>
            </p:cNvSpPr>
            <p:nvPr/>
          </p:nvSpPr>
          <p:spPr bwMode="auto">
            <a:xfrm rot="-6630112">
              <a:off x="552" y="2105"/>
              <a:ext cx="376" cy="57"/>
            </a:xfrm>
            <a:custGeom>
              <a:avLst/>
              <a:gdLst>
                <a:gd name="T0" fmla="*/ 0 w 1506"/>
                <a:gd name="T1" fmla="*/ 2 h 321"/>
                <a:gd name="T2" fmla="*/ 4 w 1506"/>
                <a:gd name="T3" fmla="*/ 2 h 321"/>
                <a:gd name="T4" fmla="*/ 7 w 1506"/>
                <a:gd name="T5" fmla="*/ 1 h 321"/>
                <a:gd name="T6" fmla="*/ 11 w 1506"/>
                <a:gd name="T7" fmla="*/ 1 h 321"/>
                <a:gd name="T8" fmla="*/ 15 w 1506"/>
                <a:gd name="T9" fmla="*/ 1 h 321"/>
                <a:gd name="T10" fmla="*/ 19 w 1506"/>
                <a:gd name="T11" fmla="*/ 0 h 321"/>
                <a:gd name="T12" fmla="*/ 23 w 1506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6"/>
                <a:gd name="T22" fmla="*/ 0 h 321"/>
                <a:gd name="T23" fmla="*/ 1506 w 1506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6" h="321">
                  <a:moveTo>
                    <a:pt x="0" y="321"/>
                  </a:moveTo>
                  <a:lnTo>
                    <a:pt x="293" y="277"/>
                  </a:lnTo>
                  <a:lnTo>
                    <a:pt x="468" y="219"/>
                  </a:lnTo>
                  <a:lnTo>
                    <a:pt x="746" y="117"/>
                  </a:lnTo>
                  <a:lnTo>
                    <a:pt x="965" y="117"/>
                  </a:lnTo>
                  <a:lnTo>
                    <a:pt x="1243" y="73"/>
                  </a:lnTo>
                  <a:lnTo>
                    <a:pt x="1506" y="0"/>
                  </a:lnTo>
                </a:path>
              </a:pathLst>
            </a:custGeom>
            <a:grpFill/>
            <a:ln w="1587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557" name="Group 339"/>
            <p:cNvGrpSpPr>
              <a:grpSpLocks/>
            </p:cNvGrpSpPr>
            <p:nvPr/>
          </p:nvGrpSpPr>
          <p:grpSpPr bwMode="auto">
            <a:xfrm rot="-6630112">
              <a:off x="709" y="2250"/>
              <a:ext cx="154" cy="71"/>
              <a:chOff x="4097" y="3357"/>
              <a:chExt cx="154" cy="102"/>
            </a:xfrm>
            <a:grpFill/>
          </p:grpSpPr>
          <p:sp>
            <p:nvSpPr>
              <p:cNvPr id="29834" name="Freeform 340"/>
              <p:cNvSpPr>
                <a:spLocks/>
              </p:cNvSpPr>
              <p:nvPr/>
            </p:nvSpPr>
            <p:spPr bwMode="auto">
              <a:xfrm>
                <a:off x="4167" y="3360"/>
                <a:ext cx="40" cy="99"/>
              </a:xfrm>
              <a:custGeom>
                <a:avLst/>
                <a:gdLst>
                  <a:gd name="T0" fmla="*/ 2 w 161"/>
                  <a:gd name="T1" fmla="*/ 6 h 395"/>
                  <a:gd name="T2" fmla="*/ 0 w 161"/>
                  <a:gd name="T3" fmla="*/ 4 h 395"/>
                  <a:gd name="T4" fmla="*/ 0 w 161"/>
                  <a:gd name="T5" fmla="*/ 1 h 395"/>
                  <a:gd name="T6" fmla="*/ 1 w 161"/>
                  <a:gd name="T7" fmla="*/ 0 h 395"/>
                  <a:gd name="T8" fmla="*/ 2 w 161"/>
                  <a:gd name="T9" fmla="*/ 6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161" y="395"/>
                    </a:moveTo>
                    <a:lnTo>
                      <a:pt x="29" y="219"/>
                    </a:lnTo>
                    <a:lnTo>
                      <a:pt x="0" y="44"/>
                    </a:lnTo>
                    <a:lnTo>
                      <a:pt x="88" y="0"/>
                    </a:lnTo>
                    <a:lnTo>
                      <a:pt x="161" y="39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5" name="Freeform 341"/>
              <p:cNvSpPr>
                <a:spLocks/>
              </p:cNvSpPr>
              <p:nvPr/>
            </p:nvSpPr>
            <p:spPr bwMode="auto">
              <a:xfrm>
                <a:off x="4214" y="3357"/>
                <a:ext cx="37" cy="88"/>
              </a:xfrm>
              <a:custGeom>
                <a:avLst/>
                <a:gdLst>
                  <a:gd name="T0" fmla="*/ 0 w 146"/>
                  <a:gd name="T1" fmla="*/ 6 h 351"/>
                  <a:gd name="T2" fmla="*/ 0 w 146"/>
                  <a:gd name="T3" fmla="*/ 2 h 351"/>
                  <a:gd name="T4" fmla="*/ 1 w 146"/>
                  <a:gd name="T5" fmla="*/ 0 h 351"/>
                  <a:gd name="T6" fmla="*/ 2 w 146"/>
                  <a:gd name="T7" fmla="*/ 1 h 351"/>
                  <a:gd name="T8" fmla="*/ 2 w 146"/>
                  <a:gd name="T9" fmla="*/ 3 h 351"/>
                  <a:gd name="T10" fmla="*/ 0 w 146"/>
                  <a:gd name="T11" fmla="*/ 6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6"/>
                  <a:gd name="T19" fmla="*/ 0 h 351"/>
                  <a:gd name="T20" fmla="*/ 146 w 146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6" h="351">
                    <a:moveTo>
                      <a:pt x="0" y="351"/>
                    </a:moveTo>
                    <a:lnTo>
                      <a:pt x="0" y="146"/>
                    </a:lnTo>
                    <a:lnTo>
                      <a:pt x="58" y="0"/>
                    </a:lnTo>
                    <a:lnTo>
                      <a:pt x="146" y="30"/>
                    </a:lnTo>
                    <a:lnTo>
                      <a:pt x="102" y="176"/>
                    </a:lnTo>
                    <a:lnTo>
                      <a:pt x="0" y="3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6" name="Freeform 342"/>
              <p:cNvSpPr>
                <a:spLocks/>
              </p:cNvSpPr>
              <p:nvPr/>
            </p:nvSpPr>
            <p:spPr bwMode="auto">
              <a:xfrm>
                <a:off x="4097" y="3386"/>
                <a:ext cx="81" cy="62"/>
              </a:xfrm>
              <a:custGeom>
                <a:avLst/>
                <a:gdLst>
                  <a:gd name="T0" fmla="*/ 5 w 322"/>
                  <a:gd name="T1" fmla="*/ 4 h 249"/>
                  <a:gd name="T2" fmla="*/ 4 w 322"/>
                  <a:gd name="T3" fmla="*/ 2 h 249"/>
                  <a:gd name="T4" fmla="*/ 2 w 322"/>
                  <a:gd name="T5" fmla="*/ 0 h 249"/>
                  <a:gd name="T6" fmla="*/ 0 w 322"/>
                  <a:gd name="T7" fmla="*/ 0 h 249"/>
                  <a:gd name="T8" fmla="*/ 1 w 322"/>
                  <a:gd name="T9" fmla="*/ 1 h 249"/>
                  <a:gd name="T10" fmla="*/ 5 w 322"/>
                  <a:gd name="T11" fmla="*/ 4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249"/>
                  <a:gd name="T20" fmla="*/ 322 w 322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249">
                    <a:moveTo>
                      <a:pt x="322" y="249"/>
                    </a:moveTo>
                    <a:lnTo>
                      <a:pt x="234" y="161"/>
                    </a:lnTo>
                    <a:lnTo>
                      <a:pt x="103" y="15"/>
                    </a:lnTo>
                    <a:lnTo>
                      <a:pt x="0" y="0"/>
                    </a:lnTo>
                    <a:lnTo>
                      <a:pt x="73" y="103"/>
                    </a:lnTo>
                    <a:lnTo>
                      <a:pt x="322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558" name="Group 343"/>
            <p:cNvGrpSpPr>
              <a:grpSpLocks/>
            </p:cNvGrpSpPr>
            <p:nvPr/>
          </p:nvGrpSpPr>
          <p:grpSpPr bwMode="auto">
            <a:xfrm rot="-6630112">
              <a:off x="753" y="2175"/>
              <a:ext cx="154" cy="71"/>
              <a:chOff x="4152" y="3452"/>
              <a:chExt cx="154" cy="102"/>
            </a:xfrm>
            <a:grpFill/>
          </p:grpSpPr>
          <p:sp>
            <p:nvSpPr>
              <p:cNvPr id="29831" name="Freeform 344"/>
              <p:cNvSpPr>
                <a:spLocks/>
              </p:cNvSpPr>
              <p:nvPr/>
            </p:nvSpPr>
            <p:spPr bwMode="auto">
              <a:xfrm>
                <a:off x="4196" y="3452"/>
                <a:ext cx="40" cy="99"/>
              </a:xfrm>
              <a:custGeom>
                <a:avLst/>
                <a:gdLst>
                  <a:gd name="T0" fmla="*/ 0 w 161"/>
                  <a:gd name="T1" fmla="*/ 0 h 395"/>
                  <a:gd name="T2" fmla="*/ 2 w 161"/>
                  <a:gd name="T3" fmla="*/ 3 h 395"/>
                  <a:gd name="T4" fmla="*/ 2 w 161"/>
                  <a:gd name="T5" fmla="*/ 6 h 395"/>
                  <a:gd name="T6" fmla="*/ 1 w 161"/>
                  <a:gd name="T7" fmla="*/ 6 h 395"/>
                  <a:gd name="T8" fmla="*/ 0 w 161"/>
                  <a:gd name="T9" fmla="*/ 0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1"/>
                  <a:gd name="T16" fmla="*/ 0 h 395"/>
                  <a:gd name="T17" fmla="*/ 161 w 161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1" h="395">
                    <a:moveTo>
                      <a:pt x="0" y="0"/>
                    </a:moveTo>
                    <a:lnTo>
                      <a:pt x="131" y="176"/>
                    </a:lnTo>
                    <a:lnTo>
                      <a:pt x="161" y="351"/>
                    </a:lnTo>
                    <a:lnTo>
                      <a:pt x="73" y="39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2" name="Freeform 345"/>
              <p:cNvSpPr>
                <a:spLocks/>
              </p:cNvSpPr>
              <p:nvPr/>
            </p:nvSpPr>
            <p:spPr bwMode="auto">
              <a:xfrm>
                <a:off x="4152" y="3466"/>
                <a:ext cx="37" cy="88"/>
              </a:xfrm>
              <a:custGeom>
                <a:avLst/>
                <a:gdLst>
                  <a:gd name="T0" fmla="*/ 2 w 147"/>
                  <a:gd name="T1" fmla="*/ 0 h 351"/>
                  <a:gd name="T2" fmla="*/ 2 w 147"/>
                  <a:gd name="T3" fmla="*/ 3 h 351"/>
                  <a:gd name="T4" fmla="*/ 2 w 147"/>
                  <a:gd name="T5" fmla="*/ 6 h 351"/>
                  <a:gd name="T6" fmla="*/ 0 w 147"/>
                  <a:gd name="T7" fmla="*/ 5 h 351"/>
                  <a:gd name="T8" fmla="*/ 1 w 147"/>
                  <a:gd name="T9" fmla="*/ 3 h 351"/>
                  <a:gd name="T10" fmla="*/ 2 w 147"/>
                  <a:gd name="T11" fmla="*/ 0 h 3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351"/>
                  <a:gd name="T20" fmla="*/ 147 w 147"/>
                  <a:gd name="T21" fmla="*/ 351 h 3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351">
                    <a:moveTo>
                      <a:pt x="147" y="0"/>
                    </a:moveTo>
                    <a:lnTo>
                      <a:pt x="147" y="205"/>
                    </a:lnTo>
                    <a:lnTo>
                      <a:pt x="88" y="351"/>
                    </a:lnTo>
                    <a:lnTo>
                      <a:pt x="0" y="321"/>
                    </a:lnTo>
                    <a:lnTo>
                      <a:pt x="44" y="175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29833" name="Freeform 346"/>
              <p:cNvSpPr>
                <a:spLocks/>
              </p:cNvSpPr>
              <p:nvPr/>
            </p:nvSpPr>
            <p:spPr bwMode="auto">
              <a:xfrm>
                <a:off x="4225" y="3463"/>
                <a:ext cx="81" cy="62"/>
              </a:xfrm>
              <a:custGeom>
                <a:avLst/>
                <a:gdLst>
                  <a:gd name="T0" fmla="*/ 0 w 321"/>
                  <a:gd name="T1" fmla="*/ 0 h 249"/>
                  <a:gd name="T2" fmla="*/ 2 w 321"/>
                  <a:gd name="T3" fmla="*/ 1 h 249"/>
                  <a:gd name="T4" fmla="*/ 4 w 321"/>
                  <a:gd name="T5" fmla="*/ 3 h 249"/>
                  <a:gd name="T6" fmla="*/ 5 w 321"/>
                  <a:gd name="T7" fmla="*/ 4 h 249"/>
                  <a:gd name="T8" fmla="*/ 4 w 321"/>
                  <a:gd name="T9" fmla="*/ 2 h 249"/>
                  <a:gd name="T10" fmla="*/ 0 w 321"/>
                  <a:gd name="T11" fmla="*/ 0 h 2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1"/>
                  <a:gd name="T19" fmla="*/ 0 h 249"/>
                  <a:gd name="T20" fmla="*/ 321 w 321"/>
                  <a:gd name="T21" fmla="*/ 249 h 24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1" h="249">
                    <a:moveTo>
                      <a:pt x="0" y="0"/>
                    </a:moveTo>
                    <a:lnTo>
                      <a:pt x="88" y="88"/>
                    </a:lnTo>
                    <a:lnTo>
                      <a:pt x="219" y="234"/>
                    </a:lnTo>
                    <a:lnTo>
                      <a:pt x="321" y="249"/>
                    </a:lnTo>
                    <a:lnTo>
                      <a:pt x="248" y="14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>
                <a:prstShdw prst="shdw17" dist="17961" dir="13500000">
                  <a:srgbClr val="003D00"/>
                </a:prstShdw>
              </a:effectLst>
            </p:spPr>
            <p:txBody>
              <a:bodyPr vert="eaVert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29817" name="Freeform 347"/>
            <p:cNvSpPr>
              <a:spLocks/>
            </p:cNvSpPr>
            <p:nvPr/>
          </p:nvSpPr>
          <p:spPr bwMode="auto">
            <a:xfrm rot="-6630112">
              <a:off x="786" y="2322"/>
              <a:ext cx="92" cy="30"/>
            </a:xfrm>
            <a:custGeom>
              <a:avLst/>
              <a:gdLst>
                <a:gd name="T0" fmla="*/ 6 w 365"/>
                <a:gd name="T1" fmla="*/ 1 h 176"/>
                <a:gd name="T2" fmla="*/ 1 w 365"/>
                <a:gd name="T3" fmla="*/ 1 h 176"/>
                <a:gd name="T4" fmla="*/ 0 w 365"/>
                <a:gd name="T5" fmla="*/ 0 h 176"/>
                <a:gd name="T6" fmla="*/ 2 w 365"/>
                <a:gd name="T7" fmla="*/ 0 h 176"/>
                <a:gd name="T8" fmla="*/ 6 w 365"/>
                <a:gd name="T9" fmla="*/ 1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5"/>
                <a:gd name="T16" fmla="*/ 0 h 176"/>
                <a:gd name="T17" fmla="*/ 365 w 365"/>
                <a:gd name="T18" fmla="*/ 176 h 1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5" h="176">
                  <a:moveTo>
                    <a:pt x="365" y="176"/>
                  </a:moveTo>
                  <a:lnTo>
                    <a:pt x="73" y="103"/>
                  </a:lnTo>
                  <a:lnTo>
                    <a:pt x="0" y="0"/>
                  </a:lnTo>
                  <a:lnTo>
                    <a:pt x="87" y="0"/>
                  </a:lnTo>
                  <a:lnTo>
                    <a:pt x="365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8" name="Freeform 348"/>
            <p:cNvSpPr>
              <a:spLocks/>
            </p:cNvSpPr>
            <p:nvPr/>
          </p:nvSpPr>
          <p:spPr bwMode="auto">
            <a:xfrm rot="-6630112">
              <a:off x="830" y="2315"/>
              <a:ext cx="74" cy="37"/>
            </a:xfrm>
            <a:custGeom>
              <a:avLst/>
              <a:gdLst>
                <a:gd name="T0" fmla="*/ 5 w 292"/>
                <a:gd name="T1" fmla="*/ 0 h 205"/>
                <a:gd name="T2" fmla="*/ 2 w 292"/>
                <a:gd name="T3" fmla="*/ 0 h 205"/>
                <a:gd name="T4" fmla="*/ 0 w 292"/>
                <a:gd name="T5" fmla="*/ 1 h 205"/>
                <a:gd name="T6" fmla="*/ 0 w 292"/>
                <a:gd name="T7" fmla="*/ 1 h 205"/>
                <a:gd name="T8" fmla="*/ 2 w 292"/>
                <a:gd name="T9" fmla="*/ 1 h 205"/>
                <a:gd name="T10" fmla="*/ 5 w 29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5"/>
                <a:gd name="T20" fmla="*/ 292 w 29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5">
                  <a:moveTo>
                    <a:pt x="292" y="0"/>
                  </a:moveTo>
                  <a:lnTo>
                    <a:pt x="87" y="58"/>
                  </a:lnTo>
                  <a:lnTo>
                    <a:pt x="0" y="146"/>
                  </a:lnTo>
                  <a:lnTo>
                    <a:pt x="14" y="205"/>
                  </a:lnTo>
                  <a:lnTo>
                    <a:pt x="102" y="190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19" name="Freeform 349"/>
            <p:cNvSpPr>
              <a:spLocks/>
            </p:cNvSpPr>
            <p:nvPr/>
          </p:nvSpPr>
          <p:spPr bwMode="auto">
            <a:xfrm rot="-6630112">
              <a:off x="742" y="2125"/>
              <a:ext cx="80" cy="35"/>
            </a:xfrm>
            <a:custGeom>
              <a:avLst/>
              <a:gdLst>
                <a:gd name="T0" fmla="*/ 0 w 322"/>
                <a:gd name="T1" fmla="*/ 0 h 204"/>
                <a:gd name="T2" fmla="*/ 2 w 322"/>
                <a:gd name="T3" fmla="*/ 1 h 204"/>
                <a:gd name="T4" fmla="*/ 4 w 322"/>
                <a:gd name="T5" fmla="*/ 1 h 204"/>
                <a:gd name="T6" fmla="*/ 5 w 322"/>
                <a:gd name="T7" fmla="*/ 1 h 204"/>
                <a:gd name="T8" fmla="*/ 3 w 322"/>
                <a:gd name="T9" fmla="*/ 0 h 204"/>
                <a:gd name="T10" fmla="*/ 0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0"/>
                  </a:moveTo>
                  <a:lnTo>
                    <a:pt x="117" y="117"/>
                  </a:lnTo>
                  <a:lnTo>
                    <a:pt x="263" y="204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0" name="Freeform 350"/>
            <p:cNvSpPr>
              <a:spLocks/>
            </p:cNvSpPr>
            <p:nvPr/>
          </p:nvSpPr>
          <p:spPr bwMode="auto">
            <a:xfrm rot="-6630112">
              <a:off x="722" y="2176"/>
              <a:ext cx="40" cy="46"/>
            </a:xfrm>
            <a:custGeom>
              <a:avLst/>
              <a:gdLst>
                <a:gd name="T0" fmla="*/ 0 w 161"/>
                <a:gd name="T1" fmla="*/ 1 h 263"/>
                <a:gd name="T2" fmla="*/ 0 w 161"/>
                <a:gd name="T3" fmla="*/ 1 h 263"/>
                <a:gd name="T4" fmla="*/ 1 w 161"/>
                <a:gd name="T5" fmla="*/ 0 h 263"/>
                <a:gd name="T6" fmla="*/ 2 w 161"/>
                <a:gd name="T7" fmla="*/ 0 h 263"/>
                <a:gd name="T8" fmla="*/ 0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0" y="263"/>
                  </a:moveTo>
                  <a:lnTo>
                    <a:pt x="29" y="102"/>
                  </a:lnTo>
                  <a:lnTo>
                    <a:pt x="44" y="29"/>
                  </a:lnTo>
                  <a:lnTo>
                    <a:pt x="161" y="0"/>
                  </a:lnTo>
                  <a:lnTo>
                    <a:pt x="0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1" name="Freeform 351"/>
            <p:cNvSpPr>
              <a:spLocks/>
            </p:cNvSpPr>
            <p:nvPr/>
          </p:nvSpPr>
          <p:spPr bwMode="auto">
            <a:xfrm rot="-6630112">
              <a:off x="656" y="2059"/>
              <a:ext cx="41" cy="70"/>
            </a:xfrm>
            <a:custGeom>
              <a:avLst/>
              <a:gdLst>
                <a:gd name="T0" fmla="*/ 0 w 160"/>
                <a:gd name="T1" fmla="*/ 2 h 395"/>
                <a:gd name="T2" fmla="*/ 2 w 160"/>
                <a:gd name="T3" fmla="*/ 1 h 395"/>
                <a:gd name="T4" fmla="*/ 3 w 160"/>
                <a:gd name="T5" fmla="*/ 0 h 395"/>
                <a:gd name="T6" fmla="*/ 1 w 160"/>
                <a:gd name="T7" fmla="*/ 0 h 395"/>
                <a:gd name="T8" fmla="*/ 0 w 160"/>
                <a:gd name="T9" fmla="*/ 2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395"/>
                <a:gd name="T17" fmla="*/ 160 w 160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395">
                  <a:moveTo>
                    <a:pt x="0" y="395"/>
                  </a:moveTo>
                  <a:lnTo>
                    <a:pt x="131" y="220"/>
                  </a:lnTo>
                  <a:lnTo>
                    <a:pt x="160" y="44"/>
                  </a:lnTo>
                  <a:lnTo>
                    <a:pt x="73" y="0"/>
                  </a:lnTo>
                  <a:lnTo>
                    <a:pt x="0" y="39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2" name="Freeform 352"/>
            <p:cNvSpPr>
              <a:spLocks/>
            </p:cNvSpPr>
            <p:nvPr/>
          </p:nvSpPr>
          <p:spPr bwMode="auto">
            <a:xfrm rot="-6630112">
              <a:off x="681" y="2111"/>
              <a:ext cx="37" cy="62"/>
            </a:xfrm>
            <a:custGeom>
              <a:avLst/>
              <a:gdLst>
                <a:gd name="T0" fmla="*/ 2 w 146"/>
                <a:gd name="T1" fmla="*/ 2 h 351"/>
                <a:gd name="T2" fmla="*/ 2 w 146"/>
                <a:gd name="T3" fmla="*/ 1 h 351"/>
                <a:gd name="T4" fmla="*/ 2 w 146"/>
                <a:gd name="T5" fmla="*/ 0 h 351"/>
                <a:gd name="T6" fmla="*/ 0 w 146"/>
                <a:gd name="T7" fmla="*/ 0 h 351"/>
                <a:gd name="T8" fmla="*/ 1 w 146"/>
                <a:gd name="T9" fmla="*/ 1 h 351"/>
                <a:gd name="T10" fmla="*/ 2 w 146"/>
                <a:gd name="T11" fmla="*/ 2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6"/>
                <a:gd name="T19" fmla="*/ 0 h 351"/>
                <a:gd name="T20" fmla="*/ 146 w 146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6" h="351">
                  <a:moveTo>
                    <a:pt x="146" y="351"/>
                  </a:moveTo>
                  <a:lnTo>
                    <a:pt x="146" y="146"/>
                  </a:lnTo>
                  <a:lnTo>
                    <a:pt x="88" y="0"/>
                  </a:lnTo>
                  <a:lnTo>
                    <a:pt x="0" y="29"/>
                  </a:lnTo>
                  <a:lnTo>
                    <a:pt x="44" y="176"/>
                  </a:lnTo>
                  <a:lnTo>
                    <a:pt x="146" y="3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3" name="Freeform 353"/>
            <p:cNvSpPr>
              <a:spLocks/>
            </p:cNvSpPr>
            <p:nvPr/>
          </p:nvSpPr>
          <p:spPr bwMode="auto">
            <a:xfrm rot="-6630112">
              <a:off x="654" y="2034"/>
              <a:ext cx="80" cy="44"/>
            </a:xfrm>
            <a:custGeom>
              <a:avLst/>
              <a:gdLst>
                <a:gd name="T0" fmla="*/ 0 w 321"/>
                <a:gd name="T1" fmla="*/ 1 h 249"/>
                <a:gd name="T2" fmla="*/ 1 w 321"/>
                <a:gd name="T3" fmla="*/ 1 h 249"/>
                <a:gd name="T4" fmla="*/ 3 w 321"/>
                <a:gd name="T5" fmla="*/ 0 h 249"/>
                <a:gd name="T6" fmla="*/ 5 w 321"/>
                <a:gd name="T7" fmla="*/ 0 h 249"/>
                <a:gd name="T8" fmla="*/ 4 w 321"/>
                <a:gd name="T9" fmla="*/ 1 h 249"/>
                <a:gd name="T10" fmla="*/ 0 w 321"/>
                <a:gd name="T11" fmla="*/ 1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"/>
                <a:gd name="T19" fmla="*/ 0 h 249"/>
                <a:gd name="T20" fmla="*/ 321 w 321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" h="249">
                  <a:moveTo>
                    <a:pt x="0" y="249"/>
                  </a:moveTo>
                  <a:lnTo>
                    <a:pt x="87" y="161"/>
                  </a:lnTo>
                  <a:lnTo>
                    <a:pt x="219" y="15"/>
                  </a:lnTo>
                  <a:lnTo>
                    <a:pt x="321" y="0"/>
                  </a:lnTo>
                  <a:lnTo>
                    <a:pt x="248" y="103"/>
                  </a:lnTo>
                  <a:lnTo>
                    <a:pt x="0" y="2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4" name="Freeform 354"/>
            <p:cNvSpPr>
              <a:spLocks/>
            </p:cNvSpPr>
            <p:nvPr/>
          </p:nvSpPr>
          <p:spPr bwMode="auto">
            <a:xfrm rot="-6630112">
              <a:off x="735" y="2049"/>
              <a:ext cx="40" cy="70"/>
            </a:xfrm>
            <a:custGeom>
              <a:avLst/>
              <a:gdLst>
                <a:gd name="T0" fmla="*/ 0 w 161"/>
                <a:gd name="T1" fmla="*/ 0 h 395"/>
                <a:gd name="T2" fmla="*/ 2 w 161"/>
                <a:gd name="T3" fmla="*/ 1 h 395"/>
                <a:gd name="T4" fmla="*/ 2 w 161"/>
                <a:gd name="T5" fmla="*/ 2 h 395"/>
                <a:gd name="T6" fmla="*/ 1 w 161"/>
                <a:gd name="T7" fmla="*/ 2 h 395"/>
                <a:gd name="T8" fmla="*/ 0 w 16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395"/>
                <a:gd name="T17" fmla="*/ 161 w 161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395">
                  <a:moveTo>
                    <a:pt x="0" y="0"/>
                  </a:moveTo>
                  <a:lnTo>
                    <a:pt x="132" y="176"/>
                  </a:lnTo>
                  <a:lnTo>
                    <a:pt x="161" y="351"/>
                  </a:lnTo>
                  <a:lnTo>
                    <a:pt x="73" y="39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5" name="Freeform 355"/>
            <p:cNvSpPr>
              <a:spLocks/>
            </p:cNvSpPr>
            <p:nvPr/>
          </p:nvSpPr>
          <p:spPr bwMode="auto">
            <a:xfrm rot="-6630112">
              <a:off x="702" y="1976"/>
              <a:ext cx="36" cy="62"/>
            </a:xfrm>
            <a:custGeom>
              <a:avLst/>
              <a:gdLst>
                <a:gd name="T0" fmla="*/ 0 w 147"/>
                <a:gd name="T1" fmla="*/ 0 h 351"/>
                <a:gd name="T2" fmla="*/ 0 w 147"/>
                <a:gd name="T3" fmla="*/ 1 h 351"/>
                <a:gd name="T4" fmla="*/ 1 w 147"/>
                <a:gd name="T5" fmla="*/ 2 h 351"/>
                <a:gd name="T6" fmla="*/ 2 w 147"/>
                <a:gd name="T7" fmla="*/ 2 h 351"/>
                <a:gd name="T8" fmla="*/ 1 w 147"/>
                <a:gd name="T9" fmla="*/ 1 h 351"/>
                <a:gd name="T10" fmla="*/ 0 w 147"/>
                <a:gd name="T11" fmla="*/ 0 h 3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351"/>
                <a:gd name="T20" fmla="*/ 147 w 147"/>
                <a:gd name="T21" fmla="*/ 351 h 3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351">
                  <a:moveTo>
                    <a:pt x="0" y="0"/>
                  </a:moveTo>
                  <a:lnTo>
                    <a:pt x="0" y="205"/>
                  </a:lnTo>
                  <a:lnTo>
                    <a:pt x="59" y="351"/>
                  </a:lnTo>
                  <a:lnTo>
                    <a:pt x="147" y="322"/>
                  </a:lnTo>
                  <a:lnTo>
                    <a:pt x="103" y="17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6" name="Freeform 356"/>
            <p:cNvSpPr>
              <a:spLocks/>
            </p:cNvSpPr>
            <p:nvPr/>
          </p:nvSpPr>
          <p:spPr bwMode="auto">
            <a:xfrm rot="-6630112">
              <a:off x="656" y="1947"/>
              <a:ext cx="80" cy="44"/>
            </a:xfrm>
            <a:custGeom>
              <a:avLst/>
              <a:gdLst>
                <a:gd name="T0" fmla="*/ 0 w 322"/>
                <a:gd name="T1" fmla="*/ 0 h 249"/>
                <a:gd name="T2" fmla="*/ 1 w 322"/>
                <a:gd name="T3" fmla="*/ 1 h 249"/>
                <a:gd name="T4" fmla="*/ 3 w 322"/>
                <a:gd name="T5" fmla="*/ 1 h 249"/>
                <a:gd name="T6" fmla="*/ 5 w 322"/>
                <a:gd name="T7" fmla="*/ 1 h 249"/>
                <a:gd name="T8" fmla="*/ 4 w 322"/>
                <a:gd name="T9" fmla="*/ 1 h 249"/>
                <a:gd name="T10" fmla="*/ 0 w 322"/>
                <a:gd name="T11" fmla="*/ 0 h 2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49"/>
                <a:gd name="T20" fmla="*/ 322 w 322"/>
                <a:gd name="T21" fmla="*/ 249 h 2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49">
                  <a:moveTo>
                    <a:pt x="0" y="0"/>
                  </a:moveTo>
                  <a:lnTo>
                    <a:pt x="88" y="88"/>
                  </a:lnTo>
                  <a:lnTo>
                    <a:pt x="219" y="234"/>
                  </a:lnTo>
                  <a:lnTo>
                    <a:pt x="322" y="249"/>
                  </a:lnTo>
                  <a:lnTo>
                    <a:pt x="249" y="14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7" name="Freeform 357"/>
            <p:cNvSpPr>
              <a:spLocks/>
            </p:cNvSpPr>
            <p:nvPr/>
          </p:nvSpPr>
          <p:spPr bwMode="auto">
            <a:xfrm rot="-6630112">
              <a:off x="642" y="1998"/>
              <a:ext cx="91" cy="31"/>
            </a:xfrm>
            <a:custGeom>
              <a:avLst/>
              <a:gdLst>
                <a:gd name="T0" fmla="*/ 0 w 366"/>
                <a:gd name="T1" fmla="*/ 1 h 175"/>
                <a:gd name="T2" fmla="*/ 4 w 366"/>
                <a:gd name="T3" fmla="*/ 1 h 175"/>
                <a:gd name="T4" fmla="*/ 6 w 366"/>
                <a:gd name="T5" fmla="*/ 0 h 175"/>
                <a:gd name="T6" fmla="*/ 4 w 366"/>
                <a:gd name="T7" fmla="*/ 0 h 175"/>
                <a:gd name="T8" fmla="*/ 0 w 366"/>
                <a:gd name="T9" fmla="*/ 1 h 1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6"/>
                <a:gd name="T16" fmla="*/ 0 h 175"/>
                <a:gd name="T17" fmla="*/ 366 w 366"/>
                <a:gd name="T18" fmla="*/ 175 h 1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6" h="175">
                  <a:moveTo>
                    <a:pt x="0" y="175"/>
                  </a:moveTo>
                  <a:lnTo>
                    <a:pt x="293" y="102"/>
                  </a:lnTo>
                  <a:lnTo>
                    <a:pt x="366" y="0"/>
                  </a:lnTo>
                  <a:lnTo>
                    <a:pt x="278" y="0"/>
                  </a:lnTo>
                  <a:lnTo>
                    <a:pt x="0" y="17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8" name="Freeform 358"/>
            <p:cNvSpPr>
              <a:spLocks/>
            </p:cNvSpPr>
            <p:nvPr/>
          </p:nvSpPr>
          <p:spPr bwMode="auto">
            <a:xfrm rot="-6630112">
              <a:off x="653" y="2083"/>
              <a:ext cx="73" cy="36"/>
            </a:xfrm>
            <a:custGeom>
              <a:avLst/>
              <a:gdLst>
                <a:gd name="T0" fmla="*/ 0 w 292"/>
                <a:gd name="T1" fmla="*/ 0 h 204"/>
                <a:gd name="T2" fmla="*/ 3 w 292"/>
                <a:gd name="T3" fmla="*/ 0 h 204"/>
                <a:gd name="T4" fmla="*/ 5 w 292"/>
                <a:gd name="T5" fmla="*/ 1 h 204"/>
                <a:gd name="T6" fmla="*/ 4 w 292"/>
                <a:gd name="T7" fmla="*/ 1 h 204"/>
                <a:gd name="T8" fmla="*/ 3 w 292"/>
                <a:gd name="T9" fmla="*/ 1 h 204"/>
                <a:gd name="T10" fmla="*/ 0 w 29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04"/>
                <a:gd name="T20" fmla="*/ 292 w 29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04">
                  <a:moveTo>
                    <a:pt x="0" y="0"/>
                  </a:moveTo>
                  <a:lnTo>
                    <a:pt x="204" y="58"/>
                  </a:lnTo>
                  <a:lnTo>
                    <a:pt x="292" y="146"/>
                  </a:lnTo>
                  <a:lnTo>
                    <a:pt x="277" y="204"/>
                  </a:lnTo>
                  <a:lnTo>
                    <a:pt x="190" y="1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29" name="Freeform 359"/>
            <p:cNvSpPr>
              <a:spLocks/>
            </p:cNvSpPr>
            <p:nvPr/>
          </p:nvSpPr>
          <p:spPr bwMode="auto">
            <a:xfrm rot="-6630112">
              <a:off x="638" y="1929"/>
              <a:ext cx="81" cy="35"/>
            </a:xfrm>
            <a:custGeom>
              <a:avLst/>
              <a:gdLst>
                <a:gd name="T0" fmla="*/ 0 w 322"/>
                <a:gd name="T1" fmla="*/ 0 h 205"/>
                <a:gd name="T2" fmla="*/ 2 w 322"/>
                <a:gd name="T3" fmla="*/ 1 h 205"/>
                <a:gd name="T4" fmla="*/ 4 w 322"/>
                <a:gd name="T5" fmla="*/ 1 h 205"/>
                <a:gd name="T6" fmla="*/ 5 w 322"/>
                <a:gd name="T7" fmla="*/ 1 h 205"/>
                <a:gd name="T8" fmla="*/ 3 w 322"/>
                <a:gd name="T9" fmla="*/ 0 h 205"/>
                <a:gd name="T10" fmla="*/ 0 w 322"/>
                <a:gd name="T11" fmla="*/ 0 h 2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5"/>
                <a:gd name="T20" fmla="*/ 322 w 322"/>
                <a:gd name="T21" fmla="*/ 205 h 2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5">
                  <a:moveTo>
                    <a:pt x="0" y="0"/>
                  </a:moveTo>
                  <a:lnTo>
                    <a:pt x="117" y="117"/>
                  </a:lnTo>
                  <a:lnTo>
                    <a:pt x="264" y="205"/>
                  </a:lnTo>
                  <a:lnTo>
                    <a:pt x="322" y="161"/>
                  </a:lnTo>
                  <a:lnTo>
                    <a:pt x="176" y="5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29830" name="Freeform 360"/>
            <p:cNvSpPr>
              <a:spLocks/>
            </p:cNvSpPr>
            <p:nvPr/>
          </p:nvSpPr>
          <p:spPr bwMode="auto">
            <a:xfrm rot="-6630112">
              <a:off x="675" y="2157"/>
              <a:ext cx="40" cy="46"/>
            </a:xfrm>
            <a:custGeom>
              <a:avLst/>
              <a:gdLst>
                <a:gd name="T0" fmla="*/ 2 w 161"/>
                <a:gd name="T1" fmla="*/ 1 h 263"/>
                <a:gd name="T2" fmla="*/ 2 w 161"/>
                <a:gd name="T3" fmla="*/ 1 h 263"/>
                <a:gd name="T4" fmla="*/ 2 w 161"/>
                <a:gd name="T5" fmla="*/ 0 h 263"/>
                <a:gd name="T6" fmla="*/ 0 w 161"/>
                <a:gd name="T7" fmla="*/ 0 h 263"/>
                <a:gd name="T8" fmla="*/ 2 w 161"/>
                <a:gd name="T9" fmla="*/ 1 h 2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1"/>
                <a:gd name="T16" fmla="*/ 0 h 263"/>
                <a:gd name="T17" fmla="*/ 161 w 161"/>
                <a:gd name="T18" fmla="*/ 263 h 2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1" h="263">
                  <a:moveTo>
                    <a:pt x="161" y="263"/>
                  </a:moveTo>
                  <a:lnTo>
                    <a:pt x="132" y="103"/>
                  </a:lnTo>
                  <a:lnTo>
                    <a:pt x="117" y="29"/>
                  </a:lnTo>
                  <a:lnTo>
                    <a:pt x="0" y="0"/>
                  </a:lnTo>
                  <a:lnTo>
                    <a:pt x="161" y="2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>
              <a:prstShdw prst="shdw17" dist="17961" dir="13500000">
                <a:srgbClr val="003D00"/>
              </a:prstShdw>
            </a:effectLst>
          </p:spPr>
          <p:txBody>
            <a:bodyPr vert="eaVert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18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874 L -0.10451 -0.14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7 -0.04717 L -0.25538 -0.11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4.91329E-6 L 0.31251 -0.396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82 -0.05897 L -0.24844 -0.39454 " pathEditMode="relative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9824E-7 L 0.10243 -0.13645 " pathEditMode="relative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 0.01896 L 0.14444 -0.05458 " pathEditMode="relative" ptsTypes="AA">
                                      <p:cBhvr>
                                        <p:cTn id="19" dur="2000" fill="hold"/>
                                        <p:tgtEl>
                                          <p:spTgt spid="222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21" dur="2000" fill="hold"/>
                                        <p:tgtEl>
                                          <p:spTgt spid="30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3526E-6 L -0.38664 0.006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0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1536E-6 L 0.17656 -0.066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2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0" y="-3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78035E-8 L -0.07639 0.151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2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7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02 L 0.10816 0.141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6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5434E-6 L 0.05764 -0.192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3" dur="2000" fill="hold"/>
                                        <p:tgtEl>
                                          <p:spTgt spid="222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5" dur="2000" fill="hold"/>
                                        <p:tgtEl>
                                          <p:spTgt spid="30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526E-6 L 0.19584 -0.009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2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185E-6 L -0.13924 0.0566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2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8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1" dur="2000" fill="hold"/>
                                        <p:tgtEl>
                                          <p:spTgt spid="222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3" dur="2000" fill="hold"/>
                                        <p:tgtEl>
                                          <p:spTgt spid="222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47" dur="2000" fill="hold"/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9" dur="2000" fill="hold"/>
                                        <p:tgtEl>
                                          <p:spTgt spid="222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3052 L 0.15417 0.1213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22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0" y="76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2011 L 0.19687 0.033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7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55" dur="2000" fill="hold"/>
                                        <p:tgtEl>
                                          <p:spTgt spid="222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57" dur="2000" fill="hold"/>
                                        <p:tgtEl>
                                          <p:spTgt spid="22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59" dur="2000" fill="hold"/>
                                        <p:tgtEl>
                                          <p:spTgt spid="22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61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 L 0.00937 0.053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2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8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326 L 0.03837 0.2090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2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21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5 -0.04393 L -0.0632 0.0053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2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25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0405E-6 L 0.03784 0.0663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2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3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18021 -0.1870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0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94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104E-6 L 0.15833 -0.2783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-0.25 0.0  E" pathEditMode="relative" ptsTypes="">
                                      <p:cBhvr>
                                        <p:cTn id="75" dur="2000" fill="hold"/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0.17725 -0.0087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2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4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5087E-6 L -0.03021 0.2626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0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31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90751E-6 L -0.18542 0.0122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22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6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4509E-6 L 0.22534 0.2194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0" y="1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222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222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222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3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222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22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3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xit" presetSubtype="4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22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22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222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3" dur="500"/>
                                        <p:tgtEl>
                                          <p:spTgt spid="222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0" grpId="0" animBg="1"/>
      <p:bldP spid="222518" grpId="0" animBg="1"/>
      <p:bldP spid="222519" grpId="0" animBg="1"/>
      <p:bldP spid="222519" grpId="1" animBg="1"/>
      <p:bldP spid="222521" grpId="0" animBg="1"/>
      <p:bldP spid="222523" grpId="0" animBg="1"/>
      <p:bldP spid="222523" grpId="1" animBg="1"/>
      <p:bldP spid="222524" grpId="0" animBg="1"/>
      <p:bldP spid="222524" grpId="1" animBg="1"/>
      <p:bldP spid="222525" grpId="0" animBg="1"/>
      <p:bldP spid="222526" grpId="0" animBg="1"/>
      <p:bldP spid="222526" grpId="1" animBg="1"/>
      <p:bldP spid="222527" grpId="0" animBg="1"/>
      <p:bldP spid="222528" grpId="0" animBg="1"/>
      <p:bldP spid="222703" grpId="0" animBg="1"/>
      <p:bldP spid="222704" grpId="0" animBg="1"/>
      <p:bldP spid="222845" grpId="0" animBg="1"/>
      <p:bldP spid="222846" grpId="0" animBg="1"/>
      <p:bldP spid="222847" grpId="0" animBg="1"/>
      <p:bldP spid="222847" grpId="1" animBg="1"/>
      <p:bldP spid="22284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222875" y="2583341"/>
            <a:ext cx="258763" cy="246062"/>
            <a:chOff x="1400" y="2127"/>
            <a:chExt cx="163" cy="155"/>
          </a:xfrm>
        </p:grpSpPr>
        <p:sp>
          <p:nvSpPr>
            <p:cNvPr id="11486" name="Freeform 139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3" name="Freeform 140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" name="Group 141"/>
          <p:cNvGrpSpPr>
            <a:grpSpLocks/>
          </p:cNvGrpSpPr>
          <p:nvPr/>
        </p:nvGrpSpPr>
        <p:grpSpPr bwMode="auto">
          <a:xfrm>
            <a:off x="3927475" y="3878741"/>
            <a:ext cx="258763" cy="246062"/>
            <a:chOff x="1400" y="2127"/>
            <a:chExt cx="163" cy="155"/>
          </a:xfrm>
        </p:grpSpPr>
        <p:sp>
          <p:nvSpPr>
            <p:cNvPr id="11484" name="Freeform 14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571" name="Freeform 14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4" name="Group 144"/>
          <p:cNvGrpSpPr>
            <a:grpSpLocks/>
          </p:cNvGrpSpPr>
          <p:nvPr/>
        </p:nvGrpSpPr>
        <p:grpSpPr bwMode="auto">
          <a:xfrm rot="1874145">
            <a:off x="3698875" y="2202341"/>
            <a:ext cx="1211263" cy="677862"/>
            <a:chOff x="1560" y="1488"/>
            <a:chExt cx="763" cy="427"/>
          </a:xfrm>
        </p:grpSpPr>
        <p:sp>
          <p:nvSpPr>
            <p:cNvPr id="30546" name="Freeform 145"/>
            <p:cNvSpPr>
              <a:spLocks/>
            </p:cNvSpPr>
            <p:nvPr/>
          </p:nvSpPr>
          <p:spPr bwMode="auto">
            <a:xfrm>
              <a:off x="1662" y="1588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5" name="Group 146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482" name="Freeform 14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9" name="Freeform 148"/>
              <p:cNvSpPr>
                <a:spLocks/>
              </p:cNvSpPr>
              <p:nvPr/>
            </p:nvSpPr>
            <p:spPr bwMode="auto">
              <a:xfrm>
                <a:off x="1417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48" name="Freeform 149"/>
            <p:cNvSpPr>
              <a:spLocks/>
            </p:cNvSpPr>
            <p:nvPr/>
          </p:nvSpPr>
          <p:spPr bwMode="auto">
            <a:xfrm>
              <a:off x="1869" y="172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6" name="Group 150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480" name="Freeform 1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7" name="Freeform 152"/>
              <p:cNvSpPr>
                <a:spLocks/>
              </p:cNvSpPr>
              <p:nvPr/>
            </p:nvSpPr>
            <p:spPr bwMode="auto">
              <a:xfrm>
                <a:off x="1420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roup 153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478" name="Freeform 1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5" name="Freeform 155"/>
              <p:cNvSpPr>
                <a:spLocks/>
              </p:cNvSpPr>
              <p:nvPr/>
            </p:nvSpPr>
            <p:spPr bwMode="auto">
              <a:xfrm>
                <a:off x="1416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roup 156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476" name="Freeform 15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3" name="Freeform 158"/>
              <p:cNvSpPr>
                <a:spLocks/>
              </p:cNvSpPr>
              <p:nvPr/>
            </p:nvSpPr>
            <p:spPr bwMode="auto">
              <a:xfrm>
                <a:off x="1417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52" name="Freeform 159"/>
            <p:cNvSpPr>
              <a:spLocks/>
            </p:cNvSpPr>
            <p:nvPr/>
          </p:nvSpPr>
          <p:spPr bwMode="auto">
            <a:xfrm>
              <a:off x="1704" y="1612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3" name="Freeform 160"/>
            <p:cNvSpPr>
              <a:spLocks/>
            </p:cNvSpPr>
            <p:nvPr/>
          </p:nvSpPr>
          <p:spPr bwMode="auto">
            <a:xfrm>
              <a:off x="2110" y="1659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4" name="Freeform 161"/>
            <p:cNvSpPr>
              <a:spLocks/>
            </p:cNvSpPr>
            <p:nvPr/>
          </p:nvSpPr>
          <p:spPr bwMode="auto">
            <a:xfrm>
              <a:off x="1651" y="175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55" name="Freeform 162"/>
            <p:cNvSpPr>
              <a:spLocks/>
            </p:cNvSpPr>
            <p:nvPr/>
          </p:nvSpPr>
          <p:spPr bwMode="auto">
            <a:xfrm>
              <a:off x="2074" y="153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9" name="Group 163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474" name="Freeform 1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61" name="Freeform 16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roup 166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472" name="Freeform 167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59" name="Freeform 168"/>
              <p:cNvSpPr>
                <a:spLocks/>
              </p:cNvSpPr>
              <p:nvPr/>
            </p:nvSpPr>
            <p:spPr bwMode="auto">
              <a:xfrm>
                <a:off x="1419" y="216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1" name="Group 169"/>
          <p:cNvGrpSpPr>
            <a:grpSpLocks/>
          </p:cNvGrpSpPr>
          <p:nvPr/>
        </p:nvGrpSpPr>
        <p:grpSpPr bwMode="auto">
          <a:xfrm>
            <a:off x="5222875" y="2659541"/>
            <a:ext cx="698500" cy="627062"/>
            <a:chOff x="2956" y="2016"/>
            <a:chExt cx="440" cy="395"/>
          </a:xfrm>
        </p:grpSpPr>
        <p:sp>
          <p:nvSpPr>
            <p:cNvPr id="30529" name="Freeform 170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2" name="Group 171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58" name="Freeform 17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5" name="Freeform 17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3" name="Group 174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56" name="Freeform 175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3" name="Freeform 176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4" name="Group 177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54" name="Freeform 17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41" name="Freeform 17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3" name="Freeform 180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4" name="Freeform 181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35" name="Freeform 182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5" name="Group 183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52" name="Freeform 18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39" name="Freeform 18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37" name="Freeform 186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16" name="Group 187"/>
          <p:cNvGrpSpPr>
            <a:grpSpLocks/>
          </p:cNvGrpSpPr>
          <p:nvPr/>
        </p:nvGrpSpPr>
        <p:grpSpPr bwMode="auto">
          <a:xfrm>
            <a:off x="3317875" y="2888141"/>
            <a:ext cx="698500" cy="627062"/>
            <a:chOff x="2956" y="2016"/>
            <a:chExt cx="440" cy="395"/>
          </a:xfrm>
        </p:grpSpPr>
        <p:sp>
          <p:nvSpPr>
            <p:cNvPr id="30512" name="Freeform 188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17" name="Group 189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41" name="Freeform 19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8" name="Freeform 19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8" name="Group 192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39" name="Freeform 19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6" name="Freeform 194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19" name="Group 195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37" name="Freeform 19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4" name="Freeform 19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16" name="Freeform 198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7" name="Freeform 199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18" name="Freeform 200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0" name="Group 201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35" name="Freeform 20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22" name="Freeform 20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20" name="Freeform 204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1" name="Group 205"/>
          <p:cNvGrpSpPr>
            <a:grpSpLocks/>
          </p:cNvGrpSpPr>
          <p:nvPr/>
        </p:nvGrpSpPr>
        <p:grpSpPr bwMode="auto">
          <a:xfrm>
            <a:off x="4003675" y="3573941"/>
            <a:ext cx="698500" cy="627062"/>
            <a:chOff x="2956" y="2016"/>
            <a:chExt cx="440" cy="395"/>
          </a:xfrm>
        </p:grpSpPr>
        <p:sp>
          <p:nvSpPr>
            <p:cNvPr id="30495" name="Freeform 206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2" name="Group 207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24" name="Freeform 20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11" name="Freeform 20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3" name="Group 210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22" name="Freeform 21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9" name="Freeform 212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4" name="Group 213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20" name="Freeform 21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7" name="Freeform 215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99" name="Freeform 216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0" name="Freeform 217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501" name="Freeform 218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5" name="Group 219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18" name="Freeform 220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505" name="Freeform 221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503" name="Freeform 222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26" name="Group 223"/>
          <p:cNvGrpSpPr>
            <a:grpSpLocks/>
          </p:cNvGrpSpPr>
          <p:nvPr/>
        </p:nvGrpSpPr>
        <p:grpSpPr bwMode="auto">
          <a:xfrm>
            <a:off x="3165475" y="3497741"/>
            <a:ext cx="698500" cy="627062"/>
            <a:chOff x="2956" y="2016"/>
            <a:chExt cx="440" cy="395"/>
          </a:xfrm>
        </p:grpSpPr>
        <p:sp>
          <p:nvSpPr>
            <p:cNvPr id="30478" name="Freeform 224"/>
            <p:cNvSpPr>
              <a:spLocks/>
            </p:cNvSpPr>
            <p:nvPr/>
          </p:nvSpPr>
          <p:spPr bwMode="auto">
            <a:xfrm>
              <a:off x="3024" y="2112"/>
              <a:ext cx="359" cy="200"/>
            </a:xfrm>
            <a:custGeom>
              <a:avLst/>
              <a:gdLst>
                <a:gd name="T0" fmla="*/ 173 w 359"/>
                <a:gd name="T1" fmla="*/ 86 h 200"/>
                <a:gd name="T2" fmla="*/ 273 w 359"/>
                <a:gd name="T3" fmla="*/ 23 h 200"/>
                <a:gd name="T4" fmla="*/ 291 w 359"/>
                <a:gd name="T5" fmla="*/ 50 h 200"/>
                <a:gd name="T6" fmla="*/ 100 w 359"/>
                <a:gd name="T7" fmla="*/ 159 h 200"/>
                <a:gd name="T8" fmla="*/ 27 w 359"/>
                <a:gd name="T9" fmla="*/ 168 h 200"/>
                <a:gd name="T10" fmla="*/ 145 w 359"/>
                <a:gd name="T11" fmla="*/ 105 h 200"/>
                <a:gd name="T12" fmla="*/ 173 w 359"/>
                <a:gd name="T13" fmla="*/ 86 h 2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9"/>
                <a:gd name="T22" fmla="*/ 0 h 200"/>
                <a:gd name="T23" fmla="*/ 359 w 359"/>
                <a:gd name="T24" fmla="*/ 200 h 2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9" h="200">
                  <a:moveTo>
                    <a:pt x="173" y="86"/>
                  </a:moveTo>
                  <a:cubicBezTo>
                    <a:pt x="190" y="0"/>
                    <a:pt x="180" y="12"/>
                    <a:pt x="273" y="23"/>
                  </a:cubicBezTo>
                  <a:cubicBezTo>
                    <a:pt x="279" y="32"/>
                    <a:pt x="286" y="40"/>
                    <a:pt x="291" y="50"/>
                  </a:cubicBezTo>
                  <a:cubicBezTo>
                    <a:pt x="359" y="187"/>
                    <a:pt x="156" y="156"/>
                    <a:pt x="100" y="159"/>
                  </a:cubicBezTo>
                  <a:cubicBezTo>
                    <a:pt x="51" y="175"/>
                    <a:pt x="73" y="200"/>
                    <a:pt x="27" y="168"/>
                  </a:cubicBezTo>
                  <a:cubicBezTo>
                    <a:pt x="0" y="86"/>
                    <a:pt x="62" y="111"/>
                    <a:pt x="145" y="105"/>
                  </a:cubicBezTo>
                  <a:cubicBezTo>
                    <a:pt x="176" y="95"/>
                    <a:pt x="173" y="106"/>
                    <a:pt x="173" y="8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27" name="Group 225"/>
            <p:cNvGrpSpPr>
              <a:grpSpLocks/>
            </p:cNvGrpSpPr>
            <p:nvPr/>
          </p:nvGrpSpPr>
          <p:grpSpPr bwMode="auto">
            <a:xfrm>
              <a:off x="3072" y="2256"/>
              <a:ext cx="163" cy="155"/>
              <a:chOff x="1400" y="2127"/>
              <a:chExt cx="163" cy="155"/>
            </a:xfrm>
          </p:grpSpPr>
          <p:sp>
            <p:nvSpPr>
              <p:cNvPr id="11407" name="Freeform 22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4" name="Freeform 227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8" name="Group 228"/>
            <p:cNvGrpSpPr>
              <a:grpSpLocks/>
            </p:cNvGrpSpPr>
            <p:nvPr/>
          </p:nvGrpSpPr>
          <p:grpSpPr bwMode="auto">
            <a:xfrm>
              <a:off x="3220" y="2016"/>
              <a:ext cx="163" cy="155"/>
              <a:chOff x="1400" y="2127"/>
              <a:chExt cx="163" cy="155"/>
            </a:xfrm>
          </p:grpSpPr>
          <p:sp>
            <p:nvSpPr>
              <p:cNvPr id="11405" name="Freeform 22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2" name="Freeform 230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29" name="Group 231"/>
            <p:cNvGrpSpPr>
              <a:grpSpLocks/>
            </p:cNvGrpSpPr>
            <p:nvPr/>
          </p:nvGrpSpPr>
          <p:grpSpPr bwMode="auto">
            <a:xfrm>
              <a:off x="2956" y="2088"/>
              <a:ext cx="163" cy="155"/>
              <a:chOff x="1400" y="2127"/>
              <a:chExt cx="163" cy="155"/>
            </a:xfrm>
          </p:grpSpPr>
          <p:sp>
            <p:nvSpPr>
              <p:cNvPr id="11403" name="Freeform 232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90" name="Freeform 233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2" name="Freeform 234"/>
            <p:cNvSpPr>
              <a:spLocks/>
            </p:cNvSpPr>
            <p:nvPr/>
          </p:nvSpPr>
          <p:spPr bwMode="auto">
            <a:xfrm>
              <a:off x="2996" y="224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3" name="Freeform 235"/>
            <p:cNvSpPr>
              <a:spLocks/>
            </p:cNvSpPr>
            <p:nvPr/>
          </p:nvSpPr>
          <p:spPr bwMode="auto">
            <a:xfrm>
              <a:off x="3148" y="2056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84" name="Freeform 236"/>
            <p:cNvSpPr>
              <a:spLocks/>
            </p:cNvSpPr>
            <p:nvPr/>
          </p:nvSpPr>
          <p:spPr bwMode="auto">
            <a:xfrm>
              <a:off x="3120" y="212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" name="Group 237"/>
            <p:cNvGrpSpPr>
              <a:grpSpLocks/>
            </p:cNvGrpSpPr>
            <p:nvPr/>
          </p:nvGrpSpPr>
          <p:grpSpPr bwMode="auto">
            <a:xfrm>
              <a:off x="3216" y="2240"/>
              <a:ext cx="163" cy="155"/>
              <a:chOff x="1400" y="2127"/>
              <a:chExt cx="163" cy="155"/>
            </a:xfrm>
          </p:grpSpPr>
          <p:sp>
            <p:nvSpPr>
              <p:cNvPr id="11401" name="Freeform 23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88" name="Freeform 239"/>
              <p:cNvSpPr>
                <a:spLocks/>
              </p:cNvSpPr>
              <p:nvPr/>
            </p:nvSpPr>
            <p:spPr bwMode="auto">
              <a:xfrm>
                <a:off x="1431" y="2170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86" name="Freeform 240"/>
            <p:cNvSpPr>
              <a:spLocks/>
            </p:cNvSpPr>
            <p:nvPr/>
          </p:nvSpPr>
          <p:spPr bwMode="auto">
            <a:xfrm>
              <a:off x="3312" y="216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1" name="Group 241"/>
          <p:cNvGrpSpPr>
            <a:grpSpLocks/>
          </p:cNvGrpSpPr>
          <p:nvPr/>
        </p:nvGrpSpPr>
        <p:grpSpPr bwMode="auto">
          <a:xfrm rot="-8585416">
            <a:off x="3775075" y="4183541"/>
            <a:ext cx="1211263" cy="677862"/>
            <a:chOff x="1560" y="1488"/>
            <a:chExt cx="763" cy="427"/>
          </a:xfrm>
        </p:grpSpPr>
        <p:sp>
          <p:nvSpPr>
            <p:cNvPr id="30454" name="Freeform 242"/>
            <p:cNvSpPr>
              <a:spLocks/>
            </p:cNvSpPr>
            <p:nvPr/>
          </p:nvSpPr>
          <p:spPr bwMode="auto">
            <a:xfrm>
              <a:off x="1666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76" name="Group 243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390" name="Freeform 24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7" name="Freeform 24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56" name="Freeform 246"/>
            <p:cNvSpPr>
              <a:spLocks/>
            </p:cNvSpPr>
            <p:nvPr/>
          </p:nvSpPr>
          <p:spPr bwMode="auto">
            <a:xfrm>
              <a:off x="1861" y="1723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77" name="Group 247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388" name="Freeform 248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5" name="Freeform 249"/>
              <p:cNvSpPr>
                <a:spLocks/>
              </p:cNvSpPr>
              <p:nvPr/>
            </p:nvSpPr>
            <p:spPr bwMode="auto">
              <a:xfrm>
                <a:off x="1442" y="2161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78" name="Group 250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386" name="Freeform 25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3" name="Freeform 252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79" name="Group 253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384" name="Freeform 25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71" name="Freeform 255"/>
              <p:cNvSpPr>
                <a:spLocks/>
              </p:cNvSpPr>
              <p:nvPr/>
            </p:nvSpPr>
            <p:spPr bwMode="auto">
              <a:xfrm>
                <a:off x="1442" y="216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60" name="Freeform 256"/>
            <p:cNvSpPr>
              <a:spLocks/>
            </p:cNvSpPr>
            <p:nvPr/>
          </p:nvSpPr>
          <p:spPr bwMode="auto">
            <a:xfrm>
              <a:off x="1707" y="161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1" name="Freeform 257"/>
            <p:cNvSpPr>
              <a:spLocks/>
            </p:cNvSpPr>
            <p:nvPr/>
          </p:nvSpPr>
          <p:spPr bwMode="auto">
            <a:xfrm>
              <a:off x="2112" y="1660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2" name="Freeform 258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63" name="Freeform 259"/>
            <p:cNvSpPr>
              <a:spLocks/>
            </p:cNvSpPr>
            <p:nvPr/>
          </p:nvSpPr>
          <p:spPr bwMode="auto">
            <a:xfrm>
              <a:off x="2078" y="1538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0" name="Group 260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382" name="Freeform 261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9" name="Freeform 262"/>
              <p:cNvSpPr>
                <a:spLocks/>
              </p:cNvSpPr>
              <p:nvPr/>
            </p:nvSpPr>
            <p:spPr bwMode="auto">
              <a:xfrm>
                <a:off x="1437" y="2159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1" name="Group 263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380" name="Freeform 264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sp>
            <p:nvSpPr>
              <p:cNvPr id="30467" name="Freeform 265"/>
              <p:cNvSpPr>
                <a:spLocks/>
              </p:cNvSpPr>
              <p:nvPr/>
            </p:nvSpPr>
            <p:spPr bwMode="auto">
              <a:xfrm>
                <a:off x="1444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182" name="Group 266"/>
          <p:cNvGrpSpPr>
            <a:grpSpLocks/>
          </p:cNvGrpSpPr>
          <p:nvPr/>
        </p:nvGrpSpPr>
        <p:grpSpPr bwMode="auto">
          <a:xfrm rot="-2173390">
            <a:off x="4765675" y="3878741"/>
            <a:ext cx="1211263" cy="677862"/>
            <a:chOff x="1560" y="1488"/>
            <a:chExt cx="763" cy="427"/>
          </a:xfrm>
        </p:grpSpPr>
        <p:sp>
          <p:nvSpPr>
            <p:cNvPr id="30430" name="Freeform 267"/>
            <p:cNvSpPr>
              <a:spLocks/>
            </p:cNvSpPr>
            <p:nvPr/>
          </p:nvSpPr>
          <p:spPr bwMode="auto">
            <a:xfrm>
              <a:off x="1663" y="1589"/>
              <a:ext cx="591" cy="189"/>
            </a:xfrm>
            <a:custGeom>
              <a:avLst/>
              <a:gdLst>
                <a:gd name="T0" fmla="*/ 46 w 591"/>
                <a:gd name="T1" fmla="*/ 120 h 189"/>
                <a:gd name="T2" fmla="*/ 264 w 591"/>
                <a:gd name="T3" fmla="*/ 84 h 189"/>
                <a:gd name="T4" fmla="*/ 491 w 591"/>
                <a:gd name="T5" fmla="*/ 38 h 189"/>
                <a:gd name="T6" fmla="*/ 591 w 591"/>
                <a:gd name="T7" fmla="*/ 11 h 189"/>
                <a:gd name="T8" fmla="*/ 528 w 591"/>
                <a:gd name="T9" fmla="*/ 29 h 189"/>
                <a:gd name="T10" fmla="*/ 482 w 591"/>
                <a:gd name="T11" fmla="*/ 66 h 189"/>
                <a:gd name="T12" fmla="*/ 400 w 591"/>
                <a:gd name="T13" fmla="*/ 75 h 189"/>
                <a:gd name="T14" fmla="*/ 355 w 591"/>
                <a:gd name="T15" fmla="*/ 111 h 189"/>
                <a:gd name="T16" fmla="*/ 210 w 591"/>
                <a:gd name="T17" fmla="*/ 138 h 189"/>
                <a:gd name="T18" fmla="*/ 100 w 591"/>
                <a:gd name="T19" fmla="*/ 184 h 189"/>
                <a:gd name="T20" fmla="*/ 0 w 591"/>
                <a:gd name="T21" fmla="*/ 138 h 189"/>
                <a:gd name="T22" fmla="*/ 46 w 591"/>
                <a:gd name="T23" fmla="*/ 120 h 1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91"/>
                <a:gd name="T37" fmla="*/ 0 h 189"/>
                <a:gd name="T38" fmla="*/ 591 w 591"/>
                <a:gd name="T39" fmla="*/ 189 h 1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91" h="189">
                  <a:moveTo>
                    <a:pt x="46" y="120"/>
                  </a:moveTo>
                  <a:cubicBezTo>
                    <a:pt x="119" y="110"/>
                    <a:pt x="191" y="94"/>
                    <a:pt x="264" y="84"/>
                  </a:cubicBezTo>
                  <a:cubicBezTo>
                    <a:pt x="336" y="36"/>
                    <a:pt x="399" y="44"/>
                    <a:pt x="491" y="38"/>
                  </a:cubicBezTo>
                  <a:cubicBezTo>
                    <a:pt x="530" y="0"/>
                    <a:pt x="537" y="0"/>
                    <a:pt x="591" y="11"/>
                  </a:cubicBezTo>
                  <a:cubicBezTo>
                    <a:pt x="570" y="18"/>
                    <a:pt x="548" y="21"/>
                    <a:pt x="528" y="29"/>
                  </a:cubicBezTo>
                  <a:cubicBezTo>
                    <a:pt x="510" y="37"/>
                    <a:pt x="501" y="61"/>
                    <a:pt x="482" y="66"/>
                  </a:cubicBezTo>
                  <a:cubicBezTo>
                    <a:pt x="456" y="73"/>
                    <a:pt x="427" y="72"/>
                    <a:pt x="400" y="75"/>
                  </a:cubicBezTo>
                  <a:cubicBezTo>
                    <a:pt x="299" y="109"/>
                    <a:pt x="451" y="52"/>
                    <a:pt x="355" y="111"/>
                  </a:cubicBezTo>
                  <a:cubicBezTo>
                    <a:pt x="318" y="134"/>
                    <a:pt x="246" y="134"/>
                    <a:pt x="210" y="138"/>
                  </a:cubicBezTo>
                  <a:cubicBezTo>
                    <a:pt x="171" y="151"/>
                    <a:pt x="138" y="172"/>
                    <a:pt x="100" y="184"/>
                  </a:cubicBezTo>
                  <a:cubicBezTo>
                    <a:pt x="45" y="176"/>
                    <a:pt x="18" y="189"/>
                    <a:pt x="0" y="138"/>
                  </a:cubicBezTo>
                  <a:cubicBezTo>
                    <a:pt x="34" y="127"/>
                    <a:pt x="19" y="133"/>
                    <a:pt x="46" y="1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3" name="Group 268"/>
            <p:cNvGrpSpPr>
              <a:grpSpLocks/>
            </p:cNvGrpSpPr>
            <p:nvPr/>
          </p:nvGrpSpPr>
          <p:grpSpPr bwMode="auto">
            <a:xfrm>
              <a:off x="1728" y="1760"/>
              <a:ext cx="163" cy="155"/>
              <a:chOff x="1400" y="2127"/>
              <a:chExt cx="163" cy="155"/>
            </a:xfrm>
          </p:grpSpPr>
          <p:sp>
            <p:nvSpPr>
              <p:cNvPr id="11366" name="Freeform 26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3" name="Freeform 270"/>
              <p:cNvSpPr>
                <a:spLocks/>
              </p:cNvSpPr>
              <p:nvPr/>
            </p:nvSpPr>
            <p:spPr bwMode="auto">
              <a:xfrm>
                <a:off x="1420" y="2148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2" name="Freeform 271"/>
            <p:cNvSpPr>
              <a:spLocks/>
            </p:cNvSpPr>
            <p:nvPr/>
          </p:nvSpPr>
          <p:spPr bwMode="auto">
            <a:xfrm>
              <a:off x="1871" y="172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4" name="Group 272"/>
            <p:cNvGrpSpPr>
              <a:grpSpLocks/>
            </p:cNvGrpSpPr>
            <p:nvPr/>
          </p:nvGrpSpPr>
          <p:grpSpPr bwMode="auto">
            <a:xfrm>
              <a:off x="1968" y="1680"/>
              <a:ext cx="163" cy="155"/>
              <a:chOff x="1400" y="2127"/>
              <a:chExt cx="163" cy="155"/>
            </a:xfrm>
          </p:grpSpPr>
          <p:sp>
            <p:nvSpPr>
              <p:cNvPr id="11364" name="Freeform 273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51" name="Freeform 274"/>
              <p:cNvSpPr>
                <a:spLocks/>
              </p:cNvSpPr>
              <p:nvPr/>
            </p:nvSpPr>
            <p:spPr bwMode="auto">
              <a:xfrm>
                <a:off x="1424" y="2153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5" name="Group 275"/>
            <p:cNvGrpSpPr>
              <a:grpSpLocks/>
            </p:cNvGrpSpPr>
            <p:nvPr/>
          </p:nvGrpSpPr>
          <p:grpSpPr bwMode="auto">
            <a:xfrm>
              <a:off x="1920" y="1488"/>
              <a:ext cx="163" cy="155"/>
              <a:chOff x="1400" y="2127"/>
              <a:chExt cx="163" cy="155"/>
            </a:xfrm>
          </p:grpSpPr>
          <p:sp>
            <p:nvSpPr>
              <p:cNvPr id="11362" name="Freeform 27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9" name="Freeform 27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6" name="Group 278"/>
            <p:cNvGrpSpPr>
              <a:grpSpLocks/>
            </p:cNvGrpSpPr>
            <p:nvPr/>
          </p:nvGrpSpPr>
          <p:grpSpPr bwMode="auto">
            <a:xfrm>
              <a:off x="1776" y="1536"/>
              <a:ext cx="163" cy="155"/>
              <a:chOff x="1400" y="2127"/>
              <a:chExt cx="163" cy="155"/>
            </a:xfrm>
          </p:grpSpPr>
          <p:sp>
            <p:nvSpPr>
              <p:cNvPr id="11360" name="Freeform 27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7" name="Freeform 280"/>
              <p:cNvSpPr>
                <a:spLocks/>
              </p:cNvSpPr>
              <p:nvPr/>
            </p:nvSpPr>
            <p:spPr bwMode="auto">
              <a:xfrm>
                <a:off x="1428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30436" name="Freeform 281"/>
            <p:cNvSpPr>
              <a:spLocks/>
            </p:cNvSpPr>
            <p:nvPr/>
          </p:nvSpPr>
          <p:spPr bwMode="auto">
            <a:xfrm>
              <a:off x="1706" y="1614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7" name="Freeform 282"/>
            <p:cNvSpPr>
              <a:spLocks/>
            </p:cNvSpPr>
            <p:nvPr/>
          </p:nvSpPr>
          <p:spPr bwMode="auto">
            <a:xfrm>
              <a:off x="2097" y="162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8" name="Freeform 283"/>
            <p:cNvSpPr>
              <a:spLocks/>
            </p:cNvSpPr>
            <p:nvPr/>
          </p:nvSpPr>
          <p:spPr bwMode="auto">
            <a:xfrm>
              <a:off x="1652" y="1755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sp>
          <p:nvSpPr>
            <p:cNvPr id="30439" name="Freeform 284"/>
            <p:cNvSpPr>
              <a:spLocks/>
            </p:cNvSpPr>
            <p:nvPr/>
          </p:nvSpPr>
          <p:spPr bwMode="auto">
            <a:xfrm>
              <a:off x="2077" y="1537"/>
              <a:ext cx="84" cy="84"/>
            </a:xfrm>
            <a:custGeom>
              <a:avLst/>
              <a:gdLst>
                <a:gd name="T0" fmla="*/ 0 w 84"/>
                <a:gd name="T1" fmla="*/ 40 h 84"/>
                <a:gd name="T2" fmla="*/ 28 w 84"/>
                <a:gd name="T3" fmla="*/ 0 h 84"/>
                <a:gd name="T4" fmla="*/ 84 w 84"/>
                <a:gd name="T5" fmla="*/ 28 h 84"/>
                <a:gd name="T6" fmla="*/ 44 w 84"/>
                <a:gd name="T7" fmla="*/ 84 h 84"/>
                <a:gd name="T8" fmla="*/ 0 w 84"/>
                <a:gd name="T9" fmla="*/ 4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84"/>
                <a:gd name="T17" fmla="*/ 84 w 84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84">
                  <a:moveTo>
                    <a:pt x="0" y="40"/>
                  </a:moveTo>
                  <a:cubicBezTo>
                    <a:pt x="4" y="11"/>
                    <a:pt x="2" y="9"/>
                    <a:pt x="28" y="0"/>
                  </a:cubicBezTo>
                  <a:cubicBezTo>
                    <a:pt x="64" y="4"/>
                    <a:pt x="66" y="1"/>
                    <a:pt x="84" y="28"/>
                  </a:cubicBezTo>
                  <a:cubicBezTo>
                    <a:pt x="80" y="61"/>
                    <a:pt x="76" y="73"/>
                    <a:pt x="44" y="84"/>
                  </a:cubicBezTo>
                  <a:cubicBezTo>
                    <a:pt x="12" y="73"/>
                    <a:pt x="15" y="70"/>
                    <a:pt x="0" y="4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  <p:grpSp>
          <p:nvGrpSpPr>
            <p:cNvPr id="30187" name="Group 285"/>
            <p:cNvGrpSpPr>
              <a:grpSpLocks/>
            </p:cNvGrpSpPr>
            <p:nvPr/>
          </p:nvGrpSpPr>
          <p:grpSpPr bwMode="auto">
            <a:xfrm>
              <a:off x="2160" y="1536"/>
              <a:ext cx="163" cy="155"/>
              <a:chOff x="1400" y="2127"/>
              <a:chExt cx="163" cy="155"/>
            </a:xfrm>
          </p:grpSpPr>
          <p:sp>
            <p:nvSpPr>
              <p:cNvPr id="11358" name="Freeform 286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5" name="Freeform 287"/>
              <p:cNvSpPr>
                <a:spLocks/>
              </p:cNvSpPr>
              <p:nvPr/>
            </p:nvSpPr>
            <p:spPr bwMode="auto">
              <a:xfrm>
                <a:off x="1431" y="2155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30188" name="Group 288"/>
            <p:cNvGrpSpPr>
              <a:grpSpLocks/>
            </p:cNvGrpSpPr>
            <p:nvPr/>
          </p:nvGrpSpPr>
          <p:grpSpPr bwMode="auto">
            <a:xfrm>
              <a:off x="1560" y="1604"/>
              <a:ext cx="163" cy="155"/>
              <a:chOff x="1400" y="2127"/>
              <a:chExt cx="163" cy="155"/>
            </a:xfrm>
          </p:grpSpPr>
          <p:sp>
            <p:nvSpPr>
              <p:cNvPr id="11356" name="Freeform 289"/>
              <p:cNvSpPr>
                <a:spLocks/>
              </p:cNvSpPr>
              <p:nvPr/>
            </p:nvSpPr>
            <p:spPr bwMode="auto">
              <a:xfrm>
                <a:off x="1400" y="2127"/>
                <a:ext cx="163" cy="155"/>
              </a:xfrm>
              <a:custGeom>
                <a:avLst/>
                <a:gdLst>
                  <a:gd name="T0" fmla="*/ 0 w 163"/>
                  <a:gd name="T1" fmla="*/ 100 h 155"/>
                  <a:gd name="T2" fmla="*/ 63 w 163"/>
                  <a:gd name="T3" fmla="*/ 0 h 155"/>
                  <a:gd name="T4" fmla="*/ 163 w 163"/>
                  <a:gd name="T5" fmla="*/ 64 h 155"/>
                  <a:gd name="T6" fmla="*/ 73 w 163"/>
                  <a:gd name="T7" fmla="*/ 155 h 155"/>
                  <a:gd name="T8" fmla="*/ 27 w 163"/>
                  <a:gd name="T9" fmla="*/ 146 h 155"/>
                  <a:gd name="T10" fmla="*/ 18 w 163"/>
                  <a:gd name="T11" fmla="*/ 119 h 155"/>
                  <a:gd name="T12" fmla="*/ 0 w 163"/>
                  <a:gd name="T13" fmla="*/ 100 h 1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3"/>
                  <a:gd name="T22" fmla="*/ 0 h 155"/>
                  <a:gd name="T23" fmla="*/ 163 w 163"/>
                  <a:gd name="T24" fmla="*/ 155 h 1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3" h="155">
                    <a:moveTo>
                      <a:pt x="0" y="100"/>
                    </a:moveTo>
                    <a:cubicBezTo>
                      <a:pt x="9" y="26"/>
                      <a:pt x="1" y="23"/>
                      <a:pt x="63" y="0"/>
                    </a:cubicBezTo>
                    <a:cubicBezTo>
                      <a:pt x="137" y="10"/>
                      <a:pt x="142" y="2"/>
                      <a:pt x="163" y="64"/>
                    </a:cubicBezTo>
                    <a:cubicBezTo>
                      <a:pt x="149" y="149"/>
                      <a:pt x="160" y="143"/>
                      <a:pt x="73" y="155"/>
                    </a:cubicBezTo>
                    <a:cubicBezTo>
                      <a:pt x="58" y="152"/>
                      <a:pt x="40" y="155"/>
                      <a:pt x="27" y="146"/>
                    </a:cubicBezTo>
                    <a:cubicBezTo>
                      <a:pt x="19" y="141"/>
                      <a:pt x="23" y="127"/>
                      <a:pt x="18" y="119"/>
                    </a:cubicBezTo>
                    <a:cubicBezTo>
                      <a:pt x="14" y="111"/>
                      <a:pt x="0" y="100"/>
                      <a:pt x="0" y="100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443" name="Freeform 290"/>
              <p:cNvSpPr>
                <a:spLocks/>
              </p:cNvSpPr>
              <p:nvPr/>
            </p:nvSpPr>
            <p:spPr bwMode="auto">
              <a:xfrm>
                <a:off x="1423" y="2154"/>
                <a:ext cx="73" cy="66"/>
              </a:xfrm>
              <a:custGeom>
                <a:avLst/>
                <a:gdLst>
                  <a:gd name="T0" fmla="*/ 17 w 73"/>
                  <a:gd name="T1" fmla="*/ 18 h 66"/>
                  <a:gd name="T2" fmla="*/ 73 w 73"/>
                  <a:gd name="T3" fmla="*/ 26 h 66"/>
                  <a:gd name="T4" fmla="*/ 45 w 73"/>
                  <a:gd name="T5" fmla="*/ 66 h 66"/>
                  <a:gd name="T6" fmla="*/ 17 w 73"/>
                  <a:gd name="T7" fmla="*/ 18 h 6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66"/>
                  <a:gd name="T14" fmla="*/ 73 w 73"/>
                  <a:gd name="T15" fmla="*/ 66 h 6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66">
                    <a:moveTo>
                      <a:pt x="17" y="18"/>
                    </a:moveTo>
                    <a:cubicBezTo>
                      <a:pt x="36" y="5"/>
                      <a:pt x="64" y="0"/>
                      <a:pt x="73" y="26"/>
                    </a:cubicBezTo>
                    <a:cubicBezTo>
                      <a:pt x="69" y="55"/>
                      <a:pt x="71" y="57"/>
                      <a:pt x="45" y="66"/>
                    </a:cubicBezTo>
                    <a:cubicBezTo>
                      <a:pt x="0" y="58"/>
                      <a:pt x="17" y="55"/>
                      <a:pt x="17" y="1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0360" name="Freeform 370"/>
          <p:cNvSpPr>
            <a:spLocks/>
          </p:cNvSpPr>
          <p:nvPr/>
        </p:nvSpPr>
        <p:spPr bwMode="auto">
          <a:xfrm rot="17573048">
            <a:off x="4668044" y="2792097"/>
            <a:ext cx="222250" cy="738188"/>
          </a:xfrm>
          <a:custGeom>
            <a:avLst/>
            <a:gdLst>
              <a:gd name="T0" fmla="*/ 93 w 162"/>
              <a:gd name="T1" fmla="*/ 97 h 930"/>
              <a:gd name="T2" fmla="*/ 102 w 162"/>
              <a:gd name="T3" fmla="*/ 103 h 930"/>
              <a:gd name="T4" fmla="*/ 105 w 162"/>
              <a:gd name="T5" fmla="*/ 110 h 930"/>
              <a:gd name="T6" fmla="*/ 92 w 162"/>
              <a:gd name="T7" fmla="*/ 114 h 930"/>
              <a:gd name="T8" fmla="*/ 68 w 162"/>
              <a:gd name="T9" fmla="*/ 116 h 930"/>
              <a:gd name="T10" fmla="*/ 38 w 162"/>
              <a:gd name="T11" fmla="*/ 116 h 930"/>
              <a:gd name="T12" fmla="*/ 35 w 162"/>
              <a:gd name="T13" fmla="*/ 113 h 930"/>
              <a:gd name="T14" fmla="*/ 40 w 162"/>
              <a:gd name="T15" fmla="*/ 108 h 930"/>
              <a:gd name="T16" fmla="*/ 40 w 162"/>
              <a:gd name="T17" fmla="*/ 100 h 930"/>
              <a:gd name="T18" fmla="*/ 35 w 162"/>
              <a:gd name="T19" fmla="*/ 92 h 930"/>
              <a:gd name="T20" fmla="*/ 26 w 162"/>
              <a:gd name="T21" fmla="*/ 87 h 930"/>
              <a:gd name="T22" fmla="*/ 26 w 162"/>
              <a:gd name="T23" fmla="*/ 79 h 930"/>
              <a:gd name="T24" fmla="*/ 16 w 162"/>
              <a:gd name="T25" fmla="*/ 74 h 930"/>
              <a:gd name="T26" fmla="*/ 10 w 162"/>
              <a:gd name="T27" fmla="*/ 65 h 930"/>
              <a:gd name="T28" fmla="*/ 10 w 162"/>
              <a:gd name="T29" fmla="*/ 58 h 930"/>
              <a:gd name="T30" fmla="*/ 0 w 162"/>
              <a:gd name="T31" fmla="*/ 48 h 930"/>
              <a:gd name="T32" fmla="*/ 8 w 162"/>
              <a:gd name="T33" fmla="*/ 39 h 930"/>
              <a:gd name="T34" fmla="*/ 4 w 162"/>
              <a:gd name="T35" fmla="*/ 31 h 930"/>
              <a:gd name="T36" fmla="*/ 4 w 162"/>
              <a:gd name="T37" fmla="*/ 25 h 930"/>
              <a:gd name="T38" fmla="*/ 16 w 162"/>
              <a:gd name="T39" fmla="*/ 15 h 930"/>
              <a:gd name="T40" fmla="*/ 12 w 162"/>
              <a:gd name="T41" fmla="*/ 6 h 930"/>
              <a:gd name="T42" fmla="*/ 14 w 162"/>
              <a:gd name="T43" fmla="*/ 2 h 930"/>
              <a:gd name="T44" fmla="*/ 28 w 162"/>
              <a:gd name="T45" fmla="*/ 6 h 930"/>
              <a:gd name="T46" fmla="*/ 35 w 162"/>
              <a:gd name="T47" fmla="*/ 11 h 930"/>
              <a:gd name="T48" fmla="*/ 34 w 162"/>
              <a:gd name="T49" fmla="*/ 18 h 930"/>
              <a:gd name="T50" fmla="*/ 29 w 162"/>
              <a:gd name="T51" fmla="*/ 25 h 930"/>
              <a:gd name="T52" fmla="*/ 30 w 162"/>
              <a:gd name="T53" fmla="*/ 34 h 930"/>
              <a:gd name="T54" fmla="*/ 35 w 162"/>
              <a:gd name="T55" fmla="*/ 39 h 930"/>
              <a:gd name="T56" fmla="*/ 30 w 162"/>
              <a:gd name="T57" fmla="*/ 46 h 930"/>
              <a:gd name="T58" fmla="*/ 30 w 162"/>
              <a:gd name="T59" fmla="*/ 52 h 930"/>
              <a:gd name="T60" fmla="*/ 35 w 162"/>
              <a:gd name="T61" fmla="*/ 58 h 930"/>
              <a:gd name="T62" fmla="*/ 33 w 162"/>
              <a:gd name="T63" fmla="*/ 65 h 930"/>
              <a:gd name="T64" fmla="*/ 41 w 162"/>
              <a:gd name="T65" fmla="*/ 70 h 930"/>
              <a:gd name="T66" fmla="*/ 51 w 162"/>
              <a:gd name="T67" fmla="*/ 76 h 930"/>
              <a:gd name="T68" fmla="*/ 53 w 162"/>
              <a:gd name="T69" fmla="*/ 83 h 930"/>
              <a:gd name="T70" fmla="*/ 65 w 162"/>
              <a:gd name="T71" fmla="*/ 90 h 930"/>
              <a:gd name="T72" fmla="*/ 86 w 162"/>
              <a:gd name="T73" fmla="*/ 94 h 93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62"/>
              <a:gd name="T112" fmla="*/ 0 h 930"/>
              <a:gd name="T113" fmla="*/ 162 w 162"/>
              <a:gd name="T114" fmla="*/ 930 h 93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62" h="930">
                <a:moveTo>
                  <a:pt x="132" y="751"/>
                </a:moveTo>
                <a:lnTo>
                  <a:pt x="145" y="770"/>
                </a:lnTo>
                <a:lnTo>
                  <a:pt x="149" y="796"/>
                </a:lnTo>
                <a:lnTo>
                  <a:pt x="158" y="821"/>
                </a:lnTo>
                <a:lnTo>
                  <a:pt x="160" y="856"/>
                </a:lnTo>
                <a:lnTo>
                  <a:pt x="162" y="875"/>
                </a:lnTo>
                <a:lnTo>
                  <a:pt x="154" y="900"/>
                </a:lnTo>
                <a:lnTo>
                  <a:pt x="143" y="912"/>
                </a:lnTo>
                <a:lnTo>
                  <a:pt x="128" y="918"/>
                </a:lnTo>
                <a:lnTo>
                  <a:pt x="105" y="928"/>
                </a:lnTo>
                <a:lnTo>
                  <a:pt x="82" y="930"/>
                </a:lnTo>
                <a:lnTo>
                  <a:pt x="59" y="924"/>
                </a:lnTo>
                <a:lnTo>
                  <a:pt x="41" y="915"/>
                </a:lnTo>
                <a:lnTo>
                  <a:pt x="53" y="897"/>
                </a:lnTo>
                <a:lnTo>
                  <a:pt x="56" y="879"/>
                </a:lnTo>
                <a:lnTo>
                  <a:pt x="61" y="863"/>
                </a:lnTo>
                <a:lnTo>
                  <a:pt x="62" y="833"/>
                </a:lnTo>
                <a:lnTo>
                  <a:pt x="61" y="793"/>
                </a:lnTo>
                <a:lnTo>
                  <a:pt x="57" y="765"/>
                </a:lnTo>
                <a:lnTo>
                  <a:pt x="53" y="736"/>
                </a:lnTo>
                <a:lnTo>
                  <a:pt x="50" y="713"/>
                </a:lnTo>
                <a:lnTo>
                  <a:pt x="40" y="689"/>
                </a:lnTo>
                <a:lnTo>
                  <a:pt x="41" y="656"/>
                </a:lnTo>
                <a:lnTo>
                  <a:pt x="40" y="632"/>
                </a:lnTo>
                <a:lnTo>
                  <a:pt x="37" y="610"/>
                </a:lnTo>
                <a:lnTo>
                  <a:pt x="24" y="588"/>
                </a:lnTo>
                <a:lnTo>
                  <a:pt x="13" y="548"/>
                </a:lnTo>
                <a:lnTo>
                  <a:pt x="16" y="513"/>
                </a:lnTo>
                <a:lnTo>
                  <a:pt x="18" y="482"/>
                </a:lnTo>
                <a:lnTo>
                  <a:pt x="16" y="458"/>
                </a:lnTo>
                <a:lnTo>
                  <a:pt x="12" y="421"/>
                </a:lnTo>
                <a:lnTo>
                  <a:pt x="0" y="384"/>
                </a:lnTo>
                <a:lnTo>
                  <a:pt x="6" y="352"/>
                </a:lnTo>
                <a:lnTo>
                  <a:pt x="12" y="312"/>
                </a:lnTo>
                <a:lnTo>
                  <a:pt x="12" y="278"/>
                </a:lnTo>
                <a:lnTo>
                  <a:pt x="7" y="254"/>
                </a:lnTo>
                <a:lnTo>
                  <a:pt x="9" y="232"/>
                </a:lnTo>
                <a:lnTo>
                  <a:pt x="7" y="195"/>
                </a:lnTo>
                <a:lnTo>
                  <a:pt x="16" y="164"/>
                </a:lnTo>
                <a:lnTo>
                  <a:pt x="24" y="122"/>
                </a:lnTo>
                <a:lnTo>
                  <a:pt x="27" y="77"/>
                </a:lnTo>
                <a:lnTo>
                  <a:pt x="18" y="42"/>
                </a:lnTo>
                <a:lnTo>
                  <a:pt x="4" y="0"/>
                </a:lnTo>
                <a:lnTo>
                  <a:pt x="21" y="16"/>
                </a:lnTo>
                <a:lnTo>
                  <a:pt x="34" y="30"/>
                </a:lnTo>
                <a:lnTo>
                  <a:pt x="43" y="45"/>
                </a:lnTo>
                <a:lnTo>
                  <a:pt x="50" y="62"/>
                </a:lnTo>
                <a:lnTo>
                  <a:pt x="55" y="84"/>
                </a:lnTo>
                <a:lnTo>
                  <a:pt x="55" y="109"/>
                </a:lnTo>
                <a:lnTo>
                  <a:pt x="52" y="140"/>
                </a:lnTo>
                <a:lnTo>
                  <a:pt x="46" y="174"/>
                </a:lnTo>
                <a:lnTo>
                  <a:pt x="44" y="198"/>
                </a:lnTo>
                <a:lnTo>
                  <a:pt x="43" y="237"/>
                </a:lnTo>
                <a:lnTo>
                  <a:pt x="46" y="268"/>
                </a:lnTo>
                <a:lnTo>
                  <a:pt x="52" y="292"/>
                </a:lnTo>
                <a:lnTo>
                  <a:pt x="53" y="308"/>
                </a:lnTo>
                <a:lnTo>
                  <a:pt x="52" y="338"/>
                </a:lnTo>
                <a:lnTo>
                  <a:pt x="47" y="361"/>
                </a:lnTo>
                <a:lnTo>
                  <a:pt x="43" y="383"/>
                </a:lnTo>
                <a:lnTo>
                  <a:pt x="47" y="412"/>
                </a:lnTo>
                <a:lnTo>
                  <a:pt x="55" y="438"/>
                </a:lnTo>
                <a:lnTo>
                  <a:pt x="56" y="460"/>
                </a:lnTo>
                <a:lnTo>
                  <a:pt x="55" y="484"/>
                </a:lnTo>
                <a:lnTo>
                  <a:pt x="51" y="515"/>
                </a:lnTo>
                <a:lnTo>
                  <a:pt x="58" y="533"/>
                </a:lnTo>
                <a:lnTo>
                  <a:pt x="65" y="554"/>
                </a:lnTo>
                <a:lnTo>
                  <a:pt x="73" y="579"/>
                </a:lnTo>
                <a:lnTo>
                  <a:pt x="79" y="603"/>
                </a:lnTo>
                <a:lnTo>
                  <a:pt x="82" y="631"/>
                </a:lnTo>
                <a:lnTo>
                  <a:pt x="82" y="664"/>
                </a:lnTo>
                <a:lnTo>
                  <a:pt x="94" y="693"/>
                </a:lnTo>
                <a:lnTo>
                  <a:pt x="101" y="713"/>
                </a:lnTo>
                <a:lnTo>
                  <a:pt x="115" y="733"/>
                </a:lnTo>
                <a:lnTo>
                  <a:pt x="132" y="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11" name="Freeform 441"/>
          <p:cNvSpPr>
            <a:spLocks/>
          </p:cNvSpPr>
          <p:nvPr/>
        </p:nvSpPr>
        <p:spPr bwMode="auto">
          <a:xfrm>
            <a:off x="4994275" y="26595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189" name="Group 442"/>
          <p:cNvGrpSpPr>
            <a:grpSpLocks/>
          </p:cNvGrpSpPr>
          <p:nvPr/>
        </p:nvGrpSpPr>
        <p:grpSpPr bwMode="auto">
          <a:xfrm>
            <a:off x="3927475" y="3269141"/>
            <a:ext cx="258763" cy="246062"/>
            <a:chOff x="1400" y="2127"/>
            <a:chExt cx="163" cy="155"/>
          </a:xfrm>
        </p:grpSpPr>
        <p:sp>
          <p:nvSpPr>
            <p:cNvPr id="11342" name="Freeform 443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82" name="Freeform 444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0" name="Group 527"/>
          <p:cNvGrpSpPr>
            <a:grpSpLocks/>
          </p:cNvGrpSpPr>
          <p:nvPr/>
        </p:nvGrpSpPr>
        <p:grpSpPr bwMode="auto">
          <a:xfrm>
            <a:off x="4156075" y="3421541"/>
            <a:ext cx="258763" cy="246062"/>
            <a:chOff x="1400" y="2127"/>
            <a:chExt cx="163" cy="155"/>
          </a:xfrm>
        </p:grpSpPr>
        <p:sp>
          <p:nvSpPr>
            <p:cNvPr id="11340" name="Freeform 52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11" name="Freeform 52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1" name="Group 530"/>
          <p:cNvGrpSpPr>
            <a:grpSpLocks/>
          </p:cNvGrpSpPr>
          <p:nvPr/>
        </p:nvGrpSpPr>
        <p:grpSpPr bwMode="auto">
          <a:xfrm>
            <a:off x="4003675" y="2735741"/>
            <a:ext cx="258763" cy="246062"/>
            <a:chOff x="1400" y="2127"/>
            <a:chExt cx="163" cy="155"/>
          </a:xfrm>
        </p:grpSpPr>
        <p:sp>
          <p:nvSpPr>
            <p:cNvPr id="11338" name="Freeform 53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9" name="Freeform 53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2" name="Group 533"/>
          <p:cNvGrpSpPr>
            <a:grpSpLocks/>
          </p:cNvGrpSpPr>
          <p:nvPr/>
        </p:nvGrpSpPr>
        <p:grpSpPr bwMode="auto">
          <a:xfrm>
            <a:off x="3622675" y="4031141"/>
            <a:ext cx="258763" cy="246062"/>
            <a:chOff x="1400" y="2127"/>
            <a:chExt cx="163" cy="155"/>
          </a:xfrm>
        </p:grpSpPr>
        <p:sp>
          <p:nvSpPr>
            <p:cNvPr id="11336" name="Freeform 53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207" name="Freeform 53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29729" name="Freeform 606"/>
          <p:cNvSpPr>
            <a:spLocks/>
          </p:cNvSpPr>
          <p:nvPr/>
        </p:nvSpPr>
        <p:spPr bwMode="auto">
          <a:xfrm>
            <a:off x="5375275" y="3345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0" name="Freeform 607"/>
          <p:cNvSpPr>
            <a:spLocks/>
          </p:cNvSpPr>
          <p:nvPr/>
        </p:nvSpPr>
        <p:spPr bwMode="auto">
          <a:xfrm>
            <a:off x="4613275" y="2964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1" name="Freeform 608"/>
          <p:cNvSpPr>
            <a:spLocks/>
          </p:cNvSpPr>
          <p:nvPr/>
        </p:nvSpPr>
        <p:spPr bwMode="auto">
          <a:xfrm>
            <a:off x="3927475" y="41073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2" name="Freeform 609"/>
          <p:cNvSpPr>
            <a:spLocks/>
          </p:cNvSpPr>
          <p:nvPr/>
        </p:nvSpPr>
        <p:spPr bwMode="auto">
          <a:xfrm>
            <a:off x="4003675" y="35739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33" name="Freeform 610"/>
          <p:cNvSpPr>
            <a:spLocks/>
          </p:cNvSpPr>
          <p:nvPr/>
        </p:nvSpPr>
        <p:spPr bwMode="auto">
          <a:xfrm>
            <a:off x="4079875" y="3040541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grpSp>
        <p:nvGrpSpPr>
          <p:cNvPr id="30193" name="Group 611"/>
          <p:cNvGrpSpPr>
            <a:grpSpLocks/>
          </p:cNvGrpSpPr>
          <p:nvPr/>
        </p:nvGrpSpPr>
        <p:grpSpPr bwMode="auto">
          <a:xfrm>
            <a:off x="4994275" y="2278541"/>
            <a:ext cx="258763" cy="246062"/>
            <a:chOff x="1400" y="2127"/>
            <a:chExt cx="163" cy="155"/>
          </a:xfrm>
        </p:grpSpPr>
        <p:sp>
          <p:nvSpPr>
            <p:cNvPr id="11334" name="Freeform 612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6" name="Freeform 613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4" name="Group 614"/>
          <p:cNvGrpSpPr>
            <a:grpSpLocks/>
          </p:cNvGrpSpPr>
          <p:nvPr/>
        </p:nvGrpSpPr>
        <p:grpSpPr bwMode="auto">
          <a:xfrm>
            <a:off x="5070475" y="3421541"/>
            <a:ext cx="258763" cy="246062"/>
            <a:chOff x="1400" y="2127"/>
            <a:chExt cx="163" cy="155"/>
          </a:xfrm>
        </p:grpSpPr>
        <p:sp>
          <p:nvSpPr>
            <p:cNvPr id="11332" name="Freeform 615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4" name="Freeform 616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5" name="Group 617"/>
          <p:cNvGrpSpPr>
            <a:grpSpLocks/>
          </p:cNvGrpSpPr>
          <p:nvPr/>
        </p:nvGrpSpPr>
        <p:grpSpPr bwMode="auto">
          <a:xfrm>
            <a:off x="4841875" y="3954941"/>
            <a:ext cx="258763" cy="246062"/>
            <a:chOff x="1400" y="2127"/>
            <a:chExt cx="163" cy="155"/>
          </a:xfrm>
        </p:grpSpPr>
        <p:sp>
          <p:nvSpPr>
            <p:cNvPr id="11330" name="Freeform 618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2" name="Freeform 619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6" name="Group 620"/>
          <p:cNvGrpSpPr>
            <a:grpSpLocks/>
          </p:cNvGrpSpPr>
          <p:nvPr/>
        </p:nvGrpSpPr>
        <p:grpSpPr bwMode="auto">
          <a:xfrm>
            <a:off x="4308475" y="3116741"/>
            <a:ext cx="258763" cy="246062"/>
            <a:chOff x="1400" y="2127"/>
            <a:chExt cx="163" cy="155"/>
          </a:xfrm>
        </p:grpSpPr>
        <p:sp>
          <p:nvSpPr>
            <p:cNvPr id="11328" name="Freeform 621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30" name="Freeform 622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7" name="Group 623"/>
          <p:cNvGrpSpPr>
            <a:grpSpLocks/>
          </p:cNvGrpSpPr>
          <p:nvPr/>
        </p:nvGrpSpPr>
        <p:grpSpPr bwMode="auto">
          <a:xfrm>
            <a:off x="4918075" y="3116741"/>
            <a:ext cx="258763" cy="246062"/>
            <a:chOff x="1400" y="2127"/>
            <a:chExt cx="163" cy="155"/>
          </a:xfrm>
        </p:grpSpPr>
        <p:sp>
          <p:nvSpPr>
            <p:cNvPr id="11326" name="Freeform 624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8" name="Freeform 625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grpSp>
        <p:nvGrpSpPr>
          <p:cNvPr id="30198" name="Group 626"/>
          <p:cNvGrpSpPr>
            <a:grpSpLocks/>
          </p:cNvGrpSpPr>
          <p:nvPr/>
        </p:nvGrpSpPr>
        <p:grpSpPr bwMode="auto">
          <a:xfrm>
            <a:off x="4613275" y="2202341"/>
            <a:ext cx="258763" cy="246062"/>
            <a:chOff x="1400" y="2127"/>
            <a:chExt cx="163" cy="155"/>
          </a:xfrm>
        </p:grpSpPr>
        <p:sp>
          <p:nvSpPr>
            <p:cNvPr id="11324" name="Freeform 627"/>
            <p:cNvSpPr>
              <a:spLocks/>
            </p:cNvSpPr>
            <p:nvPr/>
          </p:nvSpPr>
          <p:spPr bwMode="auto">
            <a:xfrm>
              <a:off x="1400" y="2127"/>
              <a:ext cx="163" cy="155"/>
            </a:xfrm>
            <a:custGeom>
              <a:avLst/>
              <a:gdLst>
                <a:gd name="T0" fmla="*/ 0 w 163"/>
                <a:gd name="T1" fmla="*/ 100 h 155"/>
                <a:gd name="T2" fmla="*/ 63 w 163"/>
                <a:gd name="T3" fmla="*/ 0 h 155"/>
                <a:gd name="T4" fmla="*/ 163 w 163"/>
                <a:gd name="T5" fmla="*/ 64 h 155"/>
                <a:gd name="T6" fmla="*/ 73 w 163"/>
                <a:gd name="T7" fmla="*/ 155 h 155"/>
                <a:gd name="T8" fmla="*/ 27 w 163"/>
                <a:gd name="T9" fmla="*/ 146 h 155"/>
                <a:gd name="T10" fmla="*/ 18 w 163"/>
                <a:gd name="T11" fmla="*/ 119 h 155"/>
                <a:gd name="T12" fmla="*/ 0 w 163"/>
                <a:gd name="T13" fmla="*/ 100 h 1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155"/>
                <a:gd name="T23" fmla="*/ 163 w 163"/>
                <a:gd name="T24" fmla="*/ 155 h 15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155">
                  <a:moveTo>
                    <a:pt x="0" y="100"/>
                  </a:moveTo>
                  <a:cubicBezTo>
                    <a:pt x="9" y="26"/>
                    <a:pt x="1" y="23"/>
                    <a:pt x="63" y="0"/>
                  </a:cubicBezTo>
                  <a:cubicBezTo>
                    <a:pt x="137" y="10"/>
                    <a:pt x="142" y="2"/>
                    <a:pt x="163" y="64"/>
                  </a:cubicBezTo>
                  <a:cubicBezTo>
                    <a:pt x="149" y="149"/>
                    <a:pt x="160" y="143"/>
                    <a:pt x="73" y="155"/>
                  </a:cubicBezTo>
                  <a:cubicBezTo>
                    <a:pt x="58" y="152"/>
                    <a:pt x="40" y="155"/>
                    <a:pt x="27" y="146"/>
                  </a:cubicBezTo>
                  <a:cubicBezTo>
                    <a:pt x="19" y="141"/>
                    <a:pt x="23" y="127"/>
                    <a:pt x="18" y="119"/>
                  </a:cubicBezTo>
                  <a:cubicBezTo>
                    <a:pt x="14" y="111"/>
                    <a:pt x="0" y="100"/>
                    <a:pt x="0" y="100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126" name="Freeform 628"/>
            <p:cNvSpPr>
              <a:spLocks/>
            </p:cNvSpPr>
            <p:nvPr/>
          </p:nvSpPr>
          <p:spPr bwMode="auto">
            <a:xfrm>
              <a:off x="1431" y="2170"/>
              <a:ext cx="73" cy="66"/>
            </a:xfrm>
            <a:custGeom>
              <a:avLst/>
              <a:gdLst>
                <a:gd name="T0" fmla="*/ 17 w 73"/>
                <a:gd name="T1" fmla="*/ 18 h 66"/>
                <a:gd name="T2" fmla="*/ 73 w 73"/>
                <a:gd name="T3" fmla="*/ 26 h 66"/>
                <a:gd name="T4" fmla="*/ 45 w 73"/>
                <a:gd name="T5" fmla="*/ 66 h 66"/>
                <a:gd name="T6" fmla="*/ 17 w 73"/>
                <a:gd name="T7" fmla="*/ 18 h 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"/>
                <a:gd name="T13" fmla="*/ 0 h 66"/>
                <a:gd name="T14" fmla="*/ 73 w 73"/>
                <a:gd name="T15" fmla="*/ 66 h 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" h="66">
                  <a:moveTo>
                    <a:pt x="17" y="18"/>
                  </a:moveTo>
                  <a:cubicBezTo>
                    <a:pt x="36" y="5"/>
                    <a:pt x="64" y="0"/>
                    <a:pt x="73" y="26"/>
                  </a:cubicBezTo>
                  <a:cubicBezTo>
                    <a:pt x="69" y="55"/>
                    <a:pt x="71" y="57"/>
                    <a:pt x="45" y="66"/>
                  </a:cubicBezTo>
                  <a:cubicBezTo>
                    <a:pt x="0" y="58"/>
                    <a:pt x="17" y="55"/>
                    <a:pt x="17" y="1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latin typeface="+mn-lt"/>
                <a:cs typeface="+mn-cs"/>
              </a:endParaRPr>
            </a:p>
          </p:txBody>
        </p:sp>
      </p:grpSp>
      <p:sp>
        <p:nvSpPr>
          <p:cNvPr id="11292" name="Oval 629"/>
          <p:cNvSpPr>
            <a:spLocks noChangeArrowheads="1"/>
          </p:cNvSpPr>
          <p:nvPr/>
        </p:nvSpPr>
        <p:spPr bwMode="auto">
          <a:xfrm>
            <a:off x="4308475" y="28881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293" name="Oval 630"/>
          <p:cNvSpPr>
            <a:spLocks noChangeArrowheads="1"/>
          </p:cNvSpPr>
          <p:nvPr/>
        </p:nvSpPr>
        <p:spPr bwMode="auto">
          <a:xfrm>
            <a:off x="4537075" y="28119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3" name="Oval 631"/>
          <p:cNvSpPr>
            <a:spLocks noChangeArrowheads="1"/>
          </p:cNvSpPr>
          <p:nvPr/>
        </p:nvSpPr>
        <p:spPr bwMode="auto">
          <a:xfrm>
            <a:off x="4689475" y="38787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704" name="Oval 632"/>
          <p:cNvSpPr>
            <a:spLocks noChangeArrowheads="1"/>
          </p:cNvSpPr>
          <p:nvPr/>
        </p:nvSpPr>
        <p:spPr bwMode="auto">
          <a:xfrm>
            <a:off x="5680075" y="3573941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2848" name="Freeform 780"/>
          <p:cNvSpPr>
            <a:spLocks/>
          </p:cNvSpPr>
          <p:nvPr/>
        </p:nvSpPr>
        <p:spPr bwMode="auto">
          <a:xfrm>
            <a:off x="5527675" y="4383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0" name="Freeform 781"/>
          <p:cNvSpPr>
            <a:spLocks/>
          </p:cNvSpPr>
          <p:nvPr/>
        </p:nvSpPr>
        <p:spPr bwMode="auto">
          <a:xfrm>
            <a:off x="4918075" y="4612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0" name="Freeform 782"/>
          <p:cNvSpPr>
            <a:spLocks/>
          </p:cNvSpPr>
          <p:nvPr/>
        </p:nvSpPr>
        <p:spPr bwMode="auto">
          <a:xfrm>
            <a:off x="4308475" y="4764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1" name="Freeform 783"/>
          <p:cNvSpPr>
            <a:spLocks/>
          </p:cNvSpPr>
          <p:nvPr/>
        </p:nvSpPr>
        <p:spPr bwMode="auto">
          <a:xfrm>
            <a:off x="3927475" y="4535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3" name="Freeform 784"/>
          <p:cNvSpPr>
            <a:spLocks/>
          </p:cNvSpPr>
          <p:nvPr/>
        </p:nvSpPr>
        <p:spPr bwMode="auto">
          <a:xfrm>
            <a:off x="3698875" y="4383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3" name="Freeform 785"/>
          <p:cNvSpPr>
            <a:spLocks/>
          </p:cNvSpPr>
          <p:nvPr/>
        </p:nvSpPr>
        <p:spPr bwMode="auto">
          <a:xfrm>
            <a:off x="3546475" y="43073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5" name="Freeform 786"/>
          <p:cNvSpPr>
            <a:spLocks/>
          </p:cNvSpPr>
          <p:nvPr/>
        </p:nvSpPr>
        <p:spPr bwMode="auto">
          <a:xfrm>
            <a:off x="3394075" y="4154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6" name="Freeform 787"/>
          <p:cNvSpPr>
            <a:spLocks/>
          </p:cNvSpPr>
          <p:nvPr/>
        </p:nvSpPr>
        <p:spPr bwMode="auto">
          <a:xfrm>
            <a:off x="3317875" y="2859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6" name="Freeform 788"/>
          <p:cNvSpPr>
            <a:spLocks/>
          </p:cNvSpPr>
          <p:nvPr/>
        </p:nvSpPr>
        <p:spPr bwMode="auto">
          <a:xfrm>
            <a:off x="3546475" y="2707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58" name="Freeform 789"/>
          <p:cNvSpPr>
            <a:spLocks/>
          </p:cNvSpPr>
          <p:nvPr/>
        </p:nvSpPr>
        <p:spPr bwMode="auto">
          <a:xfrm>
            <a:off x="3622675" y="27833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58" name="Freeform 790"/>
          <p:cNvSpPr>
            <a:spLocks/>
          </p:cNvSpPr>
          <p:nvPr/>
        </p:nvSpPr>
        <p:spPr bwMode="auto">
          <a:xfrm>
            <a:off x="3470275" y="2859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0" name="Freeform 791"/>
          <p:cNvSpPr>
            <a:spLocks/>
          </p:cNvSpPr>
          <p:nvPr/>
        </p:nvSpPr>
        <p:spPr bwMode="auto">
          <a:xfrm>
            <a:off x="3357563" y="3477103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1" name="Freeform 792"/>
          <p:cNvSpPr>
            <a:spLocks/>
          </p:cNvSpPr>
          <p:nvPr/>
        </p:nvSpPr>
        <p:spPr bwMode="auto">
          <a:xfrm>
            <a:off x="3241675" y="3240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1" name="Freeform 793"/>
          <p:cNvSpPr>
            <a:spLocks/>
          </p:cNvSpPr>
          <p:nvPr/>
        </p:nvSpPr>
        <p:spPr bwMode="auto">
          <a:xfrm>
            <a:off x="3165475" y="3392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3" name="Freeform 794"/>
          <p:cNvSpPr>
            <a:spLocks/>
          </p:cNvSpPr>
          <p:nvPr/>
        </p:nvSpPr>
        <p:spPr bwMode="auto">
          <a:xfrm>
            <a:off x="46132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3" name="Freeform 795"/>
          <p:cNvSpPr>
            <a:spLocks/>
          </p:cNvSpPr>
          <p:nvPr/>
        </p:nvSpPr>
        <p:spPr bwMode="auto">
          <a:xfrm>
            <a:off x="43846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4" name="Freeform 796"/>
          <p:cNvSpPr>
            <a:spLocks/>
          </p:cNvSpPr>
          <p:nvPr/>
        </p:nvSpPr>
        <p:spPr bwMode="auto">
          <a:xfrm>
            <a:off x="41560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5" name="Freeform 797"/>
          <p:cNvSpPr>
            <a:spLocks/>
          </p:cNvSpPr>
          <p:nvPr/>
        </p:nvSpPr>
        <p:spPr bwMode="auto">
          <a:xfrm>
            <a:off x="3698875" y="2326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67" name="Freeform 798"/>
          <p:cNvSpPr>
            <a:spLocks/>
          </p:cNvSpPr>
          <p:nvPr/>
        </p:nvSpPr>
        <p:spPr bwMode="auto">
          <a:xfrm>
            <a:off x="36226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7" name="Freeform 799"/>
          <p:cNvSpPr>
            <a:spLocks/>
          </p:cNvSpPr>
          <p:nvPr/>
        </p:nvSpPr>
        <p:spPr bwMode="auto">
          <a:xfrm>
            <a:off x="36988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22868" name="Freeform 800"/>
          <p:cNvSpPr>
            <a:spLocks/>
          </p:cNvSpPr>
          <p:nvPr/>
        </p:nvSpPr>
        <p:spPr bwMode="auto">
          <a:xfrm>
            <a:off x="4613275" y="33167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0" name="Freeform 801"/>
          <p:cNvSpPr>
            <a:spLocks/>
          </p:cNvSpPr>
          <p:nvPr/>
        </p:nvSpPr>
        <p:spPr bwMode="auto">
          <a:xfrm>
            <a:off x="5756275" y="3240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1" name="Freeform 802"/>
          <p:cNvSpPr>
            <a:spLocks/>
          </p:cNvSpPr>
          <p:nvPr/>
        </p:nvSpPr>
        <p:spPr bwMode="auto">
          <a:xfrm>
            <a:off x="5222875" y="30119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2" name="Freeform 803"/>
          <p:cNvSpPr>
            <a:spLocks/>
          </p:cNvSpPr>
          <p:nvPr/>
        </p:nvSpPr>
        <p:spPr bwMode="auto">
          <a:xfrm>
            <a:off x="5603875" y="2478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3" name="Freeform 804"/>
          <p:cNvSpPr>
            <a:spLocks/>
          </p:cNvSpPr>
          <p:nvPr/>
        </p:nvSpPr>
        <p:spPr bwMode="auto">
          <a:xfrm>
            <a:off x="5451475" y="23261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4" name="Freeform 805"/>
          <p:cNvSpPr>
            <a:spLocks/>
          </p:cNvSpPr>
          <p:nvPr/>
        </p:nvSpPr>
        <p:spPr bwMode="auto">
          <a:xfrm>
            <a:off x="49942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29775" name="Freeform 806"/>
          <p:cNvSpPr>
            <a:spLocks/>
          </p:cNvSpPr>
          <p:nvPr/>
        </p:nvSpPr>
        <p:spPr bwMode="auto">
          <a:xfrm>
            <a:off x="4841875" y="2097566"/>
            <a:ext cx="133350" cy="133350"/>
          </a:xfrm>
          <a:custGeom>
            <a:avLst/>
            <a:gdLst>
              <a:gd name="T0" fmla="*/ 0 w 84"/>
              <a:gd name="T1" fmla="*/ 63500 h 84"/>
              <a:gd name="T2" fmla="*/ 44450 w 84"/>
              <a:gd name="T3" fmla="*/ 0 h 84"/>
              <a:gd name="T4" fmla="*/ 133350 w 84"/>
              <a:gd name="T5" fmla="*/ 44450 h 84"/>
              <a:gd name="T6" fmla="*/ 69850 w 84"/>
              <a:gd name="T7" fmla="*/ 133350 h 84"/>
              <a:gd name="T8" fmla="*/ 0 w 84"/>
              <a:gd name="T9" fmla="*/ 6350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84"/>
              <a:gd name="T17" fmla="*/ 84 w 8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84">
                <a:moveTo>
                  <a:pt x="0" y="40"/>
                </a:moveTo>
                <a:cubicBezTo>
                  <a:pt x="4" y="11"/>
                  <a:pt x="2" y="9"/>
                  <a:pt x="28" y="0"/>
                </a:cubicBezTo>
                <a:cubicBezTo>
                  <a:pt x="64" y="4"/>
                  <a:pt x="66" y="1"/>
                  <a:pt x="84" y="28"/>
                </a:cubicBezTo>
                <a:cubicBezTo>
                  <a:pt x="80" y="61"/>
                  <a:pt x="76" y="73"/>
                  <a:pt x="44" y="84"/>
                </a:cubicBezTo>
                <a:cubicBezTo>
                  <a:pt x="12" y="73"/>
                  <a:pt x="15" y="70"/>
                  <a:pt x="0" y="4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atin typeface="+mn-lt"/>
              <a:cs typeface="+mn-cs"/>
            </a:endParaRPr>
          </a:p>
        </p:txBody>
      </p:sp>
      <p:sp>
        <p:nvSpPr>
          <p:cNvPr id="11323" name="CaixaDeTexto 222"/>
          <p:cNvSpPr txBox="1">
            <a:spLocks noChangeArrowheads="1"/>
          </p:cNvSpPr>
          <p:nvPr/>
        </p:nvSpPr>
        <p:spPr bwMode="auto">
          <a:xfrm>
            <a:off x="71438" y="116632"/>
            <a:ext cx="9001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dirty="0"/>
              <a:t>A </a:t>
            </a:r>
            <a:r>
              <a:rPr lang="es-ES" sz="2000" dirty="0" err="1"/>
              <a:t>redução</a:t>
            </a:r>
            <a:r>
              <a:rPr lang="es-ES" sz="2000" dirty="0"/>
              <a:t> da MOS </a:t>
            </a:r>
            <a:r>
              <a:rPr lang="es-ES" sz="2000" dirty="0" err="1"/>
              <a:t>devido</a:t>
            </a:r>
            <a:r>
              <a:rPr lang="es-ES" sz="2000" dirty="0"/>
              <a:t> La reducción de la materia orgánica por la actividad microbiana provoca la dispersión de las partículas de arcilla, limo y </a:t>
            </a:r>
            <a:r>
              <a:rPr lang="es-ES" sz="2000" dirty="0" err="1"/>
              <a:t>microagregados</a:t>
            </a:r>
            <a:endParaRPr lang="pt-BR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87 -0.0874 L -0.10451 -0.1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7 -0.04717 L -0.25538 -0.11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0" y="-36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4.91329E-6 L 0.31251 -0.3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98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82 -0.05897 L -0.24844 -0.39454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9.89824E-7 L 0.10243 -0.13645 " pathEditMode="relative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33526E-6 L -0.38664 0.0060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0" y="3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202 L 0.10816 0.14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6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5434E-6 L 0.05764 -0.192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2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0" y="-9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2" dur="2000" fill="hold"/>
                                        <p:tgtEl>
                                          <p:spTgt spid="222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526E-6 L 0.19584 -0.009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2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6185E-6 L -0.13924 0.056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2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0" y="28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8" dur="2000" fill="hold"/>
                                        <p:tgtEl>
                                          <p:spTgt spid="2227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32" dur="2000" fill="hold"/>
                                        <p:tgtEl>
                                          <p:spTgt spid="222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92 -0.02011 L 0.19687 0.03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2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6" dur="2000" fill="hold"/>
                                        <p:tgtEl>
                                          <p:spTgt spid="222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295  E" pathEditMode="relative" ptsTypes="">
                                      <p:cBhvr>
                                        <p:cTn id="38" dur="2000" fill="hold"/>
                                        <p:tgtEl>
                                          <p:spTgt spid="222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0" dur="2000" fill="hold"/>
                                        <p:tgtEl>
                                          <p:spTgt spid="22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42" dur="2000" fill="hold"/>
                                        <p:tgtEl>
                                          <p:spTgt spid="222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222 L 0.00937 0.0536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22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8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326 L 0.03837 0.209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22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121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10405E-6 L 0.03784 0.066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2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0" y="3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8092E-6 L 0.18021 -0.187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0" y="-94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4104E-6 L 0.15833 -0.278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-139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0.17725 -0.008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22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4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5087E-6 L -0.03021 0.262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03" grpId="0" animBg="1"/>
      <p:bldP spid="222704" grpId="0" animBg="1"/>
      <p:bldP spid="113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ocorre com os atributos do solo com a perda de C?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842" y="1052736"/>
            <a:ext cx="2844316" cy="523220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323528" y="1314345"/>
            <a:ext cx="8496944" cy="1218621"/>
            <a:chOff x="323528" y="1602377"/>
            <a:chExt cx="8496944" cy="1218621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4572000" y="1863987"/>
              <a:ext cx="0" cy="5569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>
              <a:off x="323528" y="2420888"/>
              <a:ext cx="2016224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</a:t>
              </a:r>
              <a:r>
                <a:rPr lang="pt-BR" sz="2000" b="1" dirty="0" err="1">
                  <a:solidFill>
                    <a:schemeClr val="bg1"/>
                  </a:solidFill>
                </a:rPr>
                <a:t>fisicos</a:t>
              </a:r>
              <a:endParaRPr lang="pt-BR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angulado 10"/>
            <p:cNvCxnSpPr/>
            <p:nvPr/>
          </p:nvCxnSpPr>
          <p:spPr>
            <a:xfrm rot="10800000" flipV="1">
              <a:off x="1331640" y="1602377"/>
              <a:ext cx="1818202" cy="890518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347864" y="2420888"/>
              <a:ext cx="2304256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químicos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72200" y="2420888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biológicos</a:t>
              </a:r>
            </a:p>
          </p:txBody>
        </p:sp>
        <p:cxnSp>
          <p:nvCxnSpPr>
            <p:cNvPr id="27" name="Conector angulado 26"/>
            <p:cNvCxnSpPr/>
            <p:nvPr/>
          </p:nvCxnSpPr>
          <p:spPr>
            <a:xfrm>
              <a:off x="5994158" y="1602379"/>
              <a:ext cx="1548172" cy="818509"/>
            </a:xfrm>
            <a:prstGeom prst="bentConnector3">
              <a:avLst>
                <a:gd name="adj1" fmla="val 99688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4" idx="3"/>
              <a:endCxn id="15" idx="1"/>
            </p:cNvCxnSpPr>
            <p:nvPr/>
          </p:nvCxnSpPr>
          <p:spPr>
            <a:xfrm>
              <a:off x="2339752" y="2620943"/>
              <a:ext cx="1008112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stCxn id="15" idx="3"/>
              <a:endCxn id="16" idx="1"/>
            </p:cNvCxnSpPr>
            <p:nvPr/>
          </p:nvCxnSpPr>
          <p:spPr>
            <a:xfrm>
              <a:off x="5652120" y="2620943"/>
              <a:ext cx="720080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251520" y="3110711"/>
            <a:ext cx="1728192" cy="400110"/>
            <a:chOff x="251520" y="3419708"/>
            <a:chExt cx="1728192" cy="400110"/>
          </a:xfrm>
        </p:grpSpPr>
        <p:sp>
          <p:nvSpPr>
            <p:cNvPr id="9" name="CaixaDeTexto 8"/>
            <p:cNvSpPr txBox="1"/>
            <p:nvPr/>
          </p:nvSpPr>
          <p:spPr>
            <a:xfrm>
              <a:off x="251520" y="34197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Agregação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1691680" y="357301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1520" y="3550621"/>
            <a:ext cx="2376264" cy="400110"/>
            <a:chOff x="251520" y="2996952"/>
            <a:chExt cx="1584176" cy="400110"/>
          </a:xfrm>
        </p:grpSpPr>
        <p:sp>
          <p:nvSpPr>
            <p:cNvPr id="5" name="CaixaDeTexto 4"/>
            <p:cNvSpPr txBox="1"/>
            <p:nvPr/>
          </p:nvSpPr>
          <p:spPr>
            <a:xfrm>
              <a:off x="251520" y="2996952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Densidade do Solo</a:t>
              </a:r>
            </a:p>
          </p:txBody>
        </p:sp>
        <p:sp>
          <p:nvSpPr>
            <p:cNvPr id="28" name="Seta para baixo 27"/>
            <p:cNvSpPr/>
            <p:nvPr/>
          </p:nvSpPr>
          <p:spPr>
            <a:xfrm flipV="1">
              <a:off x="1727848" y="3068960"/>
              <a:ext cx="72008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036954"/>
            <a:ext cx="1728192" cy="400110"/>
            <a:chOff x="251520" y="3842464"/>
            <a:chExt cx="1728192" cy="400110"/>
          </a:xfrm>
        </p:grpSpPr>
        <p:sp>
          <p:nvSpPr>
            <p:cNvPr id="7" name="CaixaDeTexto 6"/>
            <p:cNvSpPr txBox="1"/>
            <p:nvPr/>
          </p:nvSpPr>
          <p:spPr>
            <a:xfrm>
              <a:off x="251520" y="38424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Porosidade</a:t>
              </a: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1691680" y="400506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4514795"/>
            <a:ext cx="1728192" cy="400110"/>
            <a:chOff x="251520" y="4253026"/>
            <a:chExt cx="1728192" cy="400110"/>
          </a:xfrm>
        </p:grpSpPr>
        <p:sp>
          <p:nvSpPr>
            <p:cNvPr id="8" name="CaixaDeTexto 7"/>
            <p:cNvSpPr txBox="1"/>
            <p:nvPr/>
          </p:nvSpPr>
          <p:spPr>
            <a:xfrm>
              <a:off x="251520" y="42530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Infiltração</a:t>
              </a:r>
            </a:p>
          </p:txBody>
        </p:sp>
        <p:sp>
          <p:nvSpPr>
            <p:cNvPr id="30" name="Seta para baixo 29"/>
            <p:cNvSpPr/>
            <p:nvPr/>
          </p:nvSpPr>
          <p:spPr>
            <a:xfrm>
              <a:off x="1691680" y="436510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51520" y="4923105"/>
            <a:ext cx="1944216" cy="707886"/>
            <a:chOff x="251520" y="4665330"/>
            <a:chExt cx="1944216" cy="707886"/>
          </a:xfrm>
        </p:grpSpPr>
        <p:sp>
          <p:nvSpPr>
            <p:cNvPr id="6" name="CaixaDeTexto 5"/>
            <p:cNvSpPr txBox="1"/>
            <p:nvPr/>
          </p:nvSpPr>
          <p:spPr>
            <a:xfrm>
              <a:off x="251520" y="466533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Resistência a  </a:t>
              </a:r>
            </a:p>
            <a:p>
              <a:r>
                <a:rPr lang="pt-BR" sz="2000" b="1" dirty="0"/>
                <a:t>penetração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flipV="1">
              <a:off x="1763688" y="501317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6" name="Grupo 13"/>
          <p:cNvGrpSpPr/>
          <p:nvPr/>
        </p:nvGrpSpPr>
        <p:grpSpPr>
          <a:xfrm>
            <a:off x="251514" y="2653512"/>
            <a:ext cx="2761819" cy="400110"/>
            <a:chOff x="251519" y="3419708"/>
            <a:chExt cx="2761819" cy="400110"/>
          </a:xfrm>
        </p:grpSpPr>
        <p:sp>
          <p:nvSpPr>
            <p:cNvPr id="57" name="CaixaDeTexto 56"/>
            <p:cNvSpPr txBox="1"/>
            <p:nvPr/>
          </p:nvSpPr>
          <p:spPr>
            <a:xfrm>
              <a:off x="251519" y="3419708"/>
              <a:ext cx="268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Dispersão de </a:t>
              </a:r>
              <a:r>
                <a:rPr lang="pt-BR" sz="2000" b="1" dirty="0" err="1"/>
                <a:t>particulas</a:t>
              </a:r>
              <a:endParaRPr lang="pt-BR" sz="2000" b="1" dirty="0"/>
            </a:p>
          </p:txBody>
        </p:sp>
        <p:sp>
          <p:nvSpPr>
            <p:cNvPr id="58" name="Seta para baixo 9"/>
            <p:cNvSpPr/>
            <p:nvPr/>
          </p:nvSpPr>
          <p:spPr>
            <a:xfrm flipV="1">
              <a:off x="2869322" y="353145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19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tângulo 51"/>
          <p:cNvSpPr/>
          <p:nvPr/>
        </p:nvSpPr>
        <p:spPr>
          <a:xfrm>
            <a:off x="0" y="0"/>
            <a:ext cx="9144000" cy="1174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aphicFrame>
        <p:nvGraphicFramePr>
          <p:cNvPr id="3" name="Gráfico 2"/>
          <p:cNvGraphicFramePr/>
          <p:nvPr>
            <p:extLst/>
          </p:nvPr>
        </p:nvGraphicFramePr>
        <p:xfrm>
          <a:off x="395536" y="1340768"/>
          <a:ext cx="8352928" cy="517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107504" y="116632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Infiltration</a:t>
            </a:r>
            <a:r>
              <a:rPr lang="pt-BR" sz="2800" b="1" dirty="0">
                <a:solidFill>
                  <a:schemeClr val="bg1"/>
                </a:solidFill>
              </a:rPr>
              <a:t> rates </a:t>
            </a:r>
            <a:r>
              <a:rPr lang="pt-BR" sz="2800" b="1" dirty="0" err="1">
                <a:solidFill>
                  <a:schemeClr val="bg1"/>
                </a:solidFill>
              </a:rPr>
              <a:t>after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deforestation</a:t>
            </a:r>
            <a:r>
              <a:rPr lang="pt-BR" sz="2800" b="1" dirty="0">
                <a:solidFill>
                  <a:schemeClr val="bg1"/>
                </a:solidFill>
              </a:rPr>
              <a:t> and </a:t>
            </a:r>
            <a:r>
              <a:rPr lang="pt-BR" sz="2800" b="1" dirty="0" err="1">
                <a:solidFill>
                  <a:schemeClr val="bg1"/>
                </a:solidFill>
              </a:rPr>
              <a:t>soybean</a:t>
            </a:r>
            <a:r>
              <a:rPr lang="pt-BR" sz="2800" b="1" dirty="0">
                <a:solidFill>
                  <a:schemeClr val="bg1"/>
                </a:solidFill>
              </a:rPr>
              <a:t>  </a:t>
            </a:r>
            <a:r>
              <a:rPr lang="pt-BR" sz="2800" b="1" dirty="0" err="1">
                <a:solidFill>
                  <a:schemeClr val="bg1"/>
                </a:solidFill>
              </a:rPr>
              <a:t>production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under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conventional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tillage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389482" y="1264508"/>
            <a:ext cx="356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Sta. Cruz de La </a:t>
            </a:r>
            <a:r>
              <a:rPr lang="pt-BR" b="1" dirty="0" err="1"/>
              <a:t>Sierra</a:t>
            </a:r>
            <a:r>
              <a:rPr lang="pt-BR" b="1" dirty="0"/>
              <a:t>  (17° SL)</a:t>
            </a:r>
          </a:p>
          <a:p>
            <a:r>
              <a:rPr lang="pt-BR" b="1" dirty="0"/>
              <a:t>(</a:t>
            </a:r>
            <a:r>
              <a:rPr lang="pt-BR" b="1" dirty="0" err="1"/>
              <a:t>period</a:t>
            </a:r>
            <a:r>
              <a:rPr lang="pt-BR" b="1" dirty="0"/>
              <a:t> </a:t>
            </a:r>
            <a:r>
              <a:rPr lang="pt-BR" b="1" dirty="0" err="1"/>
              <a:t>between</a:t>
            </a:r>
            <a:r>
              <a:rPr lang="pt-BR" b="1" dirty="0"/>
              <a:t>  2005 -2011)</a:t>
            </a:r>
          </a:p>
          <a:p>
            <a:r>
              <a:rPr lang="pt-BR" b="1" dirty="0" err="1"/>
              <a:t>Texture</a:t>
            </a:r>
            <a:r>
              <a:rPr lang="pt-BR" b="1" dirty="0"/>
              <a:t>: </a:t>
            </a:r>
            <a:r>
              <a:rPr lang="pt-BR" b="1" dirty="0" err="1"/>
              <a:t>silt</a:t>
            </a:r>
            <a:r>
              <a:rPr lang="pt-BR" b="1" dirty="0"/>
              <a:t> </a:t>
            </a:r>
            <a:r>
              <a:rPr lang="pt-BR" b="1" dirty="0" err="1"/>
              <a:t>loam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7503" y="6519446"/>
            <a:ext cx="4764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Sá, et al., 2011. </a:t>
            </a:r>
            <a:r>
              <a:rPr lang="pt-BR" sz="1600" dirty="0" err="1"/>
              <a:t>Unpublished</a:t>
            </a:r>
            <a:r>
              <a:rPr lang="pt-BR" sz="1600" dirty="0"/>
              <a:t> data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55876" y="3818450"/>
            <a:ext cx="122413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5 times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084999" y="3998242"/>
            <a:ext cx="14892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6.7 times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876256" y="4288396"/>
            <a:ext cx="166865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&lt; 15.3 times</a:t>
            </a:r>
          </a:p>
        </p:txBody>
      </p:sp>
      <p:cxnSp>
        <p:nvCxnSpPr>
          <p:cNvPr id="11" name="Conector de seta reta 10"/>
          <p:cNvCxnSpPr/>
          <p:nvPr/>
        </p:nvCxnSpPr>
        <p:spPr>
          <a:xfrm>
            <a:off x="2915816" y="1988840"/>
            <a:ext cx="1152128" cy="18296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2915816" y="1988840"/>
            <a:ext cx="2844316" cy="20142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2915816" y="1988840"/>
            <a:ext cx="4657426" cy="22728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3455876" y="4351808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5216408" y="4519974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098515" y="4877332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3491880" y="5560495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5347008" y="5586767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7123306" y="5597273"/>
            <a:ext cx="1224136" cy="5827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3" name="Grupo 22"/>
          <p:cNvGrpSpPr/>
          <p:nvPr/>
        </p:nvGrpSpPr>
        <p:grpSpPr>
          <a:xfrm>
            <a:off x="917765" y="1466305"/>
            <a:ext cx="4487164" cy="2352675"/>
            <a:chOff x="917765" y="1466305"/>
            <a:chExt cx="4487164" cy="235267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4567" y="1466305"/>
              <a:ext cx="1630362" cy="2352675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  <a:extLst/>
          </p:spPr>
        </p:pic>
        <p:grpSp>
          <p:nvGrpSpPr>
            <p:cNvPr id="25" name="Grupo 24"/>
            <p:cNvGrpSpPr/>
            <p:nvPr/>
          </p:nvGrpSpPr>
          <p:grpSpPr>
            <a:xfrm>
              <a:off x="917765" y="2653119"/>
              <a:ext cx="2674344" cy="369332"/>
              <a:chOff x="4050266" y="3105460"/>
              <a:chExt cx="2674344" cy="369332"/>
            </a:xfrm>
          </p:grpSpPr>
          <p:sp>
            <p:nvSpPr>
              <p:cNvPr id="26" name="CaixaDeTexto 25"/>
              <p:cNvSpPr txBox="1"/>
              <p:nvPr/>
            </p:nvSpPr>
            <p:spPr>
              <a:xfrm>
                <a:off x="4050266" y="3105460"/>
                <a:ext cx="2433182" cy="369332"/>
              </a:xfrm>
              <a:prstGeom prst="rect">
                <a:avLst/>
              </a:prstGeom>
              <a:solidFill>
                <a:srgbClr val="000066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dirty="0" err="1">
                    <a:solidFill>
                      <a:schemeClr val="bg1"/>
                    </a:solidFill>
                  </a:rPr>
                  <a:t>Aggregates</a:t>
                </a:r>
                <a:r>
                  <a:rPr lang="pt-BR" dirty="0">
                    <a:solidFill>
                      <a:schemeClr val="bg1"/>
                    </a:solidFill>
                  </a:rPr>
                  <a:t> </a:t>
                </a:r>
                <a:r>
                  <a:rPr lang="pt-BR" dirty="0" err="1">
                    <a:solidFill>
                      <a:schemeClr val="bg1"/>
                    </a:solidFill>
                  </a:rPr>
                  <a:t>preserved</a:t>
                </a:r>
                <a:endParaRPr lang="pt-B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Seta para a direita 26"/>
              <p:cNvSpPr/>
              <p:nvPr/>
            </p:nvSpPr>
            <p:spPr>
              <a:xfrm>
                <a:off x="6488528" y="3183993"/>
                <a:ext cx="236082" cy="20406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29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4" cstate="print"/>
          <a:srcRect l="43385" t="7339" b="9929"/>
          <a:stretch>
            <a:fillRect/>
          </a:stretch>
        </p:blipFill>
        <p:spPr bwMode="auto">
          <a:xfrm>
            <a:off x="6569861" y="1301102"/>
            <a:ext cx="2281444" cy="2499669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3216166" y="4473062"/>
            <a:ext cx="5532298" cy="1249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5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  <p:bldP spid="9" grpId="0" animBg="1"/>
      <p:bldP spid="10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 l="29996" t="20003" r="18747" b="30003"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l="29996" t="30003" b="10001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 l="14998" t="10001" b="10001"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990600" y="30480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FFFF"/>
                </a:solidFill>
              </a:rPr>
              <a:t>Laminación em suelos limosos</a:t>
            </a:r>
            <a:endParaRPr lang="en-US" sz="3200" b="1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3630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4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562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upo 5"/>
          <p:cNvGrpSpPr/>
          <p:nvPr/>
        </p:nvGrpSpPr>
        <p:grpSpPr>
          <a:xfrm>
            <a:off x="4419600" y="304800"/>
            <a:ext cx="4108450" cy="6224588"/>
            <a:chOff x="4419600" y="304800"/>
            <a:chExt cx="4108450" cy="6224588"/>
          </a:xfrm>
        </p:grpSpPr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304800"/>
              <a:ext cx="4108450" cy="62245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  <a:effectLst/>
          </p:spPr>
        </p:pic>
        <p:sp>
          <p:nvSpPr>
            <p:cNvPr id="5" name="CaixaDeTexto 4"/>
            <p:cNvSpPr txBox="1"/>
            <p:nvPr/>
          </p:nvSpPr>
          <p:spPr>
            <a:xfrm>
              <a:off x="5000628" y="334012"/>
              <a:ext cx="3143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b="1" dirty="0" err="1">
                  <a:solidFill>
                    <a:schemeClr val="bg1"/>
                  </a:solidFill>
                </a:rPr>
                <a:t>Compactación</a:t>
              </a:r>
              <a:endParaRPr lang="pt-BR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9472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33400" y="5867400"/>
            <a:ext cx="2590800" cy="788988"/>
          </a:xfrm>
          <a:prstGeom prst="rect">
            <a:avLst/>
          </a:prstGeom>
          <a:solidFill>
            <a:schemeClr val="tx1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Formação de lâminas</a:t>
            </a:r>
          </a:p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FF00"/>
                </a:solidFill>
              </a:rPr>
              <a:t>(compactação)</a:t>
            </a:r>
            <a:endParaRPr lang="en-US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579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251520" y="178049"/>
          <a:ext cx="864096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tângulo 2"/>
          <p:cNvSpPr/>
          <p:nvPr/>
        </p:nvSpPr>
        <p:spPr>
          <a:xfrm>
            <a:off x="3887924" y="3302300"/>
            <a:ext cx="4068452" cy="2232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4644008" y="2378396"/>
          <a:ext cx="4176465" cy="338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1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874">
                <a:tc>
                  <a:txBody>
                    <a:bodyPr/>
                    <a:lstStyle/>
                    <a:p>
                      <a:r>
                        <a:rPr lang="pt-BR" sz="2400" b="1" dirty="0" err="1"/>
                        <a:t>Depth</a:t>
                      </a:r>
                      <a:endParaRPr lang="pt-BR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/>
                        <a:t>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b="1" dirty="0"/>
                        <a:t>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b="1" dirty="0"/>
                        <a:t>cm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err="1"/>
                        <a:t>Mean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weight</a:t>
                      </a:r>
                      <a:r>
                        <a:rPr lang="pt-BR" b="1" dirty="0"/>
                        <a:t> </a:t>
                      </a:r>
                      <a:r>
                        <a:rPr lang="pt-BR" b="1" dirty="0" err="1"/>
                        <a:t>diameter</a:t>
                      </a:r>
                      <a:r>
                        <a:rPr lang="pt-BR" b="1" dirty="0"/>
                        <a:t> </a:t>
                      </a:r>
                    </a:p>
                    <a:p>
                      <a:pPr algn="ctr"/>
                      <a:r>
                        <a:rPr lang="pt-BR" b="1" dirty="0"/>
                        <a:t>(mm)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0-10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8.50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874">
                <a:tc>
                  <a:txBody>
                    <a:bodyPr/>
                    <a:lstStyle/>
                    <a:p>
                      <a:r>
                        <a:rPr lang="pt-BR" sz="2800" b="1" dirty="0"/>
                        <a:t>20-40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3.58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 b="1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8100392" y="3659482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(12.3 times)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100392" y="4311845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(7.3 times)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100392" y="5014779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(4.8 times)</a:t>
            </a:r>
          </a:p>
        </p:txBody>
      </p:sp>
      <p:sp>
        <p:nvSpPr>
          <p:cNvPr id="8" name="Retângulo 7"/>
          <p:cNvSpPr/>
          <p:nvPr/>
        </p:nvSpPr>
        <p:spPr>
          <a:xfrm>
            <a:off x="4644008" y="3634433"/>
            <a:ext cx="4320480" cy="7607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8100392" y="1186161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644008" y="1595320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/>
          <p:nvPr/>
        </p:nvCxnSpPr>
        <p:spPr>
          <a:xfrm flipH="1">
            <a:off x="5364088" y="1595320"/>
            <a:ext cx="273630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>
            <a:spLocks noChangeAspect="1"/>
          </p:cNvSpPr>
          <p:nvPr/>
        </p:nvSpPr>
        <p:spPr>
          <a:xfrm>
            <a:off x="3239852" y="2496707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>
            <a:spLocks noChangeAspect="1"/>
          </p:cNvSpPr>
          <p:nvPr/>
        </p:nvSpPr>
        <p:spPr>
          <a:xfrm>
            <a:off x="2473136" y="3388710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>
            <a:spLocks noChangeAspect="1"/>
          </p:cNvSpPr>
          <p:nvPr/>
        </p:nvSpPr>
        <p:spPr>
          <a:xfrm>
            <a:off x="2339752" y="4296907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>
            <a:spLocks noChangeAspect="1"/>
          </p:cNvSpPr>
          <p:nvPr/>
        </p:nvSpPr>
        <p:spPr>
          <a:xfrm>
            <a:off x="2195736" y="5161003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>
            <a:spLocks noChangeAspect="1"/>
          </p:cNvSpPr>
          <p:nvPr/>
        </p:nvSpPr>
        <p:spPr>
          <a:xfrm>
            <a:off x="1979712" y="6025099"/>
            <a:ext cx="612068" cy="4896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3887924" y="2741534"/>
            <a:ext cx="0" cy="3528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5496" y="6525344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Source</a:t>
            </a:r>
            <a:r>
              <a:rPr lang="pt-BR" sz="1600" dirty="0"/>
              <a:t>: Tivet, Sá, Lal, et al., </a:t>
            </a:r>
            <a:r>
              <a:rPr lang="pt-BR" sz="1600" b="1" dirty="0"/>
              <a:t>2013</a:t>
            </a:r>
            <a:r>
              <a:rPr lang="pt-BR" sz="1600" dirty="0"/>
              <a:t>. Soil and Tillage Research, v. 126, 203-218 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6606226" y="5991671"/>
            <a:ext cx="1134126" cy="461665"/>
            <a:chOff x="4644008" y="5991671"/>
            <a:chExt cx="1134126" cy="461665"/>
          </a:xfrm>
        </p:grpSpPr>
        <p:sp>
          <p:nvSpPr>
            <p:cNvPr id="24" name="Retângulo 23"/>
            <p:cNvSpPr/>
            <p:nvPr/>
          </p:nvSpPr>
          <p:spPr>
            <a:xfrm>
              <a:off x="4644008" y="6025099"/>
              <a:ext cx="360040" cy="35622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004048" y="5991671"/>
              <a:ext cx="7740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NV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7884368" y="5972380"/>
            <a:ext cx="1008112" cy="461665"/>
            <a:chOff x="6948264" y="5972380"/>
            <a:chExt cx="1008112" cy="461665"/>
          </a:xfrm>
        </p:grpSpPr>
        <p:sp>
          <p:nvSpPr>
            <p:cNvPr id="25" name="Retângulo 24"/>
            <p:cNvSpPr/>
            <p:nvPr/>
          </p:nvSpPr>
          <p:spPr>
            <a:xfrm>
              <a:off x="6948264" y="6021288"/>
              <a:ext cx="360040" cy="3562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7326306" y="5972380"/>
              <a:ext cx="630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CT</a:t>
              </a:r>
            </a:p>
          </p:txBody>
        </p:sp>
      </p:grpSp>
      <p:sp>
        <p:nvSpPr>
          <p:cNvPr id="30" name="Elipse 29"/>
          <p:cNvSpPr/>
          <p:nvPr/>
        </p:nvSpPr>
        <p:spPr>
          <a:xfrm>
            <a:off x="899592" y="1340768"/>
            <a:ext cx="720080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5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1166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O que ocorre com os atributos do solo com a perda de C?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149842" y="1052736"/>
            <a:ext cx="2844316" cy="523220"/>
          </a:xfrm>
          <a:prstGeom prst="rect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Carbono orgânico</a:t>
            </a:r>
          </a:p>
        </p:txBody>
      </p:sp>
      <p:grpSp>
        <p:nvGrpSpPr>
          <p:cNvPr id="52" name="Grupo 51"/>
          <p:cNvGrpSpPr/>
          <p:nvPr/>
        </p:nvGrpSpPr>
        <p:grpSpPr>
          <a:xfrm>
            <a:off x="323528" y="1314345"/>
            <a:ext cx="8496944" cy="1218621"/>
            <a:chOff x="323528" y="1602377"/>
            <a:chExt cx="8496944" cy="1218621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4572000" y="1863987"/>
              <a:ext cx="0" cy="5569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/>
            <p:cNvSpPr txBox="1"/>
            <p:nvPr/>
          </p:nvSpPr>
          <p:spPr>
            <a:xfrm>
              <a:off x="323528" y="2420888"/>
              <a:ext cx="2016224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</a:t>
              </a:r>
              <a:r>
                <a:rPr lang="pt-BR" sz="2000" b="1" dirty="0" err="1">
                  <a:solidFill>
                    <a:schemeClr val="bg1"/>
                  </a:solidFill>
                </a:rPr>
                <a:t>fisicos</a:t>
              </a:r>
              <a:endParaRPr lang="pt-BR" sz="20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Conector angulado 10"/>
            <p:cNvCxnSpPr/>
            <p:nvPr/>
          </p:nvCxnSpPr>
          <p:spPr>
            <a:xfrm rot="10800000" flipV="1">
              <a:off x="1331640" y="1602377"/>
              <a:ext cx="1818202" cy="890518"/>
            </a:xfrm>
            <a:prstGeom prst="bentConnector2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3347864" y="2420888"/>
              <a:ext cx="2304256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químicos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372200" y="2420888"/>
              <a:ext cx="2448272" cy="40011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Atributos biológicos</a:t>
              </a:r>
            </a:p>
          </p:txBody>
        </p:sp>
        <p:cxnSp>
          <p:nvCxnSpPr>
            <p:cNvPr id="27" name="Conector angulado 26"/>
            <p:cNvCxnSpPr/>
            <p:nvPr/>
          </p:nvCxnSpPr>
          <p:spPr>
            <a:xfrm>
              <a:off x="5994158" y="1602379"/>
              <a:ext cx="1548172" cy="818509"/>
            </a:xfrm>
            <a:prstGeom prst="bentConnector3">
              <a:avLst>
                <a:gd name="adj1" fmla="val 99688"/>
              </a:avLst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>
              <a:stCxn id="4" idx="3"/>
              <a:endCxn id="15" idx="1"/>
            </p:cNvCxnSpPr>
            <p:nvPr/>
          </p:nvCxnSpPr>
          <p:spPr>
            <a:xfrm>
              <a:off x="2339752" y="2620943"/>
              <a:ext cx="1008112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>
              <a:stCxn id="15" idx="3"/>
              <a:endCxn id="16" idx="1"/>
            </p:cNvCxnSpPr>
            <p:nvPr/>
          </p:nvCxnSpPr>
          <p:spPr>
            <a:xfrm>
              <a:off x="5652120" y="2620943"/>
              <a:ext cx="720080" cy="0"/>
            </a:xfrm>
            <a:prstGeom prst="line">
              <a:avLst/>
            </a:prstGeom>
            <a:ln w="28575">
              <a:solidFill>
                <a:srgbClr val="6633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/>
          <p:cNvGrpSpPr/>
          <p:nvPr/>
        </p:nvGrpSpPr>
        <p:grpSpPr>
          <a:xfrm>
            <a:off x="251520" y="3110711"/>
            <a:ext cx="1728192" cy="400110"/>
            <a:chOff x="251520" y="3419708"/>
            <a:chExt cx="1728192" cy="400110"/>
          </a:xfrm>
        </p:grpSpPr>
        <p:sp>
          <p:nvSpPr>
            <p:cNvPr id="9" name="CaixaDeTexto 8"/>
            <p:cNvSpPr txBox="1"/>
            <p:nvPr/>
          </p:nvSpPr>
          <p:spPr>
            <a:xfrm>
              <a:off x="251520" y="34197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Agregação</a:t>
              </a:r>
            </a:p>
          </p:txBody>
        </p:sp>
        <p:sp>
          <p:nvSpPr>
            <p:cNvPr id="10" name="Seta para baixo 9"/>
            <p:cNvSpPr/>
            <p:nvPr/>
          </p:nvSpPr>
          <p:spPr>
            <a:xfrm>
              <a:off x="1691680" y="357301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1520" y="3550621"/>
            <a:ext cx="2376264" cy="400110"/>
            <a:chOff x="251520" y="2996952"/>
            <a:chExt cx="1584176" cy="400110"/>
          </a:xfrm>
        </p:grpSpPr>
        <p:sp>
          <p:nvSpPr>
            <p:cNvPr id="5" name="CaixaDeTexto 4"/>
            <p:cNvSpPr txBox="1"/>
            <p:nvPr/>
          </p:nvSpPr>
          <p:spPr>
            <a:xfrm>
              <a:off x="251520" y="2996952"/>
              <a:ext cx="1584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Densidade do Solo</a:t>
              </a:r>
            </a:p>
          </p:txBody>
        </p:sp>
        <p:sp>
          <p:nvSpPr>
            <p:cNvPr id="28" name="Seta para baixo 27"/>
            <p:cNvSpPr/>
            <p:nvPr/>
          </p:nvSpPr>
          <p:spPr>
            <a:xfrm flipV="1">
              <a:off x="1727848" y="3068960"/>
              <a:ext cx="72008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51520" y="4036954"/>
            <a:ext cx="1728192" cy="400110"/>
            <a:chOff x="251520" y="3842464"/>
            <a:chExt cx="1728192" cy="400110"/>
          </a:xfrm>
        </p:grpSpPr>
        <p:sp>
          <p:nvSpPr>
            <p:cNvPr id="7" name="CaixaDeTexto 6"/>
            <p:cNvSpPr txBox="1"/>
            <p:nvPr/>
          </p:nvSpPr>
          <p:spPr>
            <a:xfrm>
              <a:off x="251520" y="3842464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Porosidade</a:t>
              </a:r>
            </a:p>
          </p:txBody>
        </p:sp>
        <p:sp>
          <p:nvSpPr>
            <p:cNvPr id="29" name="Seta para baixo 28"/>
            <p:cNvSpPr/>
            <p:nvPr/>
          </p:nvSpPr>
          <p:spPr>
            <a:xfrm>
              <a:off x="1691680" y="400506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251520" y="4514795"/>
            <a:ext cx="1728192" cy="400110"/>
            <a:chOff x="251520" y="4253026"/>
            <a:chExt cx="1728192" cy="400110"/>
          </a:xfrm>
        </p:grpSpPr>
        <p:sp>
          <p:nvSpPr>
            <p:cNvPr id="8" name="CaixaDeTexto 7"/>
            <p:cNvSpPr txBox="1"/>
            <p:nvPr/>
          </p:nvSpPr>
          <p:spPr>
            <a:xfrm>
              <a:off x="251520" y="425302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Infiltração</a:t>
              </a:r>
            </a:p>
          </p:txBody>
        </p:sp>
        <p:sp>
          <p:nvSpPr>
            <p:cNvPr id="30" name="Seta para baixo 29"/>
            <p:cNvSpPr/>
            <p:nvPr/>
          </p:nvSpPr>
          <p:spPr>
            <a:xfrm>
              <a:off x="1691680" y="4365104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251520" y="4923105"/>
            <a:ext cx="1944216" cy="707886"/>
            <a:chOff x="251520" y="4665330"/>
            <a:chExt cx="1944216" cy="707886"/>
          </a:xfrm>
        </p:grpSpPr>
        <p:sp>
          <p:nvSpPr>
            <p:cNvPr id="6" name="CaixaDeTexto 5"/>
            <p:cNvSpPr txBox="1"/>
            <p:nvPr/>
          </p:nvSpPr>
          <p:spPr>
            <a:xfrm>
              <a:off x="251520" y="4665330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Resistência a  </a:t>
              </a:r>
            </a:p>
            <a:p>
              <a:r>
                <a:rPr lang="pt-BR" sz="2000" b="1" dirty="0"/>
                <a:t>penetração</a:t>
              </a:r>
            </a:p>
          </p:txBody>
        </p:sp>
        <p:sp>
          <p:nvSpPr>
            <p:cNvPr id="31" name="Seta para baixo 30"/>
            <p:cNvSpPr/>
            <p:nvPr/>
          </p:nvSpPr>
          <p:spPr>
            <a:xfrm flipV="1">
              <a:off x="1763688" y="501317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3275856" y="3604954"/>
            <a:ext cx="2088232" cy="400110"/>
            <a:chOff x="3275856" y="3820978"/>
            <a:chExt cx="2088232" cy="400110"/>
          </a:xfrm>
        </p:grpSpPr>
        <p:sp>
          <p:nvSpPr>
            <p:cNvPr id="19" name="CaixaDeTexto 18"/>
            <p:cNvSpPr txBox="1"/>
            <p:nvPr/>
          </p:nvSpPr>
          <p:spPr>
            <a:xfrm>
              <a:off x="3275856" y="3820978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Potencial redox</a:t>
              </a:r>
            </a:p>
          </p:txBody>
        </p:sp>
        <p:sp>
          <p:nvSpPr>
            <p:cNvPr id="33" name="Seta para baixo 32"/>
            <p:cNvSpPr/>
            <p:nvPr/>
          </p:nvSpPr>
          <p:spPr>
            <a:xfrm flipV="1">
              <a:off x="5220072" y="3910018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3275856" y="4077072"/>
            <a:ext cx="2639338" cy="707886"/>
            <a:chOff x="3275856" y="4233282"/>
            <a:chExt cx="1989402" cy="707886"/>
          </a:xfrm>
        </p:grpSpPr>
        <p:sp>
          <p:nvSpPr>
            <p:cNvPr id="21" name="CaixaDeTexto 20"/>
            <p:cNvSpPr txBox="1"/>
            <p:nvPr/>
          </p:nvSpPr>
          <p:spPr>
            <a:xfrm>
              <a:off x="3275856" y="4233282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Disponibilidade de N, P, S e micronutrientes</a:t>
              </a:r>
            </a:p>
          </p:txBody>
        </p:sp>
        <p:sp>
          <p:nvSpPr>
            <p:cNvPr id="37" name="Seta para baixo 36"/>
            <p:cNvSpPr/>
            <p:nvPr/>
          </p:nvSpPr>
          <p:spPr>
            <a:xfrm>
              <a:off x="5121242" y="4653136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3239852" y="3154322"/>
            <a:ext cx="936104" cy="400110"/>
            <a:chOff x="3239852" y="3442354"/>
            <a:chExt cx="936104" cy="400110"/>
          </a:xfrm>
        </p:grpSpPr>
        <p:sp>
          <p:nvSpPr>
            <p:cNvPr id="18" name="CaixaDeTexto 17"/>
            <p:cNvSpPr txBox="1"/>
            <p:nvPr/>
          </p:nvSpPr>
          <p:spPr>
            <a:xfrm>
              <a:off x="3239852" y="3442354"/>
              <a:ext cx="9361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CTC</a:t>
              </a:r>
            </a:p>
          </p:txBody>
        </p:sp>
        <p:sp>
          <p:nvSpPr>
            <p:cNvPr id="38" name="Seta para baixo 37"/>
            <p:cNvSpPr/>
            <p:nvPr/>
          </p:nvSpPr>
          <p:spPr>
            <a:xfrm>
              <a:off x="3852576" y="356501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3239852" y="2708920"/>
            <a:ext cx="756740" cy="400110"/>
            <a:chOff x="3239852" y="2996952"/>
            <a:chExt cx="756740" cy="400110"/>
          </a:xfrm>
        </p:grpSpPr>
        <p:sp>
          <p:nvSpPr>
            <p:cNvPr id="17" name="CaixaDeTexto 16"/>
            <p:cNvSpPr txBox="1"/>
            <p:nvPr/>
          </p:nvSpPr>
          <p:spPr>
            <a:xfrm>
              <a:off x="3239852" y="2996952"/>
              <a:ext cx="756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pH</a:t>
              </a:r>
            </a:p>
          </p:txBody>
        </p:sp>
        <p:sp>
          <p:nvSpPr>
            <p:cNvPr id="39" name="Seta para baixo 38"/>
            <p:cNvSpPr/>
            <p:nvPr/>
          </p:nvSpPr>
          <p:spPr>
            <a:xfrm>
              <a:off x="3852576" y="313487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                       </a:t>
              </a:r>
            </a:p>
          </p:txBody>
        </p:sp>
      </p:grpSp>
      <p:grpSp>
        <p:nvGrpSpPr>
          <p:cNvPr id="56" name="Grupo 13"/>
          <p:cNvGrpSpPr/>
          <p:nvPr/>
        </p:nvGrpSpPr>
        <p:grpSpPr>
          <a:xfrm>
            <a:off x="251514" y="2653512"/>
            <a:ext cx="2761819" cy="400110"/>
            <a:chOff x="251519" y="3419708"/>
            <a:chExt cx="2761819" cy="400110"/>
          </a:xfrm>
        </p:grpSpPr>
        <p:sp>
          <p:nvSpPr>
            <p:cNvPr id="57" name="CaixaDeTexto 56"/>
            <p:cNvSpPr txBox="1"/>
            <p:nvPr/>
          </p:nvSpPr>
          <p:spPr>
            <a:xfrm>
              <a:off x="251519" y="3419708"/>
              <a:ext cx="26856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Dispersão de </a:t>
              </a:r>
              <a:r>
                <a:rPr lang="pt-BR" sz="2000" b="1" dirty="0" err="1"/>
                <a:t>particulas</a:t>
              </a:r>
              <a:endParaRPr lang="pt-BR" sz="2000" b="1" dirty="0"/>
            </a:p>
          </p:txBody>
        </p:sp>
        <p:sp>
          <p:nvSpPr>
            <p:cNvPr id="58" name="Seta para baixo 9"/>
            <p:cNvSpPr/>
            <p:nvPr/>
          </p:nvSpPr>
          <p:spPr>
            <a:xfrm flipV="1">
              <a:off x="2869322" y="3531451"/>
              <a:ext cx="144016" cy="216024"/>
            </a:xfrm>
            <a:prstGeom prst="downArrow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811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/>
          </p:nvPr>
        </p:nvGraphicFramePr>
        <p:xfrm>
          <a:off x="381379" y="609599"/>
          <a:ext cx="5091167" cy="5841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078182" y="0"/>
            <a:ext cx="5264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Distribuição do pH no perfil do solo</a:t>
            </a:r>
          </a:p>
        </p:txBody>
      </p:sp>
      <p:sp>
        <p:nvSpPr>
          <p:cNvPr id="4" name="Retângulo 3"/>
          <p:cNvSpPr/>
          <p:nvPr/>
        </p:nvSpPr>
        <p:spPr>
          <a:xfrm>
            <a:off x="134218" y="6476134"/>
            <a:ext cx="668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Fonte: Sá, </a:t>
            </a:r>
            <a:r>
              <a:rPr lang="pt-BR" dirty="0" err="1">
                <a:solidFill>
                  <a:schemeClr val="bg1"/>
                </a:solidFill>
              </a:rPr>
              <a:t>Cerri</a:t>
            </a:r>
            <a:r>
              <a:rPr lang="pt-BR" dirty="0">
                <a:solidFill>
                  <a:schemeClr val="bg1"/>
                </a:solidFill>
              </a:rPr>
              <a:t>, </a:t>
            </a:r>
            <a:r>
              <a:rPr lang="pt-BR" dirty="0" err="1">
                <a:solidFill>
                  <a:schemeClr val="bg1"/>
                </a:solidFill>
              </a:rPr>
              <a:t>Lal</a:t>
            </a:r>
            <a:r>
              <a:rPr lang="pt-BR" dirty="0">
                <a:solidFill>
                  <a:schemeClr val="bg1"/>
                </a:solidFill>
              </a:rPr>
              <a:t> et al., 2009. </a:t>
            </a:r>
            <a:r>
              <a:rPr lang="pt-BR" dirty="0" err="1">
                <a:solidFill>
                  <a:schemeClr val="bg1"/>
                </a:solidFill>
              </a:rPr>
              <a:t>Soil</a:t>
            </a:r>
            <a:r>
              <a:rPr lang="pt-BR" dirty="0">
                <a:solidFill>
                  <a:schemeClr val="bg1"/>
                </a:solidFill>
              </a:rPr>
              <a:t> &amp; </a:t>
            </a:r>
            <a:r>
              <a:rPr lang="pt-BR" dirty="0" err="1">
                <a:solidFill>
                  <a:schemeClr val="bg1"/>
                </a:solidFill>
              </a:rPr>
              <a:t>Tillage</a:t>
            </a:r>
            <a:r>
              <a:rPr lang="pt-BR" dirty="0">
                <a:solidFill>
                  <a:schemeClr val="bg1"/>
                </a:solidFill>
              </a:rPr>
              <a:t>  </a:t>
            </a:r>
            <a:r>
              <a:rPr lang="pt-BR" dirty="0" err="1">
                <a:solidFill>
                  <a:schemeClr val="bg1"/>
                </a:solidFill>
              </a:rPr>
              <a:t>Research</a:t>
            </a:r>
            <a:r>
              <a:rPr lang="pt-BR" dirty="0">
                <a:solidFill>
                  <a:schemeClr val="bg1"/>
                </a:solidFill>
              </a:rPr>
              <a:t>, v.104:56-64</a:t>
            </a:r>
          </a:p>
        </p:txBody>
      </p:sp>
    </p:spTree>
    <p:extLst>
      <p:ext uri="{BB962C8B-B14F-4D97-AF65-F5344CB8AC3E}">
        <p14:creationId xmlns:p14="http://schemas.microsoft.com/office/powerpoint/2010/main" val="36427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 descr="Exp">
            <a:extLst>
              <a:ext uri="{FF2B5EF4-FFF2-40B4-BE49-F238E27FC236}">
                <a16:creationId xmlns:a16="http://schemas.microsoft.com/office/drawing/2014/main" id="{E16394EC-6D36-43A1-BCA6-925739AF6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A9DC3B-8ACC-48D0-B8A8-6E5B03D04105}"/>
              </a:ext>
            </a:extLst>
          </p:cNvPr>
          <p:cNvSpPr txBox="1"/>
          <p:nvPr/>
        </p:nvSpPr>
        <p:spPr>
          <a:xfrm>
            <a:off x="143508" y="4797152"/>
            <a:ext cx="8856984" cy="181588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Deixa de existir uma camada arável, para dar lugar a uma camada superficial muito enriquecida, a dinâmica da matéria orgânica sobre profunda alteração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Sá, 1993</a:t>
            </a:r>
          </a:p>
        </p:txBody>
      </p:sp>
    </p:spTree>
    <p:extLst>
      <p:ext uri="{BB962C8B-B14F-4D97-AF65-F5344CB8AC3E}">
        <p14:creationId xmlns:p14="http://schemas.microsoft.com/office/powerpoint/2010/main" val="196727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tossolo Bruno Castrolanda"/>
          <p:cNvPicPr>
            <a:picLocks noChangeAspect="1" noChangeArrowheads="1"/>
          </p:cNvPicPr>
          <p:nvPr/>
        </p:nvPicPr>
        <p:blipFill>
          <a:blip r:embed="rId2" cstate="print"/>
          <a:srcRect t="14287" b="14287"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9011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49237"/>
              </p:ext>
            </p:extLst>
          </p:nvPr>
        </p:nvGraphicFramePr>
        <p:xfrm>
          <a:off x="381000" y="1600200"/>
          <a:ext cx="8458200" cy="4809744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Local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Solos (Unid.)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</a:t>
                      </a: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da CTC devido a MOS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Referência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Estado de São Paulo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16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70 a 74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Raij,1969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Estado do Paraná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12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75 a 90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Pavan, 1985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Região dos Cerrados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14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75 a 85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80 a 90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Lopes, 1978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Resck, 1998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7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Faixa Média =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70 a 90 %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da CTC dos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</a:rPr>
                        <a:t>solos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é proveniente da 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Arial Black" pitchFamily="34" charset="0"/>
                        </a:rPr>
                        <a:t>Matéria Orgânica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50000"/>
                          </a:schemeClr>
                        </a:gs>
                        <a:gs pos="100000">
                          <a:schemeClr val="tx1">
                            <a:gamma/>
                            <a:shade val="0"/>
                            <a:invGamma/>
                            <a:alpha val="75000"/>
                          </a:schemeClr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9043" name="Text Box 35"/>
          <p:cNvSpPr txBox="1">
            <a:spLocks noChangeArrowheads="1"/>
          </p:cNvSpPr>
          <p:nvPr/>
        </p:nvSpPr>
        <p:spPr bwMode="auto">
          <a:xfrm>
            <a:off x="304800" y="152400"/>
            <a:ext cx="8610600" cy="122872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381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Contribuição da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Matéria Orgânica 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na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CTC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 de </a:t>
            </a:r>
            <a:r>
              <a:rPr lang="pt-BR" sz="36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solos</a:t>
            </a:r>
            <a:r>
              <a:rPr lang="pt-BR" sz="3600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 no Brasil</a:t>
            </a:r>
            <a:endParaRPr lang="en-US" sz="3600" dirty="0">
              <a:solidFill>
                <a:schemeClr val="bg1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134"/>
          <p:cNvSpPr txBox="1">
            <a:spLocks noChangeArrowheads="1"/>
          </p:cNvSpPr>
          <p:nvPr/>
        </p:nvSpPr>
        <p:spPr bwMode="auto">
          <a:xfrm>
            <a:off x="1403350" y="152400"/>
            <a:ext cx="681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>
                <a:latin typeface="Tahoma" pitchFamily="34" charset="0"/>
              </a:rPr>
              <a:t>MOS x CTC em amostras coletas no MT em plantio direto</a:t>
            </a:r>
            <a:endParaRPr lang="en-US" sz="2400" b="1" dirty="0">
              <a:latin typeface="Tahoma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285750" y="1000125"/>
            <a:ext cx="8572500" cy="5606519"/>
            <a:chOff x="285750" y="1000125"/>
            <a:chExt cx="8572500" cy="5606519"/>
          </a:xfrm>
        </p:grpSpPr>
        <p:pic>
          <p:nvPicPr>
            <p:cNvPr id="59394" name="Gráfico 11"/>
            <p:cNvPicPr>
              <a:picLocks noChangeArrowheads="1"/>
            </p:cNvPicPr>
            <p:nvPr/>
          </p:nvPicPr>
          <p:blipFill>
            <a:blip r:embed="rId3" cstate="print"/>
            <a:srcRect l="-1334" t="-2266" r="-1183" b="-1324"/>
            <a:stretch>
              <a:fillRect/>
            </a:stretch>
          </p:blipFill>
          <p:spPr bwMode="auto">
            <a:xfrm>
              <a:off x="285750" y="1000125"/>
              <a:ext cx="8572500" cy="558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CaixaDeTexto 2"/>
            <p:cNvSpPr txBox="1"/>
            <p:nvPr/>
          </p:nvSpPr>
          <p:spPr>
            <a:xfrm>
              <a:off x="5350595" y="4717593"/>
              <a:ext cx="325385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CTC = 0.18</a:t>
              </a:r>
              <a:r>
                <a:rPr lang="pt-BR" sz="2000" baseline="-25000" dirty="0"/>
                <a:t>MOS</a:t>
              </a:r>
              <a:r>
                <a:rPr lang="pt-BR" sz="2000" dirty="0"/>
                <a:t> + 2.54</a:t>
              </a:r>
            </a:p>
            <a:p>
              <a:r>
                <a:rPr lang="pt-BR" sz="2000" dirty="0"/>
                <a:t>R</a:t>
              </a:r>
              <a:r>
                <a:rPr lang="pt-BR" sz="2000" baseline="30000" dirty="0"/>
                <a:t>2</a:t>
              </a:r>
              <a:r>
                <a:rPr lang="pt-BR" sz="2000" dirty="0"/>
                <a:t> = 0.66</a:t>
              </a:r>
            </a:p>
            <a:p>
              <a:r>
                <a:rPr lang="pt-BR" sz="2000" i="1" dirty="0"/>
                <a:t>n</a:t>
              </a:r>
              <a:r>
                <a:rPr lang="pt-BR" sz="2000" dirty="0"/>
                <a:t> = 2088 amostras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 rot="16200000">
              <a:off x="-488595" y="3480973"/>
              <a:ext cx="20882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CTC, </a:t>
              </a:r>
              <a:r>
                <a:rPr lang="pt-BR" sz="2000" dirty="0" err="1"/>
                <a:t>cmolc</a:t>
              </a:r>
              <a:r>
                <a:rPr lang="pt-BR" sz="2000" dirty="0"/>
                <a:t> dm</a:t>
              </a:r>
              <a:r>
                <a:rPr lang="pt-BR" sz="2000" baseline="30000" dirty="0"/>
                <a:t>-3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427984" y="6237312"/>
              <a:ext cx="16270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/>
                <a:t>MOS, g dm</a:t>
              </a:r>
              <a:r>
                <a:rPr lang="pt-BR" baseline="30000" dirty="0"/>
                <a:t>-3</a:t>
              </a: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35496" y="642203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Source</a:t>
            </a:r>
            <a:r>
              <a:rPr lang="pt-BR" b="1" dirty="0"/>
              <a:t>: </a:t>
            </a:r>
            <a:r>
              <a:rPr lang="pt-BR" dirty="0"/>
              <a:t>Sá, 2008 (SBCS)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092280" y="2276872"/>
            <a:ext cx="1296144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 cada 1 g MOS aumenta 0.18 </a:t>
            </a:r>
            <a:r>
              <a:rPr lang="pt-BR" dirty="0" err="1"/>
              <a:t>cmolc</a:t>
            </a:r>
            <a:r>
              <a:rPr lang="pt-BR" dirty="0"/>
              <a:t> 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10 g MOS</a:t>
            </a:r>
          </a:p>
          <a:p>
            <a:pPr algn="ctr"/>
            <a:r>
              <a:rPr lang="pt-BR" dirty="0"/>
              <a:t>1.8 </a:t>
            </a:r>
            <a:r>
              <a:rPr lang="pt-BR" dirty="0" err="1"/>
              <a:t>cmolc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5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Imagem 5" descr="Milho x Braquiar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Imagem 3" descr="Palhada de Braquiaria 18.3 ton ha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4" cstate="print"/>
          <a:srcRect l="4430" r="20522"/>
          <a:stretch>
            <a:fillRect/>
          </a:stretch>
        </p:blipFill>
        <p:spPr bwMode="auto">
          <a:xfrm>
            <a:off x="0" y="34290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CaixaDeTexto 10"/>
          <p:cNvSpPr txBox="1">
            <a:spLocks noChangeArrowheads="1"/>
          </p:cNvSpPr>
          <p:nvPr/>
        </p:nvSpPr>
        <p:spPr bwMode="auto">
          <a:xfrm>
            <a:off x="178246" y="4941168"/>
            <a:ext cx="8858250" cy="175432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/>
              <a:t>Se implantarmos o plantio direto com qualidade o que pode acontecer com a fertilidade do Solo?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Área de Trabalho - Prof. Juca\Área de Trabalho\SPD Consultoria\Grupos Bolívia\Visita - Agosto 2007\Fotos Recorrido - Haciendas (Juca)\P1020434.JPG"/>
          <p:cNvPicPr>
            <a:picLocks noChangeAspect="1" noChangeArrowheads="1"/>
          </p:cNvPicPr>
          <p:nvPr/>
        </p:nvPicPr>
        <p:blipFill>
          <a:blip r:embed="rId2" cstate="print"/>
          <a:srcRect l="4430" r="20522"/>
          <a:stretch>
            <a:fillRect/>
          </a:stretch>
        </p:blipFill>
        <p:spPr bwMode="auto">
          <a:xfrm>
            <a:off x="1685" y="0"/>
            <a:ext cx="9139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8898" t="73575" r="13606" b="20157"/>
          <a:stretch>
            <a:fillRect/>
          </a:stretch>
        </p:blipFill>
        <p:spPr bwMode="auto">
          <a:xfrm>
            <a:off x="571472" y="5441862"/>
            <a:ext cx="8001056" cy="1201848"/>
          </a:xfrm>
          <a:prstGeom prst="rect">
            <a:avLst/>
          </a:prstGeom>
          <a:noFill/>
        </p:spPr>
      </p:pic>
      <p:pic>
        <p:nvPicPr>
          <p:cNvPr id="4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17386" t="8063" r="13606" b="61480"/>
          <a:stretch>
            <a:fillRect/>
          </a:stretch>
        </p:blipFill>
        <p:spPr bwMode="auto">
          <a:xfrm>
            <a:off x="571472" y="142852"/>
            <a:ext cx="7929618" cy="1469441"/>
          </a:xfrm>
          <a:prstGeom prst="rect">
            <a:avLst/>
          </a:prstGeom>
          <a:noFill/>
        </p:spPr>
      </p:pic>
      <p:pic>
        <p:nvPicPr>
          <p:cNvPr id="5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571472" y="1556842"/>
            <a:ext cx="857256" cy="3905009"/>
          </a:xfrm>
          <a:prstGeom prst="rect">
            <a:avLst/>
          </a:prstGeom>
          <a:noFill/>
        </p:spPr>
      </p:pic>
      <p:pic>
        <p:nvPicPr>
          <p:cNvPr id="11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4071934" y="1540855"/>
            <a:ext cx="857256" cy="3905009"/>
          </a:xfrm>
          <a:prstGeom prst="rect">
            <a:avLst/>
          </a:prstGeom>
          <a:noFill/>
        </p:spPr>
      </p:pic>
      <p:pic>
        <p:nvPicPr>
          <p:cNvPr id="12" name="Picture 4" descr="http://farm5.static.flickr.com/4153/4966635192_7a321196fa.jpg"/>
          <p:cNvPicPr>
            <a:picLocks noChangeAspect="1" noChangeArrowheads="1"/>
          </p:cNvPicPr>
          <p:nvPr/>
        </p:nvPicPr>
        <p:blipFill>
          <a:blip r:embed="rId3"/>
          <a:srcRect l="43843" t="38299" r="50646" b="28220"/>
          <a:stretch>
            <a:fillRect/>
          </a:stretch>
        </p:blipFill>
        <p:spPr bwMode="auto">
          <a:xfrm>
            <a:off x="7643834" y="1540855"/>
            <a:ext cx="857256" cy="3905009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1285852" y="248173"/>
            <a:ext cx="642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rial Black" pitchFamily="34" charset="0"/>
              </a:rPr>
              <a:t>Sustentabilidade da produção agrícola</a:t>
            </a:r>
          </a:p>
        </p:txBody>
      </p:sp>
      <p:sp>
        <p:nvSpPr>
          <p:cNvPr id="15" name="CaixaDeTexto 14"/>
          <p:cNvSpPr txBox="1"/>
          <p:nvPr/>
        </p:nvSpPr>
        <p:spPr>
          <a:xfrm rot="16200000">
            <a:off x="-904958" y="3208626"/>
            <a:ext cx="378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latin typeface="Arial Black" pitchFamily="34" charset="0"/>
              </a:rPr>
              <a:t>Minimo</a:t>
            </a:r>
            <a:r>
              <a:rPr lang="pt-BR" sz="2400" b="1" dirty="0">
                <a:latin typeface="Arial Black" pitchFamily="34" charset="0"/>
              </a:rPr>
              <a:t> Revolvimento do solo</a:t>
            </a:r>
          </a:p>
        </p:txBody>
      </p:sp>
      <p:sp>
        <p:nvSpPr>
          <p:cNvPr id="16" name="CaixaDeTexto 15"/>
          <p:cNvSpPr txBox="1"/>
          <p:nvPr/>
        </p:nvSpPr>
        <p:spPr>
          <a:xfrm rot="16200000">
            <a:off x="2388411" y="3041239"/>
            <a:ext cx="408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Cobertura Permanente do solo</a:t>
            </a:r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6258983" y="3197057"/>
            <a:ext cx="3571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 Black" pitchFamily="34" charset="0"/>
              </a:rPr>
              <a:t>Diversidade na rotação de culturas 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691680" y="5500702"/>
            <a:ext cx="549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/>
              <a:t>Pilares do SPD</a:t>
            </a:r>
          </a:p>
        </p:txBody>
      </p:sp>
    </p:spTree>
    <p:extLst>
      <p:ext uri="{BB962C8B-B14F-4D97-AF65-F5344CB8AC3E}">
        <p14:creationId xmlns:p14="http://schemas.microsoft.com/office/powerpoint/2010/main" val="846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ovo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Temperatura do solo (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  <a:sym typeface="Symbol"/>
              </a:rPr>
              <a:t> 2 cm) 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com 9.2 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ton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ha</a:t>
            </a:r>
            <a:r>
              <a:rPr lang="pt-BR" sz="2600" b="1" baseline="30000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-1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(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Brachiaria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 </a:t>
            </a:r>
            <a:r>
              <a:rPr lang="pt-BR" sz="2600" b="1" i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Decumbens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) e sem resíduo          (NT - 10 anos – </a:t>
            </a:r>
            <a:r>
              <a:rPr lang="pt-BR" sz="2600" b="1" dirty="0" err="1">
                <a:solidFill>
                  <a:schemeClr val="bg1"/>
                </a:solidFill>
                <a:latin typeface="Arial Black" pitchFamily="34" charset="0"/>
                <a:cs typeface="+mn-cs"/>
              </a:rPr>
              <a:t>Montividiu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</a:rPr>
              <a:t>, </a:t>
            </a:r>
            <a:r>
              <a:rPr lang="pt-BR" sz="2600" b="1" dirty="0">
                <a:solidFill>
                  <a:schemeClr val="bg1"/>
                </a:solidFill>
                <a:latin typeface="Arial Black" pitchFamily="34" charset="0"/>
                <a:cs typeface="+mn-cs"/>
              </a:rPr>
              <a:t>GO, 16 ° SL)</a:t>
            </a:r>
          </a:p>
        </p:txBody>
      </p:sp>
      <p:pic>
        <p:nvPicPr>
          <p:cNvPr id="58379" name="Picture 6" descr="Ag8517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1"/>
            <a:ext cx="4572000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20" name="Text Box 8"/>
          <p:cNvSpPr txBox="1">
            <a:spLocks noChangeArrowheads="1"/>
          </p:cNvSpPr>
          <p:nvPr/>
        </p:nvSpPr>
        <p:spPr bwMode="auto">
          <a:xfrm>
            <a:off x="1385887" y="3253006"/>
            <a:ext cx="1800225" cy="52322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  <a:cs typeface="+mn-cs"/>
              </a:rPr>
              <a:t>62.9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ºC</a:t>
            </a:r>
          </a:p>
        </p:txBody>
      </p:sp>
      <p:pic>
        <p:nvPicPr>
          <p:cNvPr id="58376" name="Picture 10" descr="Ag8517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19476"/>
            <a:ext cx="4608513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899591" y="2439988"/>
            <a:ext cx="8208914" cy="461665"/>
            <a:chOff x="899591" y="2439988"/>
            <a:chExt cx="8208914" cy="461665"/>
          </a:xfrm>
        </p:grpSpPr>
        <p:sp>
          <p:nvSpPr>
            <p:cNvPr id="58380" name="Text Box 7"/>
            <p:cNvSpPr txBox="1">
              <a:spLocks noChangeArrowheads="1"/>
            </p:cNvSpPr>
            <p:nvPr/>
          </p:nvSpPr>
          <p:spPr bwMode="auto">
            <a:xfrm>
              <a:off x="899591" y="2439988"/>
              <a:ext cx="29148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Sem palha</a:t>
              </a:r>
            </a:p>
          </p:txBody>
        </p:sp>
        <p:sp>
          <p:nvSpPr>
            <p:cNvPr id="58377" name="Text Box 11"/>
            <p:cNvSpPr txBox="1">
              <a:spLocks noChangeArrowheads="1"/>
            </p:cNvSpPr>
            <p:nvPr/>
          </p:nvSpPr>
          <p:spPr bwMode="auto">
            <a:xfrm>
              <a:off x="4427985" y="2439988"/>
              <a:ext cx="46805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Com palha = 9.2 </a:t>
              </a:r>
              <a:r>
                <a:rPr lang="pt-BR" sz="2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ton</a:t>
              </a:r>
              <a:r>
                <a:rPr lang="pt-BR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 ha</a:t>
              </a:r>
              <a:r>
                <a:rPr lang="pt-BR" sz="24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-1</a:t>
              </a:r>
            </a:p>
          </p:txBody>
        </p:sp>
      </p:grpSp>
      <p:sp>
        <p:nvSpPr>
          <p:cNvPr id="499724" name="Text Box 12"/>
          <p:cNvSpPr txBox="1">
            <a:spLocks noChangeArrowheads="1"/>
          </p:cNvSpPr>
          <p:nvPr/>
        </p:nvSpPr>
        <p:spPr bwMode="auto">
          <a:xfrm>
            <a:off x="5795963" y="3140968"/>
            <a:ext cx="1800225" cy="523220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0"/>
                  <a:invGamma/>
                  <a:alpha val="70000"/>
                </a:schemeClr>
              </a:gs>
              <a:gs pos="5000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70000"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  <a:latin typeface="Tahoma" pitchFamily="34" charset="0"/>
                <a:cs typeface="+mn-cs"/>
              </a:rPr>
              <a:t>32.6 </a:t>
            </a: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Arial" charset="0"/>
              </a:rPr>
              <a:t>ºC</a:t>
            </a:r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640132" y="1762969"/>
            <a:ext cx="621506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/>
              <a:t>(Média: Jan. 14, 2003 </a:t>
            </a:r>
            <a:r>
              <a:rPr lang="pt-BR" b="1" dirty="0" err="1"/>
              <a:t>and</a:t>
            </a:r>
            <a:r>
              <a:rPr lang="pt-BR" b="1" dirty="0"/>
              <a:t> Jan. 13, 2004 as 14h)</a:t>
            </a:r>
            <a:endParaRPr lang="en-US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3814490" y="5445224"/>
            <a:ext cx="18722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 typeface="Symbol"/>
              <a:buChar char="D"/>
            </a:pPr>
            <a:r>
              <a:rPr lang="pt-BR" sz="2400" b="1" dirty="0">
                <a:solidFill>
                  <a:schemeClr val="bg1"/>
                </a:solidFill>
                <a:sym typeface="Symbol"/>
              </a:rPr>
              <a:t>= </a:t>
            </a:r>
            <a:r>
              <a:rPr lang="pt-BR" sz="2400" b="1" dirty="0">
                <a:solidFill>
                  <a:schemeClr val="bg1"/>
                </a:solidFill>
              </a:rPr>
              <a:t>30.3 °C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940152" y="6165304"/>
            <a:ext cx="316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Sá, Ferreira, Briedis et al., Rev. Bras. </a:t>
            </a:r>
            <a:r>
              <a:rPr lang="en-US" b="1" dirty="0" err="1">
                <a:solidFill>
                  <a:schemeClr val="bg1"/>
                </a:solidFill>
              </a:rPr>
              <a:t>Ci</a:t>
            </a:r>
            <a:r>
              <a:rPr lang="en-US" b="1" dirty="0">
                <a:solidFill>
                  <a:schemeClr val="bg1"/>
                </a:solidFill>
              </a:rPr>
              <a:t>. Solo, 2010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9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9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20" grpId="0" animBg="1"/>
      <p:bldP spid="499724" grpId="0" animBg="1"/>
      <p:bldP spid="41989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vo-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9715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2600" b="1">
                <a:solidFill>
                  <a:schemeClr val="bg1"/>
                </a:solidFill>
                <a:latin typeface="Arial Black" pitchFamily="34" charset="0"/>
              </a:rPr>
              <a:t>Efeito da presença e ausência de palha de braquiária na temperatura do solo, no desenvolvimento radicular e na produção de grãos de milho (10 anos de PD – Rio Verde/Montividiu-GO)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469484"/>
            <a:ext cx="9180513" cy="4435475"/>
            <a:chOff x="0" y="1537"/>
            <a:chExt cx="5783" cy="2794"/>
          </a:xfrm>
        </p:grpSpPr>
        <p:grpSp>
          <p:nvGrpSpPr>
            <p:cNvPr id="68697" name="Group 5"/>
            <p:cNvGrpSpPr>
              <a:grpSpLocks/>
            </p:cNvGrpSpPr>
            <p:nvPr/>
          </p:nvGrpSpPr>
          <p:grpSpPr bwMode="auto">
            <a:xfrm>
              <a:off x="0" y="1537"/>
              <a:ext cx="2880" cy="2794"/>
              <a:chOff x="0" y="1537"/>
              <a:chExt cx="2880" cy="2794"/>
            </a:xfrm>
          </p:grpSpPr>
          <p:pic>
            <p:nvPicPr>
              <p:cNvPr id="68702" name="Picture 6" descr="Ag8517S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2160"/>
                <a:ext cx="2880" cy="2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703" name="Text Box 7"/>
              <p:cNvSpPr txBox="1">
                <a:spLocks noChangeArrowheads="1"/>
              </p:cNvSpPr>
              <p:nvPr/>
            </p:nvSpPr>
            <p:spPr bwMode="auto">
              <a:xfrm>
                <a:off x="360" y="1537"/>
                <a:ext cx="20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4000" b="1">
                    <a:solidFill>
                      <a:srgbClr val="FFFF00"/>
                    </a:solidFill>
                    <a:latin typeface="Arial Black" pitchFamily="34" charset="0"/>
                  </a:rPr>
                  <a:t>Sem Palha</a:t>
                </a:r>
              </a:p>
            </p:txBody>
          </p:sp>
          <p:sp>
            <p:nvSpPr>
              <p:cNvPr id="499720" name="Text Box 8"/>
              <p:cNvSpPr txBox="1">
                <a:spLocks noChangeArrowheads="1"/>
              </p:cNvSpPr>
              <p:nvPr/>
            </p:nvSpPr>
            <p:spPr bwMode="auto">
              <a:xfrm>
                <a:off x="521" y="2341"/>
                <a:ext cx="1134" cy="333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  <a:gs pos="50000">
                    <a:schemeClr val="tx1">
                      <a:alpha val="39999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2800" b="1">
                    <a:solidFill>
                      <a:schemeClr val="bg1"/>
                    </a:solidFill>
                    <a:latin typeface="Tahoma" pitchFamily="34" charset="0"/>
                  </a:rPr>
                  <a:t>62,9 </a:t>
                </a:r>
                <a:r>
                  <a:rPr lang="en-US" sz="2800" b="1">
                    <a:solidFill>
                      <a:schemeClr val="bg1"/>
                    </a:solidFill>
                    <a:latin typeface="Tahoma" pitchFamily="34" charset="0"/>
                    <a:cs typeface="+mn-cs"/>
                  </a:rPr>
                  <a:t>ºC</a:t>
                </a:r>
              </a:p>
            </p:txBody>
          </p:sp>
        </p:grpSp>
        <p:grpSp>
          <p:nvGrpSpPr>
            <p:cNvPr id="68698" name="Group 9"/>
            <p:cNvGrpSpPr>
              <a:grpSpLocks/>
            </p:cNvGrpSpPr>
            <p:nvPr/>
          </p:nvGrpSpPr>
          <p:grpSpPr bwMode="auto">
            <a:xfrm>
              <a:off x="2880" y="1537"/>
              <a:ext cx="2903" cy="2762"/>
              <a:chOff x="2880" y="1537"/>
              <a:chExt cx="2903" cy="2762"/>
            </a:xfrm>
          </p:grpSpPr>
          <p:pic>
            <p:nvPicPr>
              <p:cNvPr id="68699" name="Picture 10" descr="Ag8517C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80" y="2154"/>
                <a:ext cx="2903" cy="2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700" name="Text Box 11"/>
              <p:cNvSpPr txBox="1">
                <a:spLocks noChangeArrowheads="1"/>
              </p:cNvSpPr>
              <p:nvPr/>
            </p:nvSpPr>
            <p:spPr bwMode="auto">
              <a:xfrm>
                <a:off x="3384" y="1537"/>
                <a:ext cx="201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pt-BR" sz="4000" b="1">
                    <a:solidFill>
                      <a:srgbClr val="FFFF00"/>
                    </a:solidFill>
                    <a:latin typeface="Arial Black" pitchFamily="34" charset="0"/>
                  </a:rPr>
                  <a:t>Com Palha</a:t>
                </a:r>
              </a:p>
            </p:txBody>
          </p:sp>
          <p:sp>
            <p:nvSpPr>
              <p:cNvPr id="499724" name="Text Box 12"/>
              <p:cNvSpPr txBox="1">
                <a:spLocks noChangeArrowheads="1"/>
              </p:cNvSpPr>
              <p:nvPr/>
            </p:nvSpPr>
            <p:spPr bwMode="auto">
              <a:xfrm>
                <a:off x="3651" y="2251"/>
                <a:ext cx="1134" cy="333"/>
              </a:xfrm>
              <a:prstGeom prst="rect">
                <a:avLst/>
              </a:prstGeom>
              <a:gradFill rotWithShape="1">
                <a:gsLst>
                  <a:gs pos="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  <a:gs pos="50000">
                    <a:schemeClr val="tx1">
                      <a:alpha val="39999"/>
                    </a:schemeClr>
                  </a:gs>
                  <a:gs pos="100000">
                    <a:schemeClr val="tx1">
                      <a:gamma/>
                      <a:shade val="0"/>
                      <a:invGamma/>
                      <a:alpha val="70000"/>
                    </a:schemeClr>
                  </a:gs>
                </a:gsLst>
                <a:lin ang="5400000" scaled="1"/>
              </a:gra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pt-BR" sz="2800" b="1">
                    <a:solidFill>
                      <a:schemeClr val="bg1"/>
                    </a:solidFill>
                    <a:latin typeface="Tahoma" pitchFamily="34" charset="0"/>
                  </a:rPr>
                  <a:t>32,6 </a:t>
                </a:r>
                <a:r>
                  <a:rPr lang="en-US" sz="2800" b="1">
                    <a:solidFill>
                      <a:schemeClr val="bg1"/>
                    </a:solidFill>
                    <a:latin typeface="Tahoma" pitchFamily="34" charset="0"/>
                    <a:cs typeface="+mn-cs"/>
                  </a:rPr>
                  <a:t>ºC</a:t>
                </a:r>
              </a:p>
            </p:txBody>
          </p:sp>
        </p:grpSp>
      </p:grpSp>
      <p:sp>
        <p:nvSpPr>
          <p:cNvPr id="68613" name="Text Box 13"/>
          <p:cNvSpPr txBox="1">
            <a:spLocks noChangeArrowheads="1"/>
          </p:cNvSpPr>
          <p:nvPr/>
        </p:nvSpPr>
        <p:spPr bwMode="auto">
          <a:xfrm>
            <a:off x="900113" y="2125663"/>
            <a:ext cx="7127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/>
              <a:t>(Avaliação da temperatura: 14/01/2003 e 13/01/2004 às 14:00hs)</a:t>
            </a:r>
            <a:endParaRPr lang="en-US" b="1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0825" y="1484313"/>
            <a:ext cx="8713788" cy="5365750"/>
            <a:chOff x="158" y="935"/>
            <a:chExt cx="5489" cy="3380"/>
          </a:xfrm>
        </p:grpSpPr>
        <p:sp>
          <p:nvSpPr>
            <p:cNvPr id="499727" name="Rectangle 15"/>
            <p:cNvSpPr>
              <a:spLocks noChangeArrowheads="1"/>
            </p:cNvSpPr>
            <p:nvPr/>
          </p:nvSpPr>
          <p:spPr bwMode="auto">
            <a:xfrm>
              <a:off x="158" y="1026"/>
              <a:ext cx="5489" cy="3175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57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40" y="935"/>
              <a:ext cx="4944" cy="3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58" name="Freeform 17"/>
            <p:cNvSpPr>
              <a:spLocks/>
            </p:cNvSpPr>
            <p:nvPr/>
          </p:nvSpPr>
          <p:spPr bwMode="auto">
            <a:xfrm>
              <a:off x="745" y="982"/>
              <a:ext cx="980" cy="2986"/>
            </a:xfrm>
            <a:custGeom>
              <a:avLst/>
              <a:gdLst>
                <a:gd name="T0" fmla="*/ 0 w 980"/>
                <a:gd name="T1" fmla="*/ 2986 h 2986"/>
                <a:gd name="T2" fmla="*/ 0 w 980"/>
                <a:gd name="T3" fmla="*/ 657 h 2986"/>
                <a:gd name="T4" fmla="*/ 980 w 980"/>
                <a:gd name="T5" fmla="*/ 0 h 2986"/>
                <a:gd name="T6" fmla="*/ 980 w 980"/>
                <a:gd name="T7" fmla="*/ 2328 h 2986"/>
                <a:gd name="T8" fmla="*/ 0 w 980"/>
                <a:gd name="T9" fmla="*/ 2986 h 29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2986"/>
                <a:gd name="T17" fmla="*/ 980 w 980"/>
                <a:gd name="T18" fmla="*/ 2986 h 29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2986">
                  <a:moveTo>
                    <a:pt x="0" y="2986"/>
                  </a:moveTo>
                  <a:lnTo>
                    <a:pt x="0" y="657"/>
                  </a:lnTo>
                  <a:lnTo>
                    <a:pt x="980" y="0"/>
                  </a:lnTo>
                  <a:lnTo>
                    <a:pt x="980" y="2328"/>
                  </a:lnTo>
                  <a:lnTo>
                    <a:pt x="0" y="298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59" name="Rectangle 18"/>
            <p:cNvSpPr>
              <a:spLocks noChangeArrowheads="1"/>
            </p:cNvSpPr>
            <p:nvPr/>
          </p:nvSpPr>
          <p:spPr bwMode="auto">
            <a:xfrm>
              <a:off x="1725" y="982"/>
              <a:ext cx="3431" cy="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60" name="Freeform 19"/>
            <p:cNvSpPr>
              <a:spLocks/>
            </p:cNvSpPr>
            <p:nvPr/>
          </p:nvSpPr>
          <p:spPr bwMode="auto">
            <a:xfrm>
              <a:off x="745" y="982"/>
              <a:ext cx="980" cy="2986"/>
            </a:xfrm>
            <a:custGeom>
              <a:avLst/>
              <a:gdLst>
                <a:gd name="T0" fmla="*/ 0 w 980"/>
                <a:gd name="T1" fmla="*/ 2986 h 2986"/>
                <a:gd name="T2" fmla="*/ 0 w 980"/>
                <a:gd name="T3" fmla="*/ 657 h 2986"/>
                <a:gd name="T4" fmla="*/ 980 w 980"/>
                <a:gd name="T5" fmla="*/ 0 h 2986"/>
                <a:gd name="T6" fmla="*/ 980 w 980"/>
                <a:gd name="T7" fmla="*/ 2328 h 2986"/>
                <a:gd name="T8" fmla="*/ 0 w 980"/>
                <a:gd name="T9" fmla="*/ 2986 h 29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0"/>
                <a:gd name="T16" fmla="*/ 0 h 2986"/>
                <a:gd name="T17" fmla="*/ 980 w 980"/>
                <a:gd name="T18" fmla="*/ 2986 h 29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0" h="2986">
                  <a:moveTo>
                    <a:pt x="0" y="2986"/>
                  </a:moveTo>
                  <a:lnTo>
                    <a:pt x="0" y="657"/>
                  </a:lnTo>
                  <a:lnTo>
                    <a:pt x="980" y="0"/>
                  </a:lnTo>
                  <a:lnTo>
                    <a:pt x="980" y="2328"/>
                  </a:lnTo>
                  <a:lnTo>
                    <a:pt x="0" y="298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68661" name="Group 20"/>
            <p:cNvGrpSpPr>
              <a:grpSpLocks/>
            </p:cNvGrpSpPr>
            <p:nvPr/>
          </p:nvGrpSpPr>
          <p:grpSpPr bwMode="auto">
            <a:xfrm>
              <a:off x="251" y="1207"/>
              <a:ext cx="5305" cy="2900"/>
              <a:chOff x="160" y="1343"/>
              <a:chExt cx="5305" cy="2900"/>
            </a:xfrm>
          </p:grpSpPr>
          <p:sp>
            <p:nvSpPr>
              <p:cNvPr id="68667" name="Freeform 21"/>
              <p:cNvSpPr>
                <a:spLocks/>
              </p:cNvSpPr>
              <p:nvPr/>
            </p:nvSpPr>
            <p:spPr bwMode="auto">
              <a:xfrm>
                <a:off x="1054" y="3265"/>
                <a:ext cx="4411" cy="658"/>
              </a:xfrm>
              <a:custGeom>
                <a:avLst/>
                <a:gdLst>
                  <a:gd name="T0" fmla="*/ 0 w 4411"/>
                  <a:gd name="T1" fmla="*/ 658 h 658"/>
                  <a:gd name="T2" fmla="*/ 980 w 4411"/>
                  <a:gd name="T3" fmla="*/ 0 h 658"/>
                  <a:gd name="T4" fmla="*/ 4411 w 4411"/>
                  <a:gd name="T5" fmla="*/ 0 h 658"/>
                  <a:gd name="T6" fmla="*/ 3431 w 4411"/>
                  <a:gd name="T7" fmla="*/ 658 h 658"/>
                  <a:gd name="T8" fmla="*/ 0 w 4411"/>
                  <a:gd name="T9" fmla="*/ 658 h 6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11"/>
                  <a:gd name="T16" fmla="*/ 0 h 658"/>
                  <a:gd name="T17" fmla="*/ 4411 w 4411"/>
                  <a:gd name="T18" fmla="*/ 658 h 6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11" h="658">
                    <a:moveTo>
                      <a:pt x="0" y="658"/>
                    </a:moveTo>
                    <a:lnTo>
                      <a:pt x="980" y="0"/>
                    </a:lnTo>
                    <a:lnTo>
                      <a:pt x="4411" y="0"/>
                    </a:lnTo>
                    <a:lnTo>
                      <a:pt x="3431" y="658"/>
                    </a:lnTo>
                    <a:lnTo>
                      <a:pt x="0" y="658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68" name="Line 22"/>
              <p:cNvSpPr>
                <a:spLocks noChangeShapeType="1"/>
              </p:cNvSpPr>
              <p:nvPr/>
            </p:nvSpPr>
            <p:spPr bwMode="auto">
              <a:xfrm flipV="1">
                <a:off x="1054" y="1594"/>
                <a:ext cx="1" cy="2329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69" name="Line 23"/>
              <p:cNvSpPr>
                <a:spLocks noChangeShapeType="1"/>
              </p:cNvSpPr>
              <p:nvPr/>
            </p:nvSpPr>
            <p:spPr bwMode="auto">
              <a:xfrm flipH="1">
                <a:off x="1001" y="3923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0" name="Line 24"/>
              <p:cNvSpPr>
                <a:spLocks noChangeShapeType="1"/>
              </p:cNvSpPr>
              <p:nvPr/>
            </p:nvSpPr>
            <p:spPr bwMode="auto">
              <a:xfrm flipH="1">
                <a:off x="1001" y="3341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1" name="Line 25"/>
              <p:cNvSpPr>
                <a:spLocks noChangeShapeType="1"/>
              </p:cNvSpPr>
              <p:nvPr/>
            </p:nvSpPr>
            <p:spPr bwMode="auto">
              <a:xfrm flipH="1">
                <a:off x="1001" y="2758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2" name="Line 26"/>
              <p:cNvSpPr>
                <a:spLocks noChangeShapeType="1"/>
              </p:cNvSpPr>
              <p:nvPr/>
            </p:nvSpPr>
            <p:spPr bwMode="auto">
              <a:xfrm flipH="1">
                <a:off x="1001" y="2176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3" name="Line 27"/>
              <p:cNvSpPr>
                <a:spLocks noChangeShapeType="1"/>
              </p:cNvSpPr>
              <p:nvPr/>
            </p:nvSpPr>
            <p:spPr bwMode="auto">
              <a:xfrm flipH="1">
                <a:off x="1001" y="1594"/>
                <a:ext cx="53" cy="1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74" name="Rectangle 28"/>
              <p:cNvSpPr>
                <a:spLocks noChangeArrowheads="1"/>
              </p:cNvSpPr>
              <p:nvPr/>
            </p:nvSpPr>
            <p:spPr bwMode="auto">
              <a:xfrm>
                <a:off x="649" y="3809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20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5" name="Rectangle 29"/>
              <p:cNvSpPr>
                <a:spLocks noChangeArrowheads="1"/>
              </p:cNvSpPr>
              <p:nvPr/>
            </p:nvSpPr>
            <p:spPr bwMode="auto">
              <a:xfrm>
                <a:off x="649" y="3226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22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6" name="Rectangle 30"/>
              <p:cNvSpPr>
                <a:spLocks noChangeArrowheads="1"/>
              </p:cNvSpPr>
              <p:nvPr/>
            </p:nvSpPr>
            <p:spPr bwMode="auto">
              <a:xfrm>
                <a:off x="649" y="2644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24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7" name="Rectangle 31"/>
              <p:cNvSpPr>
                <a:spLocks noChangeArrowheads="1"/>
              </p:cNvSpPr>
              <p:nvPr/>
            </p:nvSpPr>
            <p:spPr bwMode="auto">
              <a:xfrm>
                <a:off x="649" y="2062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26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8" name="Rectangle 32"/>
              <p:cNvSpPr>
                <a:spLocks noChangeArrowheads="1"/>
              </p:cNvSpPr>
              <p:nvPr/>
            </p:nvSpPr>
            <p:spPr bwMode="auto">
              <a:xfrm>
                <a:off x="649" y="1480"/>
                <a:ext cx="269" cy="2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r>
                  <a:rPr lang="pt-BR" sz="2100" b="1">
                    <a:solidFill>
                      <a:srgbClr val="FFFF00"/>
                    </a:solidFill>
                    <a:latin typeface="Arial Black" pitchFamily="34" charset="0"/>
                  </a:rPr>
                  <a:t>28</a:t>
                </a:r>
                <a:endParaRPr lang="pt-BR" sz="3600" b="1">
                  <a:solidFill>
                    <a:srgbClr val="FFFF00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68679" name="Line 33"/>
              <p:cNvSpPr>
                <a:spLocks noChangeShapeType="1"/>
              </p:cNvSpPr>
              <p:nvPr/>
            </p:nvSpPr>
            <p:spPr bwMode="auto">
              <a:xfrm>
                <a:off x="1054" y="3923"/>
                <a:ext cx="3431" cy="1"/>
              </a:xfrm>
              <a:prstGeom prst="line">
                <a:avLst/>
              </a:prstGeom>
              <a:noFill/>
              <a:ln w="0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80" name="Line 34"/>
              <p:cNvSpPr>
                <a:spLocks noChangeShapeType="1"/>
              </p:cNvSpPr>
              <p:nvPr/>
            </p:nvSpPr>
            <p:spPr bwMode="auto">
              <a:xfrm>
                <a:off x="1054" y="3923"/>
                <a:ext cx="1" cy="47"/>
              </a:xfrm>
              <a:prstGeom prst="line">
                <a:avLst/>
              </a:prstGeom>
              <a:noFill/>
              <a:ln w="28575">
                <a:solidFill>
                  <a:srgbClr val="00FF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8681" name="Group 35"/>
              <p:cNvGrpSpPr>
                <a:grpSpLocks/>
              </p:cNvGrpSpPr>
              <p:nvPr/>
            </p:nvGrpSpPr>
            <p:grpSpPr bwMode="auto">
              <a:xfrm>
                <a:off x="1547" y="2561"/>
                <a:ext cx="1627" cy="1682"/>
                <a:chOff x="1547" y="2561"/>
                <a:chExt cx="1627" cy="1682"/>
              </a:xfrm>
            </p:grpSpPr>
            <p:sp>
              <p:nvSpPr>
                <p:cNvPr id="68691" name="Freeform 36"/>
                <p:cNvSpPr>
                  <a:spLocks/>
                </p:cNvSpPr>
                <p:nvPr/>
              </p:nvSpPr>
              <p:spPr bwMode="auto">
                <a:xfrm>
                  <a:off x="2780" y="2561"/>
                  <a:ext cx="394" cy="1164"/>
                </a:xfrm>
                <a:custGeom>
                  <a:avLst/>
                  <a:gdLst>
                    <a:gd name="T0" fmla="*/ 0 w 394"/>
                    <a:gd name="T1" fmla="*/ 1164 h 1164"/>
                    <a:gd name="T2" fmla="*/ 0 w 394"/>
                    <a:gd name="T3" fmla="*/ 263 h 1164"/>
                    <a:gd name="T4" fmla="*/ 394 w 394"/>
                    <a:gd name="T5" fmla="*/ 0 h 1164"/>
                    <a:gd name="T6" fmla="*/ 394 w 394"/>
                    <a:gd name="T7" fmla="*/ 902 h 1164"/>
                    <a:gd name="T8" fmla="*/ 0 w 394"/>
                    <a:gd name="T9" fmla="*/ 1164 h 116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4"/>
                    <a:gd name="T16" fmla="*/ 0 h 1164"/>
                    <a:gd name="T17" fmla="*/ 394 w 394"/>
                    <a:gd name="T18" fmla="*/ 1164 h 116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4" h="1164">
                      <a:moveTo>
                        <a:pt x="0" y="1164"/>
                      </a:moveTo>
                      <a:lnTo>
                        <a:pt x="0" y="263"/>
                      </a:lnTo>
                      <a:lnTo>
                        <a:pt x="394" y="0"/>
                      </a:lnTo>
                      <a:lnTo>
                        <a:pt x="394" y="902"/>
                      </a:lnTo>
                      <a:lnTo>
                        <a:pt x="0" y="11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2" name="Rectangle 37"/>
                <p:cNvSpPr>
                  <a:spLocks noChangeArrowheads="1"/>
                </p:cNvSpPr>
                <p:nvPr/>
              </p:nvSpPr>
              <p:spPr bwMode="auto">
                <a:xfrm>
                  <a:off x="1640" y="2824"/>
                  <a:ext cx="1140" cy="901"/>
                </a:xfrm>
                <a:prstGeom prst="rect">
                  <a:avLst/>
                </a:prstGeom>
                <a:solidFill>
                  <a:srgbClr val="FF3300"/>
                </a:solidFill>
                <a:ln w="17463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693" name="Freeform 38"/>
                <p:cNvSpPr>
                  <a:spLocks/>
                </p:cNvSpPr>
                <p:nvPr/>
              </p:nvSpPr>
              <p:spPr bwMode="auto">
                <a:xfrm>
                  <a:off x="1640" y="2561"/>
                  <a:ext cx="1534" cy="263"/>
                </a:xfrm>
                <a:custGeom>
                  <a:avLst/>
                  <a:gdLst>
                    <a:gd name="T0" fmla="*/ 1140 w 1534"/>
                    <a:gd name="T1" fmla="*/ 263 h 263"/>
                    <a:gd name="T2" fmla="*/ 1534 w 1534"/>
                    <a:gd name="T3" fmla="*/ 0 h 263"/>
                    <a:gd name="T4" fmla="*/ 384 w 1534"/>
                    <a:gd name="T5" fmla="*/ 0 h 263"/>
                    <a:gd name="T6" fmla="*/ 0 w 1534"/>
                    <a:gd name="T7" fmla="*/ 263 h 263"/>
                    <a:gd name="T8" fmla="*/ 1140 w 1534"/>
                    <a:gd name="T9" fmla="*/ 263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34"/>
                    <a:gd name="T16" fmla="*/ 0 h 263"/>
                    <a:gd name="T17" fmla="*/ 1534 w 1534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34" h="263">
                      <a:moveTo>
                        <a:pt x="1140" y="263"/>
                      </a:moveTo>
                      <a:lnTo>
                        <a:pt x="1534" y="0"/>
                      </a:lnTo>
                      <a:lnTo>
                        <a:pt x="384" y="0"/>
                      </a:lnTo>
                      <a:lnTo>
                        <a:pt x="0" y="263"/>
                      </a:lnTo>
                      <a:lnTo>
                        <a:pt x="1140" y="263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17463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4" name="Rectangle 39"/>
                <p:cNvSpPr>
                  <a:spLocks noChangeArrowheads="1"/>
                </p:cNvSpPr>
                <p:nvPr/>
              </p:nvSpPr>
              <p:spPr bwMode="auto">
                <a:xfrm>
                  <a:off x="1917" y="2909"/>
                  <a:ext cx="525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 b="1">
                      <a:solidFill>
                        <a:srgbClr val="FFFFFF"/>
                      </a:solidFill>
                      <a:latin typeface="Arial Black" pitchFamily="34" charset="0"/>
                    </a:rPr>
                    <a:t>23,1</a:t>
                  </a:r>
                  <a:endParaRPr lang="pt-BR" sz="2400">
                    <a:latin typeface="Times New Roman" pitchFamily="18" charset="0"/>
                  </a:endParaRPr>
                </a:p>
              </p:txBody>
            </p:sp>
            <p:sp>
              <p:nvSpPr>
                <p:cNvPr id="68695" name="Line 40"/>
                <p:cNvSpPr>
                  <a:spLocks noChangeShapeType="1"/>
                </p:cNvSpPr>
                <p:nvPr/>
              </p:nvSpPr>
              <p:spPr bwMode="auto">
                <a:xfrm>
                  <a:off x="2769" y="3923"/>
                  <a:ext cx="1" cy="4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696" name="Rectangle 41"/>
                <p:cNvSpPr>
                  <a:spLocks noChangeArrowheads="1"/>
                </p:cNvSpPr>
                <p:nvPr/>
              </p:nvSpPr>
              <p:spPr bwMode="auto">
                <a:xfrm>
                  <a:off x="1547" y="3974"/>
                  <a:ext cx="1294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>
                      <a:solidFill>
                        <a:schemeClr val="bg1"/>
                      </a:solidFill>
                      <a:latin typeface="Arial Black" pitchFamily="34" charset="0"/>
                    </a:rPr>
                    <a:t>Sem Palha</a:t>
                  </a:r>
                </a:p>
              </p:txBody>
            </p:sp>
          </p:grpSp>
          <p:grpSp>
            <p:nvGrpSpPr>
              <p:cNvPr id="68682" name="Group 42"/>
              <p:cNvGrpSpPr>
                <a:grpSpLocks/>
              </p:cNvGrpSpPr>
              <p:nvPr/>
            </p:nvGrpSpPr>
            <p:grpSpPr bwMode="auto">
              <a:xfrm>
                <a:off x="3252" y="1616"/>
                <a:ext cx="1715" cy="2627"/>
                <a:chOff x="3252" y="1616"/>
                <a:chExt cx="1715" cy="2627"/>
              </a:xfrm>
            </p:grpSpPr>
            <p:grpSp>
              <p:nvGrpSpPr>
                <p:cNvPr id="68684" name="Group 43"/>
                <p:cNvGrpSpPr>
                  <a:grpSpLocks/>
                </p:cNvGrpSpPr>
                <p:nvPr/>
              </p:nvGrpSpPr>
              <p:grpSpPr bwMode="auto">
                <a:xfrm>
                  <a:off x="3433" y="1616"/>
                  <a:ext cx="1534" cy="2354"/>
                  <a:chOff x="3345" y="1716"/>
                  <a:chExt cx="1534" cy="2254"/>
                </a:xfrm>
              </p:grpSpPr>
              <p:sp>
                <p:nvSpPr>
                  <p:cNvPr id="68686" name="Freeform 44"/>
                  <p:cNvSpPr>
                    <a:spLocks/>
                  </p:cNvSpPr>
                  <p:nvPr/>
                </p:nvSpPr>
                <p:spPr bwMode="auto">
                  <a:xfrm>
                    <a:off x="4496" y="1716"/>
                    <a:ext cx="383" cy="2009"/>
                  </a:xfrm>
                  <a:custGeom>
                    <a:avLst/>
                    <a:gdLst>
                      <a:gd name="T0" fmla="*/ 0 w 383"/>
                      <a:gd name="T1" fmla="*/ 2009 h 2009"/>
                      <a:gd name="T2" fmla="*/ 0 w 383"/>
                      <a:gd name="T3" fmla="*/ 263 h 2009"/>
                      <a:gd name="T4" fmla="*/ 383 w 383"/>
                      <a:gd name="T5" fmla="*/ 0 h 2009"/>
                      <a:gd name="T6" fmla="*/ 383 w 383"/>
                      <a:gd name="T7" fmla="*/ 1747 h 2009"/>
                      <a:gd name="T8" fmla="*/ 0 w 383"/>
                      <a:gd name="T9" fmla="*/ 2009 h 20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3"/>
                      <a:gd name="T16" fmla="*/ 0 h 2009"/>
                      <a:gd name="T17" fmla="*/ 383 w 383"/>
                      <a:gd name="T18" fmla="*/ 2009 h 20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3" h="2009">
                        <a:moveTo>
                          <a:pt x="0" y="2009"/>
                        </a:moveTo>
                        <a:lnTo>
                          <a:pt x="0" y="263"/>
                        </a:lnTo>
                        <a:lnTo>
                          <a:pt x="383" y="0"/>
                        </a:lnTo>
                        <a:lnTo>
                          <a:pt x="383" y="1747"/>
                        </a:lnTo>
                        <a:lnTo>
                          <a:pt x="0" y="2009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17463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868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345" y="1979"/>
                    <a:ext cx="1151" cy="1746"/>
                  </a:xfrm>
                  <a:prstGeom prst="rect">
                    <a:avLst/>
                  </a:prstGeom>
                  <a:solidFill>
                    <a:srgbClr val="339933"/>
                  </a:solidFill>
                  <a:ln w="17463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8688" name="Freeform 46"/>
                  <p:cNvSpPr>
                    <a:spLocks/>
                  </p:cNvSpPr>
                  <p:nvPr/>
                </p:nvSpPr>
                <p:spPr bwMode="auto">
                  <a:xfrm>
                    <a:off x="3345" y="1716"/>
                    <a:ext cx="1534" cy="263"/>
                  </a:xfrm>
                  <a:custGeom>
                    <a:avLst/>
                    <a:gdLst>
                      <a:gd name="T0" fmla="*/ 1151 w 1534"/>
                      <a:gd name="T1" fmla="*/ 263 h 263"/>
                      <a:gd name="T2" fmla="*/ 1534 w 1534"/>
                      <a:gd name="T3" fmla="*/ 0 h 263"/>
                      <a:gd name="T4" fmla="*/ 394 w 1534"/>
                      <a:gd name="T5" fmla="*/ 0 h 263"/>
                      <a:gd name="T6" fmla="*/ 0 w 1534"/>
                      <a:gd name="T7" fmla="*/ 263 h 263"/>
                      <a:gd name="T8" fmla="*/ 1151 w 1534"/>
                      <a:gd name="T9" fmla="*/ 263 h 2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4"/>
                      <a:gd name="T16" fmla="*/ 0 h 263"/>
                      <a:gd name="T17" fmla="*/ 1534 w 1534"/>
                      <a:gd name="T18" fmla="*/ 263 h 2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4" h="263">
                        <a:moveTo>
                          <a:pt x="1151" y="263"/>
                        </a:moveTo>
                        <a:lnTo>
                          <a:pt x="1534" y="0"/>
                        </a:lnTo>
                        <a:lnTo>
                          <a:pt x="394" y="0"/>
                        </a:lnTo>
                        <a:lnTo>
                          <a:pt x="0" y="263"/>
                        </a:lnTo>
                        <a:lnTo>
                          <a:pt x="1151" y="263"/>
                        </a:lnTo>
                        <a:close/>
                      </a:path>
                    </a:pathLst>
                  </a:custGeom>
                  <a:solidFill>
                    <a:srgbClr val="00FF00"/>
                  </a:solidFill>
                  <a:ln w="17463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6868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3611" y="2064"/>
                    <a:ext cx="525" cy="2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2800" b="1">
                        <a:solidFill>
                          <a:srgbClr val="FFFFFF"/>
                        </a:solidFill>
                        <a:latin typeface="Arial Black" pitchFamily="34" charset="0"/>
                      </a:rPr>
                      <a:t>27,1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869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485" y="3923"/>
                    <a:ext cx="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68685" name="Rectangle 49"/>
                <p:cNvSpPr>
                  <a:spLocks noChangeArrowheads="1"/>
                </p:cNvSpPr>
                <p:nvPr/>
              </p:nvSpPr>
              <p:spPr bwMode="auto">
                <a:xfrm>
                  <a:off x="3252" y="3974"/>
                  <a:ext cx="1306" cy="2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2800">
                      <a:solidFill>
                        <a:schemeClr val="bg1"/>
                      </a:solidFill>
                      <a:latin typeface="Arial Black" pitchFamily="34" charset="0"/>
                    </a:rPr>
                    <a:t>Com Palha</a:t>
                  </a:r>
                </a:p>
              </p:txBody>
            </p:sp>
          </p:grpSp>
          <p:sp>
            <p:nvSpPr>
              <p:cNvPr id="68683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-1089" y="2592"/>
                <a:ext cx="2767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200">
                    <a:solidFill>
                      <a:schemeClr val="bg1"/>
                    </a:solidFill>
                    <a:latin typeface="Arial Black" pitchFamily="34" charset="0"/>
                  </a:rPr>
                  <a:t>(m de raiz / 0,8 m</a:t>
                </a:r>
                <a:r>
                  <a:rPr lang="pt-BR" sz="2200" baseline="30000">
                    <a:solidFill>
                      <a:schemeClr val="bg1"/>
                    </a:solidFill>
                    <a:latin typeface="Arial Black" pitchFamily="34" charset="0"/>
                  </a:rPr>
                  <a:t>2</a:t>
                </a:r>
                <a:r>
                  <a:rPr lang="pt-BR" sz="2200">
                    <a:solidFill>
                      <a:schemeClr val="bg1"/>
                    </a:solidFill>
                    <a:latin typeface="Arial Black" pitchFamily="34" charset="0"/>
                  </a:rPr>
                  <a:t> de face)</a:t>
                </a:r>
              </a:p>
            </p:txBody>
          </p:sp>
        </p:grpSp>
        <p:grpSp>
          <p:nvGrpSpPr>
            <p:cNvPr id="68662" name="Group 51"/>
            <p:cNvGrpSpPr>
              <a:grpSpLocks/>
            </p:cNvGrpSpPr>
            <p:nvPr/>
          </p:nvGrpSpPr>
          <p:grpSpPr bwMode="auto">
            <a:xfrm>
              <a:off x="2063" y="1752"/>
              <a:ext cx="1407" cy="907"/>
              <a:chOff x="1927" y="1888"/>
              <a:chExt cx="1407" cy="907"/>
            </a:xfrm>
          </p:grpSpPr>
          <p:sp>
            <p:nvSpPr>
              <p:cNvPr id="68665" name="AutoShape 52"/>
              <p:cNvSpPr>
                <a:spLocks/>
              </p:cNvSpPr>
              <p:nvPr/>
            </p:nvSpPr>
            <p:spPr bwMode="auto">
              <a:xfrm>
                <a:off x="3243" y="1888"/>
                <a:ext cx="91" cy="907"/>
              </a:xfrm>
              <a:prstGeom prst="leftBrace">
                <a:avLst>
                  <a:gd name="adj1" fmla="val 83059"/>
                  <a:gd name="adj2" fmla="val 50000"/>
                </a:avLst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9765" name="Text Box 53"/>
              <p:cNvSpPr txBox="1">
                <a:spLocks noChangeArrowheads="1"/>
              </p:cNvSpPr>
              <p:nvPr/>
            </p:nvSpPr>
            <p:spPr bwMode="auto">
              <a:xfrm>
                <a:off x="1927" y="2123"/>
                <a:ext cx="1225" cy="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28398" dir="1593903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pt-BR" sz="3200" b="1">
                    <a:solidFill>
                      <a:srgbClr val="66FFFF"/>
                    </a:solidFill>
                    <a:latin typeface="Symphony" pitchFamily="34" charset="0"/>
                  </a:rPr>
                  <a:t>+ 17,8%</a:t>
                </a:r>
              </a:p>
            </p:txBody>
          </p:sp>
        </p:grpSp>
        <p:sp>
          <p:nvSpPr>
            <p:cNvPr id="68663" name="Text Box 54"/>
            <p:cNvSpPr txBox="1">
              <a:spLocks noChangeArrowheads="1"/>
            </p:cNvSpPr>
            <p:nvPr/>
          </p:nvSpPr>
          <p:spPr bwMode="auto">
            <a:xfrm>
              <a:off x="2018" y="315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a</a:t>
              </a:r>
            </a:p>
          </p:txBody>
        </p:sp>
        <p:sp>
          <p:nvSpPr>
            <p:cNvPr id="68664" name="Text Box 55"/>
            <p:cNvSpPr txBox="1">
              <a:spLocks noChangeArrowheads="1"/>
            </p:cNvSpPr>
            <p:nvPr/>
          </p:nvSpPr>
          <p:spPr bwMode="auto">
            <a:xfrm>
              <a:off x="3833" y="315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</p:grpSp>
      <p:grpSp>
        <p:nvGrpSpPr>
          <p:cNvPr id="11" name="Group 56"/>
          <p:cNvGrpSpPr>
            <a:grpSpLocks/>
          </p:cNvGrpSpPr>
          <p:nvPr/>
        </p:nvGrpSpPr>
        <p:grpSpPr bwMode="auto">
          <a:xfrm>
            <a:off x="611188" y="1844675"/>
            <a:ext cx="7712075" cy="4919663"/>
            <a:chOff x="447" y="1019"/>
            <a:chExt cx="4858" cy="3099"/>
          </a:xfrm>
        </p:grpSpPr>
        <p:sp>
          <p:nvSpPr>
            <p:cNvPr id="499769" name="Rectangle 57"/>
            <p:cNvSpPr>
              <a:spLocks noChangeArrowheads="1"/>
            </p:cNvSpPr>
            <p:nvPr/>
          </p:nvSpPr>
          <p:spPr bwMode="auto">
            <a:xfrm>
              <a:off x="447" y="1019"/>
              <a:ext cx="4858" cy="3099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28575">
              <a:solidFill>
                <a:srgbClr val="00FF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18" name="Freeform 58"/>
            <p:cNvSpPr>
              <a:spLocks/>
            </p:cNvSpPr>
            <p:nvPr/>
          </p:nvSpPr>
          <p:spPr bwMode="auto">
            <a:xfrm>
              <a:off x="1300" y="3158"/>
              <a:ext cx="3886" cy="525"/>
            </a:xfrm>
            <a:custGeom>
              <a:avLst/>
              <a:gdLst>
                <a:gd name="T0" fmla="*/ 0 w 3886"/>
                <a:gd name="T1" fmla="*/ 525 h 525"/>
                <a:gd name="T2" fmla="*/ 553 w 3886"/>
                <a:gd name="T3" fmla="*/ 0 h 525"/>
                <a:gd name="T4" fmla="*/ 3886 w 3886"/>
                <a:gd name="T5" fmla="*/ 0 h 525"/>
                <a:gd name="T6" fmla="*/ 3333 w 3886"/>
                <a:gd name="T7" fmla="*/ 525 h 525"/>
                <a:gd name="T8" fmla="*/ 0 w 3886"/>
                <a:gd name="T9" fmla="*/ 525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6"/>
                <a:gd name="T16" fmla="*/ 0 h 525"/>
                <a:gd name="T17" fmla="*/ 3886 w 388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6" h="525">
                  <a:moveTo>
                    <a:pt x="0" y="525"/>
                  </a:moveTo>
                  <a:lnTo>
                    <a:pt x="553" y="0"/>
                  </a:lnTo>
                  <a:lnTo>
                    <a:pt x="3886" y="0"/>
                  </a:lnTo>
                  <a:lnTo>
                    <a:pt x="3333" y="525"/>
                  </a:lnTo>
                  <a:lnTo>
                    <a:pt x="0" y="52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19" name="Freeform 59"/>
            <p:cNvSpPr>
              <a:spLocks/>
            </p:cNvSpPr>
            <p:nvPr/>
          </p:nvSpPr>
          <p:spPr bwMode="auto">
            <a:xfrm>
              <a:off x="1300" y="1041"/>
              <a:ext cx="553" cy="2642"/>
            </a:xfrm>
            <a:custGeom>
              <a:avLst/>
              <a:gdLst>
                <a:gd name="T0" fmla="*/ 0 w 553"/>
                <a:gd name="T1" fmla="*/ 2642 h 2642"/>
                <a:gd name="T2" fmla="*/ 0 w 553"/>
                <a:gd name="T3" fmla="*/ 525 h 2642"/>
                <a:gd name="T4" fmla="*/ 553 w 553"/>
                <a:gd name="T5" fmla="*/ 0 h 2642"/>
                <a:gd name="T6" fmla="*/ 553 w 553"/>
                <a:gd name="T7" fmla="*/ 2117 h 2642"/>
                <a:gd name="T8" fmla="*/ 0 w 553"/>
                <a:gd name="T9" fmla="*/ 2642 h 2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2642"/>
                <a:gd name="T17" fmla="*/ 553 w 553"/>
                <a:gd name="T18" fmla="*/ 2642 h 26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2642">
                  <a:moveTo>
                    <a:pt x="0" y="2642"/>
                  </a:moveTo>
                  <a:lnTo>
                    <a:pt x="0" y="525"/>
                  </a:lnTo>
                  <a:lnTo>
                    <a:pt x="553" y="0"/>
                  </a:lnTo>
                  <a:lnTo>
                    <a:pt x="553" y="2117"/>
                  </a:lnTo>
                  <a:lnTo>
                    <a:pt x="0" y="26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0" name="Rectangle 60"/>
            <p:cNvSpPr>
              <a:spLocks noChangeArrowheads="1"/>
            </p:cNvSpPr>
            <p:nvPr/>
          </p:nvSpPr>
          <p:spPr bwMode="auto">
            <a:xfrm>
              <a:off x="1853" y="1041"/>
              <a:ext cx="3333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1" name="Freeform 61"/>
            <p:cNvSpPr>
              <a:spLocks/>
            </p:cNvSpPr>
            <p:nvPr/>
          </p:nvSpPr>
          <p:spPr bwMode="auto">
            <a:xfrm>
              <a:off x="1300" y="3158"/>
              <a:ext cx="3886" cy="525"/>
            </a:xfrm>
            <a:custGeom>
              <a:avLst/>
              <a:gdLst>
                <a:gd name="T0" fmla="*/ 3886 w 3886"/>
                <a:gd name="T1" fmla="*/ 0 h 525"/>
                <a:gd name="T2" fmla="*/ 3333 w 3886"/>
                <a:gd name="T3" fmla="*/ 525 h 525"/>
                <a:gd name="T4" fmla="*/ 0 w 3886"/>
                <a:gd name="T5" fmla="*/ 525 h 525"/>
                <a:gd name="T6" fmla="*/ 553 w 3886"/>
                <a:gd name="T7" fmla="*/ 0 h 525"/>
                <a:gd name="T8" fmla="*/ 3886 w 3886"/>
                <a:gd name="T9" fmla="*/ 0 h 5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6"/>
                <a:gd name="T16" fmla="*/ 0 h 525"/>
                <a:gd name="T17" fmla="*/ 3886 w 3886"/>
                <a:gd name="T18" fmla="*/ 525 h 5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6" h="525">
                  <a:moveTo>
                    <a:pt x="3886" y="0"/>
                  </a:moveTo>
                  <a:lnTo>
                    <a:pt x="3333" y="525"/>
                  </a:lnTo>
                  <a:lnTo>
                    <a:pt x="0" y="525"/>
                  </a:lnTo>
                  <a:lnTo>
                    <a:pt x="553" y="0"/>
                  </a:lnTo>
                  <a:lnTo>
                    <a:pt x="3886" y="0"/>
                  </a:lnTo>
                  <a:close/>
                </a:path>
              </a:pathLst>
            </a:custGeom>
            <a:noFill/>
            <a:ln w="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2" name="Freeform 62"/>
            <p:cNvSpPr>
              <a:spLocks/>
            </p:cNvSpPr>
            <p:nvPr/>
          </p:nvSpPr>
          <p:spPr bwMode="auto">
            <a:xfrm>
              <a:off x="1300" y="1041"/>
              <a:ext cx="553" cy="2642"/>
            </a:xfrm>
            <a:custGeom>
              <a:avLst/>
              <a:gdLst>
                <a:gd name="T0" fmla="*/ 0 w 553"/>
                <a:gd name="T1" fmla="*/ 2642 h 2642"/>
                <a:gd name="T2" fmla="*/ 0 w 553"/>
                <a:gd name="T3" fmla="*/ 525 h 2642"/>
                <a:gd name="T4" fmla="*/ 553 w 553"/>
                <a:gd name="T5" fmla="*/ 0 h 2642"/>
                <a:gd name="T6" fmla="*/ 553 w 553"/>
                <a:gd name="T7" fmla="*/ 2117 h 2642"/>
                <a:gd name="T8" fmla="*/ 0 w 553"/>
                <a:gd name="T9" fmla="*/ 2642 h 26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3"/>
                <a:gd name="T16" fmla="*/ 0 h 2642"/>
                <a:gd name="T17" fmla="*/ 553 w 553"/>
                <a:gd name="T18" fmla="*/ 2642 h 26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3" h="2642">
                  <a:moveTo>
                    <a:pt x="0" y="2642"/>
                  </a:moveTo>
                  <a:lnTo>
                    <a:pt x="0" y="525"/>
                  </a:lnTo>
                  <a:lnTo>
                    <a:pt x="553" y="0"/>
                  </a:lnTo>
                  <a:lnTo>
                    <a:pt x="553" y="2117"/>
                  </a:lnTo>
                  <a:lnTo>
                    <a:pt x="0" y="2642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3" name="Rectangle 63"/>
            <p:cNvSpPr>
              <a:spLocks noChangeArrowheads="1"/>
            </p:cNvSpPr>
            <p:nvPr/>
          </p:nvSpPr>
          <p:spPr bwMode="auto">
            <a:xfrm>
              <a:off x="1853" y="1041"/>
              <a:ext cx="3333" cy="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4" name="Freeform 64"/>
            <p:cNvSpPr>
              <a:spLocks/>
            </p:cNvSpPr>
            <p:nvPr/>
          </p:nvSpPr>
          <p:spPr bwMode="auto">
            <a:xfrm>
              <a:off x="3133" y="2437"/>
              <a:ext cx="221" cy="1088"/>
            </a:xfrm>
            <a:custGeom>
              <a:avLst/>
              <a:gdLst>
                <a:gd name="T0" fmla="*/ 0 w 221"/>
                <a:gd name="T1" fmla="*/ 1088 h 1088"/>
                <a:gd name="T2" fmla="*/ 0 w 221"/>
                <a:gd name="T3" fmla="*/ 210 h 1088"/>
                <a:gd name="T4" fmla="*/ 221 w 221"/>
                <a:gd name="T5" fmla="*/ 0 h 1088"/>
                <a:gd name="T6" fmla="*/ 221 w 221"/>
                <a:gd name="T7" fmla="*/ 878 h 1088"/>
                <a:gd name="T8" fmla="*/ 0 w 221"/>
                <a:gd name="T9" fmla="*/ 1088 h 10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088"/>
                <a:gd name="T17" fmla="*/ 221 w 221"/>
                <a:gd name="T18" fmla="*/ 1088 h 10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088">
                  <a:moveTo>
                    <a:pt x="0" y="1088"/>
                  </a:moveTo>
                  <a:lnTo>
                    <a:pt x="0" y="210"/>
                  </a:lnTo>
                  <a:lnTo>
                    <a:pt x="221" y="0"/>
                  </a:lnTo>
                  <a:lnTo>
                    <a:pt x="221" y="878"/>
                  </a:lnTo>
                  <a:lnTo>
                    <a:pt x="0" y="1088"/>
                  </a:lnTo>
                  <a:close/>
                </a:path>
              </a:pathLst>
            </a:custGeom>
            <a:solidFill>
              <a:srgbClr val="808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5" name="Rectangle 65"/>
            <p:cNvSpPr>
              <a:spLocks noChangeArrowheads="1"/>
            </p:cNvSpPr>
            <p:nvPr/>
          </p:nvSpPr>
          <p:spPr bwMode="auto">
            <a:xfrm>
              <a:off x="1853" y="2647"/>
              <a:ext cx="1280" cy="878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6" name="Freeform 66"/>
            <p:cNvSpPr>
              <a:spLocks/>
            </p:cNvSpPr>
            <p:nvPr/>
          </p:nvSpPr>
          <p:spPr bwMode="auto">
            <a:xfrm>
              <a:off x="1853" y="2437"/>
              <a:ext cx="1501" cy="210"/>
            </a:xfrm>
            <a:custGeom>
              <a:avLst/>
              <a:gdLst>
                <a:gd name="T0" fmla="*/ 1280 w 1501"/>
                <a:gd name="T1" fmla="*/ 210 h 210"/>
                <a:gd name="T2" fmla="*/ 1501 w 1501"/>
                <a:gd name="T3" fmla="*/ 0 h 210"/>
                <a:gd name="T4" fmla="*/ 221 w 1501"/>
                <a:gd name="T5" fmla="*/ 0 h 210"/>
                <a:gd name="T6" fmla="*/ 0 w 1501"/>
                <a:gd name="T7" fmla="*/ 210 h 210"/>
                <a:gd name="T8" fmla="*/ 1280 w 1501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1"/>
                <a:gd name="T16" fmla="*/ 0 h 210"/>
                <a:gd name="T17" fmla="*/ 1501 w 1501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1" h="210">
                  <a:moveTo>
                    <a:pt x="1280" y="210"/>
                  </a:moveTo>
                  <a:lnTo>
                    <a:pt x="1501" y="0"/>
                  </a:lnTo>
                  <a:lnTo>
                    <a:pt x="221" y="0"/>
                  </a:lnTo>
                  <a:lnTo>
                    <a:pt x="0" y="210"/>
                  </a:lnTo>
                  <a:lnTo>
                    <a:pt x="1280" y="210"/>
                  </a:lnTo>
                  <a:close/>
                </a:path>
              </a:pathLst>
            </a:custGeom>
            <a:solidFill>
              <a:srgbClr val="BFB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7" name="Freeform 67"/>
            <p:cNvSpPr>
              <a:spLocks/>
            </p:cNvSpPr>
            <p:nvPr/>
          </p:nvSpPr>
          <p:spPr bwMode="auto">
            <a:xfrm>
              <a:off x="4412" y="1642"/>
              <a:ext cx="221" cy="1883"/>
            </a:xfrm>
            <a:custGeom>
              <a:avLst/>
              <a:gdLst>
                <a:gd name="T0" fmla="*/ 0 w 221"/>
                <a:gd name="T1" fmla="*/ 1883 h 1883"/>
                <a:gd name="T2" fmla="*/ 0 w 221"/>
                <a:gd name="T3" fmla="*/ 210 h 1883"/>
                <a:gd name="T4" fmla="*/ 221 w 221"/>
                <a:gd name="T5" fmla="*/ 0 h 1883"/>
                <a:gd name="T6" fmla="*/ 221 w 221"/>
                <a:gd name="T7" fmla="*/ 1673 h 1883"/>
                <a:gd name="T8" fmla="*/ 0 w 221"/>
                <a:gd name="T9" fmla="*/ 1883 h 1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"/>
                <a:gd name="T16" fmla="*/ 0 h 1883"/>
                <a:gd name="T17" fmla="*/ 221 w 221"/>
                <a:gd name="T18" fmla="*/ 1883 h 18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" h="1883">
                  <a:moveTo>
                    <a:pt x="0" y="1883"/>
                  </a:moveTo>
                  <a:lnTo>
                    <a:pt x="0" y="210"/>
                  </a:lnTo>
                  <a:lnTo>
                    <a:pt x="221" y="0"/>
                  </a:lnTo>
                  <a:lnTo>
                    <a:pt x="221" y="1673"/>
                  </a:lnTo>
                  <a:lnTo>
                    <a:pt x="0" y="1883"/>
                  </a:lnTo>
                  <a:close/>
                </a:path>
              </a:pathLst>
            </a:custGeom>
            <a:solidFill>
              <a:srgbClr val="00008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28" name="Rectangle 68"/>
            <p:cNvSpPr>
              <a:spLocks noChangeArrowheads="1"/>
            </p:cNvSpPr>
            <p:nvPr/>
          </p:nvSpPr>
          <p:spPr bwMode="auto">
            <a:xfrm>
              <a:off x="3133" y="1852"/>
              <a:ext cx="1279" cy="1673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29" name="Freeform 69"/>
            <p:cNvSpPr>
              <a:spLocks/>
            </p:cNvSpPr>
            <p:nvPr/>
          </p:nvSpPr>
          <p:spPr bwMode="auto">
            <a:xfrm>
              <a:off x="3133" y="1642"/>
              <a:ext cx="1500" cy="210"/>
            </a:xfrm>
            <a:custGeom>
              <a:avLst/>
              <a:gdLst>
                <a:gd name="T0" fmla="*/ 1279 w 1500"/>
                <a:gd name="T1" fmla="*/ 210 h 210"/>
                <a:gd name="T2" fmla="*/ 1500 w 1500"/>
                <a:gd name="T3" fmla="*/ 0 h 210"/>
                <a:gd name="T4" fmla="*/ 221 w 1500"/>
                <a:gd name="T5" fmla="*/ 0 h 210"/>
                <a:gd name="T6" fmla="*/ 0 w 1500"/>
                <a:gd name="T7" fmla="*/ 210 h 210"/>
                <a:gd name="T8" fmla="*/ 1279 w 1500"/>
                <a:gd name="T9" fmla="*/ 210 h 2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0"/>
                <a:gd name="T16" fmla="*/ 0 h 210"/>
                <a:gd name="T17" fmla="*/ 1500 w 1500"/>
                <a:gd name="T18" fmla="*/ 210 h 2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0" h="210">
                  <a:moveTo>
                    <a:pt x="1279" y="210"/>
                  </a:moveTo>
                  <a:lnTo>
                    <a:pt x="1500" y="0"/>
                  </a:lnTo>
                  <a:lnTo>
                    <a:pt x="221" y="0"/>
                  </a:lnTo>
                  <a:lnTo>
                    <a:pt x="0" y="210"/>
                  </a:lnTo>
                  <a:lnTo>
                    <a:pt x="1279" y="210"/>
                  </a:lnTo>
                  <a:close/>
                </a:path>
              </a:pathLst>
            </a:custGeom>
            <a:solidFill>
              <a:srgbClr val="0000B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0" name="Rectangle 70"/>
            <p:cNvSpPr>
              <a:spLocks noChangeArrowheads="1"/>
            </p:cNvSpPr>
            <p:nvPr/>
          </p:nvSpPr>
          <p:spPr bwMode="auto">
            <a:xfrm>
              <a:off x="2245" y="2659"/>
              <a:ext cx="4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500" b="1">
                  <a:latin typeface="Arial Rounded MT Bold"/>
                </a:rPr>
                <a:t>7828</a:t>
              </a:r>
              <a:endParaRPr lang="en-US" sz="2400">
                <a:latin typeface="Arial Rounded MT Bold"/>
              </a:endParaRPr>
            </a:p>
          </p:txBody>
        </p:sp>
        <p:sp>
          <p:nvSpPr>
            <p:cNvPr id="68631" name="Rectangle 71"/>
            <p:cNvSpPr>
              <a:spLocks noChangeArrowheads="1"/>
            </p:cNvSpPr>
            <p:nvPr/>
          </p:nvSpPr>
          <p:spPr bwMode="auto">
            <a:xfrm>
              <a:off x="3591" y="1978"/>
              <a:ext cx="45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  <a:latin typeface="Arial Rounded MT Bold"/>
                </a:rPr>
                <a:t>8580</a:t>
              </a:r>
              <a:endParaRPr lang="en-US" sz="2400" b="1">
                <a:latin typeface="Arial Rounded MT Bold"/>
              </a:endParaRPr>
            </a:p>
          </p:txBody>
        </p:sp>
        <p:sp>
          <p:nvSpPr>
            <p:cNvPr id="68632" name="Line 72"/>
            <p:cNvSpPr>
              <a:spLocks noChangeShapeType="1"/>
            </p:cNvSpPr>
            <p:nvPr/>
          </p:nvSpPr>
          <p:spPr bwMode="auto">
            <a:xfrm flipV="1">
              <a:off x="1300" y="1566"/>
              <a:ext cx="1" cy="2117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3" name="Line 73"/>
            <p:cNvSpPr>
              <a:spLocks noChangeShapeType="1"/>
            </p:cNvSpPr>
            <p:nvPr/>
          </p:nvSpPr>
          <p:spPr bwMode="auto">
            <a:xfrm flipH="1">
              <a:off x="1261" y="3683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4" name="Line 74"/>
            <p:cNvSpPr>
              <a:spLocks noChangeShapeType="1"/>
            </p:cNvSpPr>
            <p:nvPr/>
          </p:nvSpPr>
          <p:spPr bwMode="auto">
            <a:xfrm flipH="1">
              <a:off x="1261" y="3263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5" name="Line 75"/>
            <p:cNvSpPr>
              <a:spLocks noChangeShapeType="1"/>
            </p:cNvSpPr>
            <p:nvPr/>
          </p:nvSpPr>
          <p:spPr bwMode="auto">
            <a:xfrm flipH="1">
              <a:off x="1261" y="2835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6" name="Line 76"/>
            <p:cNvSpPr>
              <a:spLocks noChangeShapeType="1"/>
            </p:cNvSpPr>
            <p:nvPr/>
          </p:nvSpPr>
          <p:spPr bwMode="auto">
            <a:xfrm flipH="1">
              <a:off x="1261" y="2415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7" name="Line 77"/>
            <p:cNvSpPr>
              <a:spLocks noChangeShapeType="1"/>
            </p:cNvSpPr>
            <p:nvPr/>
          </p:nvSpPr>
          <p:spPr bwMode="auto">
            <a:xfrm flipH="1">
              <a:off x="1261" y="1987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8" name="Line 78"/>
            <p:cNvSpPr>
              <a:spLocks noChangeShapeType="1"/>
            </p:cNvSpPr>
            <p:nvPr/>
          </p:nvSpPr>
          <p:spPr bwMode="auto">
            <a:xfrm flipH="1">
              <a:off x="1261" y="1566"/>
              <a:ext cx="39" cy="1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39" name="Rectangle 79"/>
            <p:cNvSpPr>
              <a:spLocks noChangeArrowheads="1"/>
            </p:cNvSpPr>
            <p:nvPr/>
          </p:nvSpPr>
          <p:spPr bwMode="auto">
            <a:xfrm>
              <a:off x="884" y="3597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7000</a:t>
              </a:r>
            </a:p>
          </p:txBody>
        </p:sp>
        <p:sp>
          <p:nvSpPr>
            <p:cNvPr id="68640" name="Rectangle 80"/>
            <p:cNvSpPr>
              <a:spLocks noChangeArrowheads="1"/>
            </p:cNvSpPr>
            <p:nvPr/>
          </p:nvSpPr>
          <p:spPr bwMode="auto">
            <a:xfrm>
              <a:off x="884" y="3176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7400</a:t>
              </a:r>
            </a:p>
          </p:txBody>
        </p:sp>
        <p:sp>
          <p:nvSpPr>
            <p:cNvPr id="68641" name="Rectangle 81"/>
            <p:cNvSpPr>
              <a:spLocks noChangeArrowheads="1"/>
            </p:cNvSpPr>
            <p:nvPr/>
          </p:nvSpPr>
          <p:spPr bwMode="auto">
            <a:xfrm>
              <a:off x="884" y="2748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7800</a:t>
              </a:r>
            </a:p>
          </p:txBody>
        </p:sp>
        <p:sp>
          <p:nvSpPr>
            <p:cNvPr id="68642" name="Rectangle 82"/>
            <p:cNvSpPr>
              <a:spLocks noChangeArrowheads="1"/>
            </p:cNvSpPr>
            <p:nvPr/>
          </p:nvSpPr>
          <p:spPr bwMode="auto">
            <a:xfrm>
              <a:off x="884" y="2328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8200</a:t>
              </a:r>
            </a:p>
          </p:txBody>
        </p:sp>
        <p:sp>
          <p:nvSpPr>
            <p:cNvPr id="68643" name="Rectangle 83"/>
            <p:cNvSpPr>
              <a:spLocks noChangeArrowheads="1"/>
            </p:cNvSpPr>
            <p:nvPr/>
          </p:nvSpPr>
          <p:spPr bwMode="auto">
            <a:xfrm>
              <a:off x="884" y="1900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8600</a:t>
              </a:r>
            </a:p>
          </p:txBody>
        </p:sp>
        <p:sp>
          <p:nvSpPr>
            <p:cNvPr id="68644" name="Rectangle 84"/>
            <p:cNvSpPr>
              <a:spLocks noChangeArrowheads="1"/>
            </p:cNvSpPr>
            <p:nvPr/>
          </p:nvSpPr>
          <p:spPr bwMode="auto">
            <a:xfrm>
              <a:off x="884" y="1480"/>
              <a:ext cx="3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9000</a:t>
              </a:r>
            </a:p>
          </p:txBody>
        </p:sp>
        <p:sp>
          <p:nvSpPr>
            <p:cNvPr id="68645" name="Line 85"/>
            <p:cNvSpPr>
              <a:spLocks noChangeShapeType="1"/>
            </p:cNvSpPr>
            <p:nvPr/>
          </p:nvSpPr>
          <p:spPr bwMode="auto">
            <a:xfrm>
              <a:off x="1300" y="3683"/>
              <a:ext cx="3333" cy="1"/>
            </a:xfrm>
            <a:prstGeom prst="line">
              <a:avLst/>
            </a:prstGeom>
            <a:noFill/>
            <a:ln w="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6" name="Line 86"/>
            <p:cNvSpPr>
              <a:spLocks noChangeShapeType="1"/>
            </p:cNvSpPr>
            <p:nvPr/>
          </p:nvSpPr>
          <p:spPr bwMode="auto">
            <a:xfrm>
              <a:off x="1300" y="3683"/>
              <a:ext cx="1" cy="38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7" name="Line 87"/>
            <p:cNvSpPr>
              <a:spLocks noChangeShapeType="1"/>
            </p:cNvSpPr>
            <p:nvPr/>
          </p:nvSpPr>
          <p:spPr bwMode="auto">
            <a:xfrm>
              <a:off x="4565" y="3683"/>
              <a:ext cx="1" cy="3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8648" name="Rectangle 88"/>
            <p:cNvSpPr>
              <a:spLocks noChangeArrowheads="1"/>
            </p:cNvSpPr>
            <p:nvPr/>
          </p:nvSpPr>
          <p:spPr bwMode="auto">
            <a:xfrm>
              <a:off x="3278" y="3796"/>
              <a:ext cx="99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Com Palha</a:t>
              </a:r>
            </a:p>
          </p:txBody>
        </p:sp>
        <p:sp>
          <p:nvSpPr>
            <p:cNvPr id="68649" name="Text Box 89"/>
            <p:cNvSpPr txBox="1">
              <a:spLocks noChangeArrowheads="1"/>
            </p:cNvSpPr>
            <p:nvPr/>
          </p:nvSpPr>
          <p:spPr bwMode="auto">
            <a:xfrm>
              <a:off x="1837" y="3756"/>
              <a:ext cx="11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</a:rPr>
                <a:t>Sem Palha</a:t>
              </a:r>
            </a:p>
          </p:txBody>
        </p:sp>
        <p:sp>
          <p:nvSpPr>
            <p:cNvPr id="68650" name="Text Box 90"/>
            <p:cNvSpPr txBox="1">
              <a:spLocks noChangeArrowheads="1"/>
            </p:cNvSpPr>
            <p:nvPr/>
          </p:nvSpPr>
          <p:spPr bwMode="auto">
            <a:xfrm rot="-5400000">
              <a:off x="-329" y="2421"/>
              <a:ext cx="18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</a:rPr>
                <a:t>Produtividade (kg/ha)</a:t>
              </a:r>
            </a:p>
          </p:txBody>
        </p:sp>
        <p:sp>
          <p:nvSpPr>
            <p:cNvPr id="68651" name="Text Box 91"/>
            <p:cNvSpPr txBox="1">
              <a:spLocks noChangeArrowheads="1"/>
            </p:cNvSpPr>
            <p:nvPr/>
          </p:nvSpPr>
          <p:spPr bwMode="auto">
            <a:xfrm>
              <a:off x="2245" y="306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latin typeface="Tahoma" pitchFamily="34" charset="0"/>
                </a:rPr>
                <a:t>a</a:t>
              </a:r>
            </a:p>
          </p:txBody>
        </p:sp>
        <p:sp>
          <p:nvSpPr>
            <p:cNvPr id="68652" name="Text Box 92"/>
            <p:cNvSpPr txBox="1">
              <a:spLocks noChangeArrowheads="1"/>
            </p:cNvSpPr>
            <p:nvPr/>
          </p:nvSpPr>
          <p:spPr bwMode="auto">
            <a:xfrm>
              <a:off x="3538" y="3068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600" b="1">
                  <a:solidFill>
                    <a:schemeClr val="bg1"/>
                  </a:solidFill>
                  <a:latin typeface="Tahoma" pitchFamily="34" charset="0"/>
                </a:rPr>
                <a:t>b</a:t>
              </a:r>
            </a:p>
          </p:txBody>
        </p:sp>
        <p:sp>
          <p:nvSpPr>
            <p:cNvPr id="68653" name="Text Box 93"/>
            <p:cNvSpPr txBox="1">
              <a:spLocks noChangeArrowheads="1"/>
            </p:cNvSpPr>
            <p:nvPr/>
          </p:nvSpPr>
          <p:spPr bwMode="auto">
            <a:xfrm>
              <a:off x="2109" y="1343"/>
              <a:ext cx="998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+ 9,6 %</a:t>
              </a:r>
            </a:p>
          </p:txBody>
        </p:sp>
        <p:sp>
          <p:nvSpPr>
            <p:cNvPr id="68654" name="Text Box 94"/>
            <p:cNvSpPr txBox="1">
              <a:spLocks noChangeArrowheads="1"/>
            </p:cNvSpPr>
            <p:nvPr/>
          </p:nvSpPr>
          <p:spPr bwMode="auto">
            <a:xfrm>
              <a:off x="2019" y="1934"/>
              <a:ext cx="997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+ 12,5 sc/ha</a:t>
              </a:r>
            </a:p>
          </p:txBody>
        </p:sp>
        <p:sp>
          <p:nvSpPr>
            <p:cNvPr id="68655" name="AutoShape 95"/>
            <p:cNvSpPr>
              <a:spLocks/>
            </p:cNvSpPr>
            <p:nvPr/>
          </p:nvSpPr>
          <p:spPr bwMode="auto">
            <a:xfrm>
              <a:off x="2880" y="1841"/>
              <a:ext cx="136" cy="818"/>
            </a:xfrm>
            <a:prstGeom prst="leftBrace">
              <a:avLst>
                <a:gd name="adj1" fmla="val 50123"/>
                <a:gd name="adj2" fmla="val 50000"/>
              </a:avLst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616" name="CaixaDeTexto 95"/>
          <p:cNvSpPr txBox="1">
            <a:spLocks noChangeArrowheads="1"/>
          </p:cNvSpPr>
          <p:nvPr/>
        </p:nvSpPr>
        <p:spPr bwMode="auto">
          <a:xfrm rot="-5400000">
            <a:off x="7851775" y="5565775"/>
            <a:ext cx="2276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RBCS - Sá et al., 2010</a:t>
            </a:r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0"/>
            <a:ext cx="8686800" cy="1371600"/>
            <a:chOff x="96" y="0"/>
            <a:chExt cx="5472" cy="864"/>
          </a:xfrm>
        </p:grpSpPr>
        <p:sp>
          <p:nvSpPr>
            <p:cNvPr id="205827" name="AutoShape 3"/>
            <p:cNvSpPr>
              <a:spLocks noChangeArrowheads="1"/>
            </p:cNvSpPr>
            <p:nvPr/>
          </p:nvSpPr>
          <p:spPr bwMode="auto">
            <a:xfrm>
              <a:off x="96" y="0"/>
              <a:ext cx="5472" cy="864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28" name="Text Box 4"/>
            <p:cNvSpPr txBox="1">
              <a:spLocks noChangeArrowheads="1"/>
            </p:cNvSpPr>
            <p:nvPr/>
          </p:nvSpPr>
          <p:spPr bwMode="auto">
            <a:xfrm>
              <a:off x="96" y="48"/>
              <a:ext cx="547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chemeClr val="bg1"/>
                  </a:solidFill>
                  <a:latin typeface="Arial Black" pitchFamily="34" charset="0"/>
                </a:rPr>
                <a:t>Efeito da quantidade de palha no desenvolvimento radicular total de milho em SPD                     (Média de 13 genótipos / tratamento de palha)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15925" y="1793875"/>
            <a:ext cx="8312150" cy="5064125"/>
            <a:chOff x="262" y="1130"/>
            <a:chExt cx="5236" cy="3190"/>
          </a:xfrm>
        </p:grpSpPr>
        <p:sp>
          <p:nvSpPr>
            <p:cNvPr id="205830" name="Rectangle 6"/>
            <p:cNvSpPr>
              <a:spLocks noChangeArrowheads="1"/>
            </p:cNvSpPr>
            <p:nvPr/>
          </p:nvSpPr>
          <p:spPr bwMode="auto">
            <a:xfrm>
              <a:off x="524" y="2639"/>
              <a:ext cx="235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257" y="2328"/>
              <a:ext cx="3901" cy="62"/>
              <a:chOff x="1257" y="2328"/>
              <a:chExt cx="3901" cy="62"/>
            </a:xfrm>
          </p:grpSpPr>
          <p:sp>
            <p:nvSpPr>
              <p:cNvPr id="205832" name="Rectangle 8"/>
              <p:cNvSpPr>
                <a:spLocks noChangeArrowheads="1"/>
              </p:cNvSpPr>
              <p:nvPr/>
            </p:nvSpPr>
            <p:spPr bwMode="auto">
              <a:xfrm>
                <a:off x="4739" y="2328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33" name="Rectangle 9"/>
              <p:cNvSpPr>
                <a:spLocks noChangeArrowheads="1"/>
              </p:cNvSpPr>
              <p:nvPr/>
            </p:nvSpPr>
            <p:spPr bwMode="auto">
              <a:xfrm>
                <a:off x="4006" y="2328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34" name="Rectangle 10"/>
              <p:cNvSpPr>
                <a:spLocks noChangeArrowheads="1"/>
              </p:cNvSpPr>
              <p:nvPr/>
            </p:nvSpPr>
            <p:spPr bwMode="auto">
              <a:xfrm>
                <a:off x="3273" y="2328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35" name="Rectangle 11"/>
              <p:cNvSpPr>
                <a:spLocks noChangeArrowheads="1"/>
              </p:cNvSpPr>
              <p:nvPr/>
            </p:nvSpPr>
            <p:spPr bwMode="auto">
              <a:xfrm>
                <a:off x="2540" y="2328"/>
                <a:ext cx="418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36" name="Rectangle 12"/>
              <p:cNvSpPr>
                <a:spLocks noChangeArrowheads="1"/>
              </p:cNvSpPr>
              <p:nvPr/>
            </p:nvSpPr>
            <p:spPr bwMode="auto">
              <a:xfrm>
                <a:off x="1807" y="2328"/>
                <a:ext cx="418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37" name="Rectangle 13"/>
              <p:cNvSpPr>
                <a:spLocks noChangeArrowheads="1"/>
              </p:cNvSpPr>
              <p:nvPr/>
            </p:nvSpPr>
            <p:spPr bwMode="auto">
              <a:xfrm>
                <a:off x="1257" y="2328"/>
                <a:ext cx="235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23" y="3137"/>
              <a:ext cx="3351" cy="62"/>
              <a:chOff x="1623" y="3137"/>
              <a:chExt cx="3351" cy="62"/>
            </a:xfrm>
          </p:grpSpPr>
          <p:sp>
            <p:nvSpPr>
              <p:cNvPr id="205839" name="Rectangle 15"/>
              <p:cNvSpPr>
                <a:spLocks noChangeArrowheads="1"/>
              </p:cNvSpPr>
              <p:nvPr/>
            </p:nvSpPr>
            <p:spPr bwMode="auto">
              <a:xfrm>
                <a:off x="4556" y="3137"/>
                <a:ext cx="418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40" name="Rectangle 16"/>
              <p:cNvSpPr>
                <a:spLocks noChangeArrowheads="1"/>
              </p:cNvSpPr>
              <p:nvPr/>
            </p:nvSpPr>
            <p:spPr bwMode="auto">
              <a:xfrm>
                <a:off x="3822" y="3137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41" name="Rectangle 17"/>
              <p:cNvSpPr>
                <a:spLocks noChangeArrowheads="1"/>
              </p:cNvSpPr>
              <p:nvPr/>
            </p:nvSpPr>
            <p:spPr bwMode="auto">
              <a:xfrm>
                <a:off x="3089" y="3137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42" name="Rectangle 18"/>
              <p:cNvSpPr>
                <a:spLocks noChangeArrowheads="1"/>
              </p:cNvSpPr>
              <p:nvPr/>
            </p:nvSpPr>
            <p:spPr bwMode="auto">
              <a:xfrm>
                <a:off x="2356" y="3137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843" name="Rectangle 19"/>
              <p:cNvSpPr>
                <a:spLocks noChangeArrowheads="1"/>
              </p:cNvSpPr>
              <p:nvPr/>
            </p:nvSpPr>
            <p:spPr bwMode="auto">
              <a:xfrm>
                <a:off x="1623" y="3137"/>
                <a:ext cx="419" cy="6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05844" name="Rectangle 20"/>
            <p:cNvSpPr>
              <a:spLocks noChangeArrowheads="1"/>
            </p:cNvSpPr>
            <p:nvPr/>
          </p:nvSpPr>
          <p:spPr bwMode="auto">
            <a:xfrm>
              <a:off x="262" y="1130"/>
              <a:ext cx="5236" cy="3190"/>
            </a:xfrm>
            <a:prstGeom prst="rect">
              <a:avLst/>
            </a:prstGeom>
            <a:solidFill>
              <a:srgbClr val="00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45" name="Freeform 21"/>
            <p:cNvSpPr>
              <a:spLocks/>
            </p:cNvSpPr>
            <p:nvPr/>
          </p:nvSpPr>
          <p:spPr bwMode="auto">
            <a:xfrm>
              <a:off x="1257" y="3371"/>
              <a:ext cx="4241" cy="233"/>
            </a:xfrm>
            <a:custGeom>
              <a:avLst/>
              <a:gdLst/>
              <a:ahLst/>
              <a:cxnLst>
                <a:cxn ang="0">
                  <a:pos x="0" y="233"/>
                </a:cxn>
                <a:cxn ang="0">
                  <a:pos x="523" y="0"/>
                </a:cxn>
                <a:cxn ang="0">
                  <a:pos x="4241" y="0"/>
                </a:cxn>
                <a:cxn ang="0">
                  <a:pos x="3717" y="233"/>
                </a:cxn>
                <a:cxn ang="0">
                  <a:pos x="0" y="233"/>
                </a:cxn>
              </a:cxnLst>
              <a:rect l="0" t="0" r="r" b="b"/>
              <a:pathLst>
                <a:path w="4241" h="233">
                  <a:moveTo>
                    <a:pt x="0" y="233"/>
                  </a:moveTo>
                  <a:lnTo>
                    <a:pt x="523" y="0"/>
                  </a:lnTo>
                  <a:lnTo>
                    <a:pt x="4241" y="0"/>
                  </a:lnTo>
                  <a:lnTo>
                    <a:pt x="3717" y="233"/>
                  </a:lnTo>
                  <a:lnTo>
                    <a:pt x="0" y="233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46" name="Freeform 22"/>
            <p:cNvSpPr>
              <a:spLocks/>
            </p:cNvSpPr>
            <p:nvPr/>
          </p:nvSpPr>
          <p:spPr bwMode="auto">
            <a:xfrm>
              <a:off x="1257" y="1207"/>
              <a:ext cx="523" cy="2397"/>
            </a:xfrm>
            <a:custGeom>
              <a:avLst/>
              <a:gdLst/>
              <a:ahLst/>
              <a:cxnLst>
                <a:cxn ang="0">
                  <a:pos x="0" y="2397"/>
                </a:cxn>
                <a:cxn ang="0">
                  <a:pos x="0" y="234"/>
                </a:cxn>
                <a:cxn ang="0">
                  <a:pos x="523" y="0"/>
                </a:cxn>
                <a:cxn ang="0">
                  <a:pos x="523" y="2164"/>
                </a:cxn>
                <a:cxn ang="0">
                  <a:pos x="0" y="2397"/>
                </a:cxn>
              </a:cxnLst>
              <a:rect l="0" t="0" r="r" b="b"/>
              <a:pathLst>
                <a:path w="523" h="2397">
                  <a:moveTo>
                    <a:pt x="0" y="2397"/>
                  </a:moveTo>
                  <a:lnTo>
                    <a:pt x="0" y="234"/>
                  </a:lnTo>
                  <a:lnTo>
                    <a:pt x="523" y="0"/>
                  </a:lnTo>
                  <a:lnTo>
                    <a:pt x="523" y="2164"/>
                  </a:lnTo>
                  <a:lnTo>
                    <a:pt x="0" y="2397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47" name="Rectangle 23"/>
            <p:cNvSpPr>
              <a:spLocks noChangeArrowheads="1"/>
            </p:cNvSpPr>
            <p:nvPr/>
          </p:nvSpPr>
          <p:spPr bwMode="auto">
            <a:xfrm>
              <a:off x="1780" y="1207"/>
              <a:ext cx="3692" cy="216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48" name="Freeform 24"/>
            <p:cNvSpPr>
              <a:spLocks/>
            </p:cNvSpPr>
            <p:nvPr/>
          </p:nvSpPr>
          <p:spPr bwMode="auto">
            <a:xfrm>
              <a:off x="1257" y="3371"/>
              <a:ext cx="4241" cy="233"/>
            </a:xfrm>
            <a:custGeom>
              <a:avLst/>
              <a:gdLst/>
              <a:ahLst/>
              <a:cxnLst>
                <a:cxn ang="0">
                  <a:pos x="4241" y="0"/>
                </a:cxn>
                <a:cxn ang="0">
                  <a:pos x="3717" y="233"/>
                </a:cxn>
                <a:cxn ang="0">
                  <a:pos x="0" y="233"/>
                </a:cxn>
                <a:cxn ang="0">
                  <a:pos x="523" y="0"/>
                </a:cxn>
                <a:cxn ang="0">
                  <a:pos x="4241" y="0"/>
                </a:cxn>
              </a:cxnLst>
              <a:rect l="0" t="0" r="r" b="b"/>
              <a:pathLst>
                <a:path w="4241" h="233">
                  <a:moveTo>
                    <a:pt x="4241" y="0"/>
                  </a:moveTo>
                  <a:lnTo>
                    <a:pt x="3717" y="233"/>
                  </a:lnTo>
                  <a:lnTo>
                    <a:pt x="0" y="233"/>
                  </a:lnTo>
                  <a:lnTo>
                    <a:pt x="523" y="0"/>
                  </a:lnTo>
                  <a:lnTo>
                    <a:pt x="424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49" name="Freeform 25"/>
            <p:cNvSpPr>
              <a:spLocks/>
            </p:cNvSpPr>
            <p:nvPr/>
          </p:nvSpPr>
          <p:spPr bwMode="auto">
            <a:xfrm>
              <a:off x="1257" y="1207"/>
              <a:ext cx="523" cy="2397"/>
            </a:xfrm>
            <a:custGeom>
              <a:avLst/>
              <a:gdLst/>
              <a:ahLst/>
              <a:cxnLst>
                <a:cxn ang="0">
                  <a:pos x="0" y="2397"/>
                </a:cxn>
                <a:cxn ang="0">
                  <a:pos x="0" y="234"/>
                </a:cxn>
                <a:cxn ang="0">
                  <a:pos x="523" y="0"/>
                </a:cxn>
                <a:cxn ang="0">
                  <a:pos x="523" y="2164"/>
                </a:cxn>
                <a:cxn ang="0">
                  <a:pos x="0" y="2397"/>
                </a:cxn>
              </a:cxnLst>
              <a:rect l="0" t="0" r="r" b="b"/>
              <a:pathLst>
                <a:path w="523" h="2397">
                  <a:moveTo>
                    <a:pt x="0" y="2397"/>
                  </a:moveTo>
                  <a:lnTo>
                    <a:pt x="0" y="234"/>
                  </a:lnTo>
                  <a:lnTo>
                    <a:pt x="523" y="0"/>
                  </a:lnTo>
                  <a:lnTo>
                    <a:pt x="523" y="2164"/>
                  </a:lnTo>
                  <a:lnTo>
                    <a:pt x="0" y="2397"/>
                  </a:lnTo>
                  <a:close/>
                </a:path>
              </a:pathLst>
            </a:custGeom>
            <a:noFill/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0" name="Rectangle 26"/>
            <p:cNvSpPr>
              <a:spLocks noChangeArrowheads="1"/>
            </p:cNvSpPr>
            <p:nvPr/>
          </p:nvSpPr>
          <p:spPr bwMode="auto">
            <a:xfrm>
              <a:off x="1780" y="1207"/>
              <a:ext cx="3718" cy="2164"/>
            </a:xfrm>
            <a:prstGeom prst="rect">
              <a:avLst/>
            </a:prstGeom>
            <a:noFill/>
            <a:ln w="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1" name="Freeform 27"/>
            <p:cNvSpPr>
              <a:spLocks/>
            </p:cNvSpPr>
            <p:nvPr/>
          </p:nvSpPr>
          <p:spPr bwMode="auto">
            <a:xfrm>
              <a:off x="2356" y="2733"/>
              <a:ext cx="210" cy="809"/>
            </a:xfrm>
            <a:custGeom>
              <a:avLst/>
              <a:gdLst/>
              <a:ahLst/>
              <a:cxnLst>
                <a:cxn ang="0">
                  <a:pos x="0" y="809"/>
                </a:cxn>
                <a:cxn ang="0">
                  <a:pos x="0" y="108"/>
                </a:cxn>
                <a:cxn ang="0">
                  <a:pos x="210" y="0"/>
                </a:cxn>
                <a:cxn ang="0">
                  <a:pos x="210" y="700"/>
                </a:cxn>
                <a:cxn ang="0">
                  <a:pos x="0" y="809"/>
                </a:cxn>
              </a:cxnLst>
              <a:rect l="0" t="0" r="r" b="b"/>
              <a:pathLst>
                <a:path w="210" h="809">
                  <a:moveTo>
                    <a:pt x="0" y="809"/>
                  </a:moveTo>
                  <a:lnTo>
                    <a:pt x="0" y="108"/>
                  </a:lnTo>
                  <a:lnTo>
                    <a:pt x="210" y="0"/>
                  </a:lnTo>
                  <a:lnTo>
                    <a:pt x="210" y="700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2" name="Rectangle 28"/>
            <p:cNvSpPr>
              <a:spLocks noChangeArrowheads="1"/>
            </p:cNvSpPr>
            <p:nvPr/>
          </p:nvSpPr>
          <p:spPr bwMode="auto">
            <a:xfrm>
              <a:off x="1728" y="2841"/>
              <a:ext cx="628" cy="70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3" name="Freeform 29"/>
            <p:cNvSpPr>
              <a:spLocks/>
            </p:cNvSpPr>
            <p:nvPr/>
          </p:nvSpPr>
          <p:spPr bwMode="auto">
            <a:xfrm>
              <a:off x="1728" y="2733"/>
              <a:ext cx="838" cy="108"/>
            </a:xfrm>
            <a:custGeom>
              <a:avLst/>
              <a:gdLst/>
              <a:ahLst/>
              <a:cxnLst>
                <a:cxn ang="0">
                  <a:pos x="628" y="108"/>
                </a:cxn>
                <a:cxn ang="0">
                  <a:pos x="838" y="0"/>
                </a:cxn>
                <a:cxn ang="0">
                  <a:pos x="209" y="0"/>
                </a:cxn>
                <a:cxn ang="0">
                  <a:pos x="0" y="108"/>
                </a:cxn>
                <a:cxn ang="0">
                  <a:pos x="628" y="108"/>
                </a:cxn>
              </a:cxnLst>
              <a:rect l="0" t="0" r="r" b="b"/>
              <a:pathLst>
                <a:path w="838" h="108">
                  <a:moveTo>
                    <a:pt x="628" y="108"/>
                  </a:moveTo>
                  <a:lnTo>
                    <a:pt x="838" y="0"/>
                  </a:lnTo>
                  <a:lnTo>
                    <a:pt x="209" y="0"/>
                  </a:lnTo>
                  <a:lnTo>
                    <a:pt x="0" y="108"/>
                  </a:lnTo>
                  <a:lnTo>
                    <a:pt x="628" y="108"/>
                  </a:lnTo>
                  <a:close/>
                </a:path>
              </a:pathLst>
            </a:custGeom>
            <a:solidFill>
              <a:srgbClr val="FF330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4" name="Rectangle 30"/>
            <p:cNvSpPr>
              <a:spLocks noChangeArrowheads="1"/>
            </p:cNvSpPr>
            <p:nvPr/>
          </p:nvSpPr>
          <p:spPr bwMode="auto">
            <a:xfrm>
              <a:off x="1880" y="3072"/>
              <a:ext cx="3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sz="1600" b="1">
                  <a:solidFill>
                    <a:srgbClr val="FFFFFF"/>
                  </a:solidFill>
                  <a:latin typeface="Tahoma" pitchFamily="34" charset="0"/>
                </a:rPr>
                <a:t>21,48</a:t>
              </a:r>
              <a:endParaRPr lang="pt-BR" sz="1600">
                <a:latin typeface="Tahoma" pitchFamily="34" charset="0"/>
              </a:endParaRPr>
            </a:p>
          </p:txBody>
        </p:sp>
        <p:sp>
          <p:nvSpPr>
            <p:cNvPr id="205855" name="Freeform 31"/>
            <p:cNvSpPr>
              <a:spLocks/>
            </p:cNvSpPr>
            <p:nvPr/>
          </p:nvSpPr>
          <p:spPr bwMode="auto">
            <a:xfrm>
              <a:off x="3587" y="2032"/>
              <a:ext cx="209" cy="1510"/>
            </a:xfrm>
            <a:custGeom>
              <a:avLst/>
              <a:gdLst/>
              <a:ahLst/>
              <a:cxnLst>
                <a:cxn ang="0">
                  <a:pos x="0" y="1510"/>
                </a:cxn>
                <a:cxn ang="0">
                  <a:pos x="0" y="94"/>
                </a:cxn>
                <a:cxn ang="0">
                  <a:pos x="209" y="0"/>
                </a:cxn>
                <a:cxn ang="0">
                  <a:pos x="209" y="1401"/>
                </a:cxn>
                <a:cxn ang="0">
                  <a:pos x="0" y="1510"/>
                </a:cxn>
              </a:cxnLst>
              <a:rect l="0" t="0" r="r" b="b"/>
              <a:pathLst>
                <a:path w="209" h="1510">
                  <a:moveTo>
                    <a:pt x="0" y="1510"/>
                  </a:moveTo>
                  <a:lnTo>
                    <a:pt x="0" y="94"/>
                  </a:lnTo>
                  <a:lnTo>
                    <a:pt x="209" y="0"/>
                  </a:lnTo>
                  <a:lnTo>
                    <a:pt x="209" y="1401"/>
                  </a:lnTo>
                  <a:lnTo>
                    <a:pt x="0" y="1510"/>
                  </a:lnTo>
                  <a:close/>
                </a:path>
              </a:pathLst>
            </a:custGeom>
            <a:solidFill>
              <a:srgbClr val="00800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6" name="Rectangle 32"/>
            <p:cNvSpPr>
              <a:spLocks noChangeArrowheads="1"/>
            </p:cNvSpPr>
            <p:nvPr/>
          </p:nvSpPr>
          <p:spPr bwMode="auto">
            <a:xfrm>
              <a:off x="2958" y="2126"/>
              <a:ext cx="629" cy="141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7" name="Freeform 33"/>
            <p:cNvSpPr>
              <a:spLocks/>
            </p:cNvSpPr>
            <p:nvPr/>
          </p:nvSpPr>
          <p:spPr bwMode="auto">
            <a:xfrm>
              <a:off x="2958" y="2032"/>
              <a:ext cx="838" cy="94"/>
            </a:xfrm>
            <a:custGeom>
              <a:avLst/>
              <a:gdLst/>
              <a:ahLst/>
              <a:cxnLst>
                <a:cxn ang="0">
                  <a:pos x="629" y="94"/>
                </a:cxn>
                <a:cxn ang="0">
                  <a:pos x="838" y="0"/>
                </a:cxn>
                <a:cxn ang="0">
                  <a:pos x="210" y="0"/>
                </a:cxn>
                <a:cxn ang="0">
                  <a:pos x="0" y="94"/>
                </a:cxn>
                <a:cxn ang="0">
                  <a:pos x="629" y="94"/>
                </a:cxn>
              </a:cxnLst>
              <a:rect l="0" t="0" r="r" b="b"/>
              <a:pathLst>
                <a:path w="838" h="94">
                  <a:moveTo>
                    <a:pt x="629" y="94"/>
                  </a:moveTo>
                  <a:lnTo>
                    <a:pt x="838" y="0"/>
                  </a:lnTo>
                  <a:lnTo>
                    <a:pt x="210" y="0"/>
                  </a:lnTo>
                  <a:lnTo>
                    <a:pt x="0" y="94"/>
                  </a:lnTo>
                  <a:lnTo>
                    <a:pt x="629" y="94"/>
                  </a:lnTo>
                  <a:close/>
                </a:path>
              </a:pathLst>
            </a:custGeom>
            <a:solidFill>
              <a:srgbClr val="00BF00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58" name="Rectangle 34"/>
            <p:cNvSpPr>
              <a:spLocks noChangeArrowheads="1"/>
            </p:cNvSpPr>
            <p:nvPr/>
          </p:nvSpPr>
          <p:spPr bwMode="auto">
            <a:xfrm>
              <a:off x="3128" y="2304"/>
              <a:ext cx="3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600" b="1">
                  <a:solidFill>
                    <a:srgbClr val="FFFFFF"/>
                  </a:solidFill>
                  <a:latin typeface="Tahoma" pitchFamily="34" charset="0"/>
                </a:rPr>
                <a:t>27,98</a:t>
              </a:r>
              <a:endParaRPr lang="pt-BR" sz="1600">
                <a:latin typeface="Tahoma" pitchFamily="34" charset="0"/>
              </a:endParaRPr>
            </a:p>
          </p:txBody>
        </p:sp>
        <p:sp>
          <p:nvSpPr>
            <p:cNvPr id="205859" name="Freeform 35"/>
            <p:cNvSpPr>
              <a:spLocks/>
            </p:cNvSpPr>
            <p:nvPr/>
          </p:nvSpPr>
          <p:spPr bwMode="auto">
            <a:xfrm>
              <a:off x="4817" y="1814"/>
              <a:ext cx="210" cy="1728"/>
            </a:xfrm>
            <a:custGeom>
              <a:avLst/>
              <a:gdLst/>
              <a:ahLst/>
              <a:cxnLst>
                <a:cxn ang="0">
                  <a:pos x="0" y="1728"/>
                </a:cxn>
                <a:cxn ang="0">
                  <a:pos x="0" y="94"/>
                </a:cxn>
                <a:cxn ang="0">
                  <a:pos x="210" y="0"/>
                </a:cxn>
                <a:cxn ang="0">
                  <a:pos x="210" y="1619"/>
                </a:cxn>
                <a:cxn ang="0">
                  <a:pos x="0" y="1728"/>
                </a:cxn>
              </a:cxnLst>
              <a:rect l="0" t="0" r="r" b="b"/>
              <a:pathLst>
                <a:path w="210" h="1728">
                  <a:moveTo>
                    <a:pt x="0" y="1728"/>
                  </a:moveTo>
                  <a:lnTo>
                    <a:pt x="0" y="94"/>
                  </a:lnTo>
                  <a:lnTo>
                    <a:pt x="210" y="0"/>
                  </a:lnTo>
                  <a:lnTo>
                    <a:pt x="210" y="1619"/>
                  </a:lnTo>
                  <a:lnTo>
                    <a:pt x="0" y="1728"/>
                  </a:lnTo>
                  <a:close/>
                </a:path>
              </a:pathLst>
            </a:custGeom>
            <a:solidFill>
              <a:srgbClr val="000080"/>
            </a:solidFill>
            <a:ln w="952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0" name="Rectangle 36"/>
            <p:cNvSpPr>
              <a:spLocks noChangeArrowheads="1"/>
            </p:cNvSpPr>
            <p:nvPr/>
          </p:nvSpPr>
          <p:spPr bwMode="auto">
            <a:xfrm>
              <a:off x="4189" y="1908"/>
              <a:ext cx="628" cy="1634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1" name="Freeform 37"/>
            <p:cNvSpPr>
              <a:spLocks/>
            </p:cNvSpPr>
            <p:nvPr/>
          </p:nvSpPr>
          <p:spPr bwMode="auto">
            <a:xfrm>
              <a:off x="4189" y="1814"/>
              <a:ext cx="838" cy="94"/>
            </a:xfrm>
            <a:custGeom>
              <a:avLst/>
              <a:gdLst/>
              <a:ahLst/>
              <a:cxnLst>
                <a:cxn ang="0">
                  <a:pos x="628" y="94"/>
                </a:cxn>
                <a:cxn ang="0">
                  <a:pos x="838" y="0"/>
                </a:cxn>
                <a:cxn ang="0">
                  <a:pos x="209" y="0"/>
                </a:cxn>
                <a:cxn ang="0">
                  <a:pos x="0" y="94"/>
                </a:cxn>
                <a:cxn ang="0">
                  <a:pos x="628" y="94"/>
                </a:cxn>
              </a:cxnLst>
              <a:rect l="0" t="0" r="r" b="b"/>
              <a:pathLst>
                <a:path w="838" h="94">
                  <a:moveTo>
                    <a:pt x="628" y="94"/>
                  </a:moveTo>
                  <a:lnTo>
                    <a:pt x="838" y="0"/>
                  </a:lnTo>
                  <a:lnTo>
                    <a:pt x="209" y="0"/>
                  </a:lnTo>
                  <a:lnTo>
                    <a:pt x="0" y="94"/>
                  </a:lnTo>
                  <a:lnTo>
                    <a:pt x="628" y="94"/>
                  </a:lnTo>
                  <a:close/>
                </a:path>
              </a:pathLst>
            </a:custGeom>
            <a:solidFill>
              <a:srgbClr val="0000BF"/>
            </a:solidFill>
            <a:ln w="9525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2" name="Rectangle 38"/>
            <p:cNvSpPr>
              <a:spLocks noChangeArrowheads="1"/>
            </p:cNvSpPr>
            <p:nvPr/>
          </p:nvSpPr>
          <p:spPr bwMode="auto">
            <a:xfrm>
              <a:off x="4348" y="2064"/>
              <a:ext cx="36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sz="1600" b="1">
                  <a:solidFill>
                    <a:srgbClr val="FFFFFF"/>
                  </a:solidFill>
                  <a:latin typeface="Tahoma" pitchFamily="34" charset="0"/>
                </a:rPr>
                <a:t>30,01</a:t>
              </a:r>
              <a:endParaRPr lang="pt-BR" sz="1600" b="1">
                <a:latin typeface="Tahoma" pitchFamily="34" charset="0"/>
              </a:endParaRPr>
            </a:p>
          </p:txBody>
        </p:sp>
        <p:sp>
          <p:nvSpPr>
            <p:cNvPr id="205863" name="Line 39"/>
            <p:cNvSpPr>
              <a:spLocks noChangeShapeType="1"/>
            </p:cNvSpPr>
            <p:nvPr/>
          </p:nvSpPr>
          <p:spPr bwMode="auto">
            <a:xfrm flipV="1">
              <a:off x="1248" y="1441"/>
              <a:ext cx="1" cy="2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4" name="Line 40"/>
            <p:cNvSpPr>
              <a:spLocks noChangeShapeType="1"/>
            </p:cNvSpPr>
            <p:nvPr/>
          </p:nvSpPr>
          <p:spPr bwMode="auto">
            <a:xfrm flipH="1">
              <a:off x="1178" y="3604"/>
              <a:ext cx="7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5" name="Line 41"/>
            <p:cNvSpPr>
              <a:spLocks noChangeShapeType="1"/>
            </p:cNvSpPr>
            <p:nvPr/>
          </p:nvSpPr>
          <p:spPr bwMode="auto">
            <a:xfrm flipH="1">
              <a:off x="1178" y="3059"/>
              <a:ext cx="7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6" name="Line 42"/>
            <p:cNvSpPr>
              <a:spLocks noChangeShapeType="1"/>
            </p:cNvSpPr>
            <p:nvPr/>
          </p:nvSpPr>
          <p:spPr bwMode="auto">
            <a:xfrm flipH="1">
              <a:off x="1178" y="2530"/>
              <a:ext cx="7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7" name="Line 43"/>
            <p:cNvSpPr>
              <a:spLocks noChangeShapeType="1"/>
            </p:cNvSpPr>
            <p:nvPr/>
          </p:nvSpPr>
          <p:spPr bwMode="auto">
            <a:xfrm flipH="1">
              <a:off x="1178" y="1986"/>
              <a:ext cx="7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8" name="Line 44"/>
            <p:cNvSpPr>
              <a:spLocks noChangeShapeType="1"/>
            </p:cNvSpPr>
            <p:nvPr/>
          </p:nvSpPr>
          <p:spPr bwMode="auto">
            <a:xfrm flipH="1">
              <a:off x="1178" y="1441"/>
              <a:ext cx="7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69" name="Rectangle 45"/>
            <p:cNvSpPr>
              <a:spLocks noChangeArrowheads="1"/>
            </p:cNvSpPr>
            <p:nvPr/>
          </p:nvSpPr>
          <p:spPr bwMode="auto">
            <a:xfrm>
              <a:off x="816" y="3507"/>
              <a:ext cx="2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 b="1">
                  <a:solidFill>
                    <a:srgbClr val="000000"/>
                  </a:solidFill>
                  <a:latin typeface="Tahoma" pitchFamily="34" charset="0"/>
                </a:rPr>
                <a:t>15,0</a:t>
              </a:r>
              <a:endParaRPr lang="pt-BR" sz="1400">
                <a:latin typeface="Tahoma" pitchFamily="34" charset="0"/>
              </a:endParaRPr>
            </a:p>
          </p:txBody>
        </p:sp>
        <p:sp>
          <p:nvSpPr>
            <p:cNvPr id="205870" name="Rectangle 46"/>
            <p:cNvSpPr>
              <a:spLocks noChangeArrowheads="1"/>
            </p:cNvSpPr>
            <p:nvPr/>
          </p:nvSpPr>
          <p:spPr bwMode="auto">
            <a:xfrm>
              <a:off x="816" y="2963"/>
              <a:ext cx="2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 b="1">
                  <a:solidFill>
                    <a:srgbClr val="000000"/>
                  </a:solidFill>
                  <a:latin typeface="Tahoma" pitchFamily="34" charset="0"/>
                </a:rPr>
                <a:t>20,0</a:t>
              </a:r>
              <a:endParaRPr lang="pt-BR" sz="1400">
                <a:latin typeface="Tahoma" pitchFamily="34" charset="0"/>
              </a:endParaRPr>
            </a:p>
          </p:txBody>
        </p:sp>
        <p:sp>
          <p:nvSpPr>
            <p:cNvPr id="205871" name="Rectangle 47"/>
            <p:cNvSpPr>
              <a:spLocks noChangeArrowheads="1"/>
            </p:cNvSpPr>
            <p:nvPr/>
          </p:nvSpPr>
          <p:spPr bwMode="auto">
            <a:xfrm>
              <a:off x="816" y="2434"/>
              <a:ext cx="2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 b="1">
                  <a:solidFill>
                    <a:srgbClr val="000000"/>
                  </a:solidFill>
                  <a:latin typeface="Tahoma" pitchFamily="34" charset="0"/>
                </a:rPr>
                <a:t>25,0</a:t>
              </a:r>
              <a:endParaRPr lang="pt-BR" sz="1400">
                <a:latin typeface="Tahoma" pitchFamily="34" charset="0"/>
              </a:endParaRPr>
            </a:p>
          </p:txBody>
        </p:sp>
        <p:sp>
          <p:nvSpPr>
            <p:cNvPr id="205872" name="Rectangle 48"/>
            <p:cNvSpPr>
              <a:spLocks noChangeArrowheads="1"/>
            </p:cNvSpPr>
            <p:nvPr/>
          </p:nvSpPr>
          <p:spPr bwMode="auto">
            <a:xfrm>
              <a:off x="816" y="1889"/>
              <a:ext cx="2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 b="1">
                  <a:solidFill>
                    <a:srgbClr val="000000"/>
                  </a:solidFill>
                  <a:latin typeface="Tahoma" pitchFamily="34" charset="0"/>
                </a:rPr>
                <a:t>30,0</a:t>
              </a:r>
              <a:endParaRPr lang="pt-BR" sz="1400">
                <a:latin typeface="Tahoma" pitchFamily="34" charset="0"/>
              </a:endParaRPr>
            </a:p>
          </p:txBody>
        </p:sp>
        <p:sp>
          <p:nvSpPr>
            <p:cNvPr id="205873" name="Rectangle 49"/>
            <p:cNvSpPr>
              <a:spLocks noChangeArrowheads="1"/>
            </p:cNvSpPr>
            <p:nvPr/>
          </p:nvSpPr>
          <p:spPr bwMode="auto">
            <a:xfrm>
              <a:off x="816" y="1344"/>
              <a:ext cx="2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 b="1">
                  <a:solidFill>
                    <a:srgbClr val="000000"/>
                  </a:solidFill>
                  <a:latin typeface="Tahoma" pitchFamily="34" charset="0"/>
                </a:rPr>
                <a:t>35,0</a:t>
              </a:r>
              <a:endParaRPr lang="pt-BR" sz="1400">
                <a:latin typeface="Tahoma" pitchFamily="34" charset="0"/>
              </a:endParaRPr>
            </a:p>
          </p:txBody>
        </p:sp>
        <p:sp>
          <p:nvSpPr>
            <p:cNvPr id="205874" name="Line 50"/>
            <p:cNvSpPr>
              <a:spLocks noChangeShapeType="1"/>
            </p:cNvSpPr>
            <p:nvPr/>
          </p:nvSpPr>
          <p:spPr bwMode="auto">
            <a:xfrm>
              <a:off x="1257" y="3600"/>
              <a:ext cx="371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75" name="Line 51"/>
            <p:cNvSpPr>
              <a:spLocks noChangeShapeType="1"/>
            </p:cNvSpPr>
            <p:nvPr/>
          </p:nvSpPr>
          <p:spPr bwMode="auto">
            <a:xfrm>
              <a:off x="1248" y="3604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76" name="Line 52"/>
            <p:cNvSpPr>
              <a:spLocks noChangeShapeType="1"/>
            </p:cNvSpPr>
            <p:nvPr/>
          </p:nvSpPr>
          <p:spPr bwMode="auto">
            <a:xfrm>
              <a:off x="2487" y="3604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77" name="Line 53"/>
            <p:cNvSpPr>
              <a:spLocks noChangeShapeType="1"/>
            </p:cNvSpPr>
            <p:nvPr/>
          </p:nvSpPr>
          <p:spPr bwMode="auto">
            <a:xfrm>
              <a:off x="3744" y="3604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78" name="Line 54"/>
            <p:cNvSpPr>
              <a:spLocks noChangeShapeType="1"/>
            </p:cNvSpPr>
            <p:nvPr/>
          </p:nvSpPr>
          <p:spPr bwMode="auto">
            <a:xfrm>
              <a:off x="4974" y="3604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79" name="Rectangle 55"/>
            <p:cNvSpPr>
              <a:spLocks noChangeArrowheads="1"/>
            </p:cNvSpPr>
            <p:nvPr/>
          </p:nvSpPr>
          <p:spPr bwMode="auto">
            <a:xfrm>
              <a:off x="1739" y="3697"/>
              <a:ext cx="20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sz="1600" b="1">
                  <a:solidFill>
                    <a:srgbClr val="000000"/>
                  </a:solidFill>
                  <a:latin typeface="Tahoma" pitchFamily="34" charset="0"/>
                </a:rPr>
                <a:t>0,0</a:t>
              </a:r>
              <a:endParaRPr lang="pt-BR" sz="1600" b="1">
                <a:latin typeface="Tahoma" pitchFamily="34" charset="0"/>
              </a:endParaRPr>
            </a:p>
          </p:txBody>
        </p:sp>
        <p:sp>
          <p:nvSpPr>
            <p:cNvPr id="205880" name="Rectangle 56"/>
            <p:cNvSpPr>
              <a:spLocks noChangeArrowheads="1"/>
            </p:cNvSpPr>
            <p:nvPr/>
          </p:nvSpPr>
          <p:spPr bwMode="auto">
            <a:xfrm>
              <a:off x="2970" y="3697"/>
              <a:ext cx="20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sz="1600" b="1">
                  <a:solidFill>
                    <a:srgbClr val="000000"/>
                  </a:solidFill>
                  <a:latin typeface="Tahoma" pitchFamily="34" charset="0"/>
                </a:rPr>
                <a:t>5,0</a:t>
              </a:r>
              <a:endParaRPr lang="pt-BR" sz="1600" b="1">
                <a:latin typeface="Tahoma" pitchFamily="34" charset="0"/>
              </a:endParaRPr>
            </a:p>
          </p:txBody>
        </p:sp>
        <p:sp>
          <p:nvSpPr>
            <p:cNvPr id="205881" name="Rectangle 57"/>
            <p:cNvSpPr>
              <a:spLocks noChangeArrowheads="1"/>
            </p:cNvSpPr>
            <p:nvPr/>
          </p:nvSpPr>
          <p:spPr bwMode="auto">
            <a:xfrm>
              <a:off x="4157" y="3697"/>
              <a:ext cx="28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pt-BR" sz="1600" b="1">
                  <a:solidFill>
                    <a:srgbClr val="000000"/>
                  </a:solidFill>
                  <a:latin typeface="Tahoma" pitchFamily="34" charset="0"/>
                </a:rPr>
                <a:t>10,0</a:t>
              </a:r>
              <a:endParaRPr lang="pt-BR" sz="1600" b="1">
                <a:latin typeface="Tahoma" pitchFamily="34" charset="0"/>
              </a:endParaRPr>
            </a:p>
          </p:txBody>
        </p:sp>
        <p:sp>
          <p:nvSpPr>
            <p:cNvPr id="205882" name="Rectangle 58"/>
            <p:cNvSpPr>
              <a:spLocks noChangeArrowheads="1"/>
            </p:cNvSpPr>
            <p:nvPr/>
          </p:nvSpPr>
          <p:spPr bwMode="auto">
            <a:xfrm>
              <a:off x="262" y="1130"/>
              <a:ext cx="5236" cy="319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83" name="Rectangle 59"/>
            <p:cNvSpPr>
              <a:spLocks noChangeArrowheads="1"/>
            </p:cNvSpPr>
            <p:nvPr/>
          </p:nvSpPr>
          <p:spPr bwMode="auto">
            <a:xfrm>
              <a:off x="2147" y="2094"/>
              <a:ext cx="497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84" name="Rectangle 60"/>
            <p:cNvSpPr>
              <a:spLocks noChangeArrowheads="1"/>
            </p:cNvSpPr>
            <p:nvPr/>
          </p:nvSpPr>
          <p:spPr bwMode="auto">
            <a:xfrm>
              <a:off x="2064" y="2024"/>
              <a:ext cx="8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pt-BR" sz="1600" b="1">
                  <a:solidFill>
                    <a:srgbClr val="000000"/>
                  </a:solidFill>
                  <a:latin typeface="Tahoma" pitchFamily="34" charset="0"/>
                </a:rPr>
                <a:t>+ 30,1 % </a:t>
              </a:r>
              <a:endParaRPr lang="pt-BR" sz="1600">
                <a:latin typeface="Tahoma" pitchFamily="34" charset="0"/>
              </a:endParaRPr>
            </a:p>
          </p:txBody>
        </p:sp>
        <p:sp>
          <p:nvSpPr>
            <p:cNvPr id="205885" name="Rectangle 61"/>
            <p:cNvSpPr>
              <a:spLocks noChangeArrowheads="1"/>
            </p:cNvSpPr>
            <p:nvPr/>
          </p:nvSpPr>
          <p:spPr bwMode="auto">
            <a:xfrm>
              <a:off x="3351" y="1861"/>
              <a:ext cx="524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05886" name="Rectangle 62"/>
            <p:cNvSpPr>
              <a:spLocks noChangeArrowheads="1"/>
            </p:cNvSpPr>
            <p:nvPr/>
          </p:nvSpPr>
          <p:spPr bwMode="auto">
            <a:xfrm>
              <a:off x="3515" y="1779"/>
              <a:ext cx="65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600" b="1">
                  <a:solidFill>
                    <a:srgbClr val="000000"/>
                  </a:solidFill>
                  <a:latin typeface="Tahoma" pitchFamily="34" charset="0"/>
                </a:rPr>
                <a:t>+ 39,7 % </a:t>
              </a:r>
              <a:endParaRPr lang="pt-BR" sz="1600">
                <a:latin typeface="Tahoma" pitchFamily="34" charset="0"/>
              </a:endParaRPr>
            </a:p>
          </p:txBody>
        </p:sp>
        <p:sp>
          <p:nvSpPr>
            <p:cNvPr id="205887" name="AutoShape 63"/>
            <p:cNvSpPr>
              <a:spLocks/>
            </p:cNvSpPr>
            <p:nvPr/>
          </p:nvSpPr>
          <p:spPr bwMode="auto">
            <a:xfrm>
              <a:off x="2784" y="2112"/>
              <a:ext cx="144" cy="72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88" name="AutoShape 64"/>
            <p:cNvSpPr>
              <a:spLocks/>
            </p:cNvSpPr>
            <p:nvPr/>
          </p:nvSpPr>
          <p:spPr bwMode="auto">
            <a:xfrm>
              <a:off x="4080" y="1920"/>
              <a:ext cx="96" cy="912"/>
            </a:xfrm>
            <a:prstGeom prst="leftBrace">
              <a:avLst>
                <a:gd name="adj1" fmla="val 79167"/>
                <a:gd name="adj2" fmla="val 52329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5889" name="Text Box 65"/>
            <p:cNvSpPr txBox="1">
              <a:spLocks noChangeArrowheads="1"/>
            </p:cNvSpPr>
            <p:nvPr/>
          </p:nvSpPr>
          <p:spPr bwMode="auto">
            <a:xfrm rot="-5400000">
              <a:off x="-916" y="2404"/>
              <a:ext cx="27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Comprimento Raiz (m Raiz/0,8 m</a:t>
              </a:r>
              <a:r>
                <a:rPr lang="pt-BR" baseline="30000">
                  <a:latin typeface="Tahoma" pitchFamily="34" charset="0"/>
                </a:rPr>
                <a:t>2</a:t>
              </a:r>
              <a:r>
                <a:rPr lang="pt-BR">
                  <a:latin typeface="Tahoma" pitchFamily="34" charset="0"/>
                </a:rPr>
                <a:t> face)</a:t>
              </a:r>
            </a:p>
          </p:txBody>
        </p:sp>
        <p:sp>
          <p:nvSpPr>
            <p:cNvPr id="205890" name="Text Box 66"/>
            <p:cNvSpPr txBox="1">
              <a:spLocks noChangeArrowheads="1"/>
            </p:cNvSpPr>
            <p:nvPr/>
          </p:nvSpPr>
          <p:spPr bwMode="auto">
            <a:xfrm>
              <a:off x="1392" y="3936"/>
              <a:ext cx="33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latin typeface="Tahoma" pitchFamily="34" charset="0"/>
                </a:rPr>
                <a:t>Quantidade de palha (ton/ha)</a:t>
              </a:r>
            </a:p>
          </p:txBody>
        </p:sp>
        <p:sp>
          <p:nvSpPr>
            <p:cNvPr id="205891" name="Text Box 67"/>
            <p:cNvSpPr txBox="1">
              <a:spLocks noChangeArrowheads="1"/>
            </p:cNvSpPr>
            <p:nvPr/>
          </p:nvSpPr>
          <p:spPr bwMode="auto">
            <a:xfrm>
              <a:off x="2018" y="2478"/>
              <a:ext cx="3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/>
                <a:t>a</a:t>
              </a:r>
            </a:p>
          </p:txBody>
        </p:sp>
        <p:sp>
          <p:nvSpPr>
            <p:cNvPr id="205892" name="Text Box 68"/>
            <p:cNvSpPr txBox="1">
              <a:spLocks noChangeArrowheads="1"/>
            </p:cNvSpPr>
            <p:nvPr/>
          </p:nvSpPr>
          <p:spPr bwMode="auto">
            <a:xfrm>
              <a:off x="3243" y="1797"/>
              <a:ext cx="3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/>
                <a:t>b</a:t>
              </a:r>
            </a:p>
          </p:txBody>
        </p:sp>
        <p:sp>
          <p:nvSpPr>
            <p:cNvPr id="205893" name="Text Box 69"/>
            <p:cNvSpPr txBox="1">
              <a:spLocks noChangeArrowheads="1"/>
            </p:cNvSpPr>
            <p:nvPr/>
          </p:nvSpPr>
          <p:spPr bwMode="auto">
            <a:xfrm>
              <a:off x="4513" y="1554"/>
              <a:ext cx="3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/>
                <a:t>b</a:t>
              </a:r>
            </a:p>
          </p:txBody>
        </p:sp>
      </p:grpSp>
      <p:sp>
        <p:nvSpPr>
          <p:cNvPr id="70" name="CaixaDeTexto 69"/>
          <p:cNvSpPr txBox="1"/>
          <p:nvPr/>
        </p:nvSpPr>
        <p:spPr>
          <a:xfrm>
            <a:off x="6156176" y="1412776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Sá</a:t>
            </a:r>
            <a:r>
              <a:rPr lang="en-US" dirty="0">
                <a:solidFill>
                  <a:schemeClr val="bg1"/>
                </a:solidFill>
              </a:rPr>
              <a:t> et al., RBCS, 2010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24150" y="1371600"/>
            <a:ext cx="3219450" cy="5410200"/>
            <a:chOff x="1572" y="864"/>
            <a:chExt cx="2028" cy="3408"/>
          </a:xfrm>
        </p:grpSpPr>
        <p:sp>
          <p:nvSpPr>
            <p:cNvPr id="206851" name="Oval 3"/>
            <p:cNvSpPr>
              <a:spLocks noChangeArrowheads="1"/>
            </p:cNvSpPr>
            <p:nvPr/>
          </p:nvSpPr>
          <p:spPr bwMode="auto">
            <a:xfrm>
              <a:off x="2304" y="4032"/>
              <a:ext cx="624" cy="240"/>
            </a:xfrm>
            <a:prstGeom prst="ellipse">
              <a:avLst/>
            </a:prstGeom>
            <a:solidFill>
              <a:srgbClr val="FFFF99"/>
            </a:solidFill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208" y="1248"/>
              <a:ext cx="710" cy="1296"/>
              <a:chOff x="1008" y="144"/>
              <a:chExt cx="1248" cy="1890"/>
            </a:xfrm>
          </p:grpSpPr>
          <p:sp>
            <p:nvSpPr>
              <p:cNvPr id="206853" name="Freeform 5"/>
              <p:cNvSpPr>
                <a:spLocks/>
              </p:cNvSpPr>
              <p:nvPr/>
            </p:nvSpPr>
            <p:spPr bwMode="auto">
              <a:xfrm>
                <a:off x="1197" y="350"/>
                <a:ext cx="1059" cy="1684"/>
              </a:xfrm>
              <a:custGeom>
                <a:avLst/>
                <a:gdLst/>
                <a:ahLst/>
                <a:cxnLst>
                  <a:cxn ang="0">
                    <a:pos x="133" y="514"/>
                  </a:cxn>
                  <a:cxn ang="0">
                    <a:pos x="138" y="430"/>
                  </a:cxn>
                  <a:cxn ang="0">
                    <a:pos x="155" y="367"/>
                  </a:cxn>
                  <a:cxn ang="0">
                    <a:pos x="182" y="356"/>
                  </a:cxn>
                  <a:cxn ang="0">
                    <a:pos x="204" y="375"/>
                  </a:cxn>
                  <a:cxn ang="0">
                    <a:pos x="231" y="419"/>
                  </a:cxn>
                  <a:cxn ang="0">
                    <a:pos x="245" y="424"/>
                  </a:cxn>
                  <a:cxn ang="0">
                    <a:pos x="234" y="375"/>
                  </a:cxn>
                  <a:cxn ang="0">
                    <a:pos x="220" y="345"/>
                  </a:cxn>
                  <a:cxn ang="0">
                    <a:pos x="187" y="329"/>
                  </a:cxn>
                  <a:cxn ang="0">
                    <a:pos x="152" y="329"/>
                  </a:cxn>
                  <a:cxn ang="0">
                    <a:pos x="138" y="307"/>
                  </a:cxn>
                  <a:cxn ang="0">
                    <a:pos x="138" y="253"/>
                  </a:cxn>
                  <a:cxn ang="0">
                    <a:pos x="149" y="226"/>
                  </a:cxn>
                  <a:cxn ang="0">
                    <a:pos x="166" y="234"/>
                  </a:cxn>
                  <a:cxn ang="0">
                    <a:pos x="177" y="253"/>
                  </a:cxn>
                  <a:cxn ang="0">
                    <a:pos x="187" y="288"/>
                  </a:cxn>
                  <a:cxn ang="0">
                    <a:pos x="196" y="280"/>
                  </a:cxn>
                  <a:cxn ang="0">
                    <a:pos x="190" y="231"/>
                  </a:cxn>
                  <a:cxn ang="0">
                    <a:pos x="177" y="201"/>
                  </a:cxn>
                  <a:cxn ang="0">
                    <a:pos x="155" y="193"/>
                  </a:cxn>
                  <a:cxn ang="0">
                    <a:pos x="141" y="158"/>
                  </a:cxn>
                  <a:cxn ang="0">
                    <a:pos x="147" y="112"/>
                  </a:cxn>
                  <a:cxn ang="0">
                    <a:pos x="157" y="101"/>
                  </a:cxn>
                  <a:cxn ang="0">
                    <a:pos x="171" y="109"/>
                  </a:cxn>
                  <a:cxn ang="0">
                    <a:pos x="187" y="131"/>
                  </a:cxn>
                  <a:cxn ang="0">
                    <a:pos x="204" y="177"/>
                  </a:cxn>
                  <a:cxn ang="0">
                    <a:pos x="209" y="169"/>
                  </a:cxn>
                  <a:cxn ang="0">
                    <a:pos x="201" y="114"/>
                  </a:cxn>
                  <a:cxn ang="0">
                    <a:pos x="190" y="82"/>
                  </a:cxn>
                  <a:cxn ang="0">
                    <a:pos x="171" y="68"/>
                  </a:cxn>
                  <a:cxn ang="0">
                    <a:pos x="149" y="73"/>
                  </a:cxn>
                  <a:cxn ang="0">
                    <a:pos x="136" y="38"/>
                  </a:cxn>
                  <a:cxn ang="0">
                    <a:pos x="130" y="0"/>
                  </a:cxn>
                  <a:cxn ang="0">
                    <a:pos x="122" y="22"/>
                  </a:cxn>
                  <a:cxn ang="0">
                    <a:pos x="122" y="68"/>
                  </a:cxn>
                  <a:cxn ang="0">
                    <a:pos x="117" y="82"/>
                  </a:cxn>
                  <a:cxn ang="0">
                    <a:pos x="95" y="79"/>
                  </a:cxn>
                  <a:cxn ang="0">
                    <a:pos x="68" y="90"/>
                  </a:cxn>
                  <a:cxn ang="0">
                    <a:pos x="30" y="185"/>
                  </a:cxn>
                  <a:cxn ang="0">
                    <a:pos x="57" y="139"/>
                  </a:cxn>
                  <a:cxn ang="0">
                    <a:pos x="89" y="101"/>
                  </a:cxn>
                  <a:cxn ang="0">
                    <a:pos x="106" y="106"/>
                  </a:cxn>
                  <a:cxn ang="0">
                    <a:pos x="119" y="120"/>
                  </a:cxn>
                  <a:cxn ang="0">
                    <a:pos x="125" y="155"/>
                  </a:cxn>
                  <a:cxn ang="0">
                    <a:pos x="125" y="196"/>
                  </a:cxn>
                  <a:cxn ang="0">
                    <a:pos x="125" y="237"/>
                  </a:cxn>
                  <a:cxn ang="0">
                    <a:pos x="76" y="218"/>
                  </a:cxn>
                  <a:cxn ang="0">
                    <a:pos x="0" y="403"/>
                  </a:cxn>
                  <a:cxn ang="0">
                    <a:pos x="35" y="326"/>
                  </a:cxn>
                  <a:cxn ang="0">
                    <a:pos x="70" y="248"/>
                  </a:cxn>
                  <a:cxn ang="0">
                    <a:pos x="87" y="248"/>
                  </a:cxn>
                  <a:cxn ang="0">
                    <a:pos x="103" y="256"/>
                  </a:cxn>
                  <a:cxn ang="0">
                    <a:pos x="125" y="280"/>
                  </a:cxn>
                  <a:cxn ang="0">
                    <a:pos x="133" y="555"/>
                  </a:cxn>
                </a:cxnLst>
                <a:rect l="0" t="0" r="r" b="b"/>
                <a:pathLst>
                  <a:path w="245" h="555">
                    <a:moveTo>
                      <a:pt x="133" y="555"/>
                    </a:moveTo>
                    <a:lnTo>
                      <a:pt x="133" y="514"/>
                    </a:lnTo>
                    <a:lnTo>
                      <a:pt x="136" y="471"/>
                    </a:lnTo>
                    <a:lnTo>
                      <a:pt x="138" y="430"/>
                    </a:lnTo>
                    <a:lnTo>
                      <a:pt x="138" y="386"/>
                    </a:lnTo>
                    <a:lnTo>
                      <a:pt x="155" y="367"/>
                    </a:lnTo>
                    <a:lnTo>
                      <a:pt x="171" y="348"/>
                    </a:lnTo>
                    <a:lnTo>
                      <a:pt x="182" y="356"/>
                    </a:lnTo>
                    <a:lnTo>
                      <a:pt x="193" y="365"/>
                    </a:lnTo>
                    <a:lnTo>
                      <a:pt x="204" y="375"/>
                    </a:lnTo>
                    <a:lnTo>
                      <a:pt x="215" y="389"/>
                    </a:lnTo>
                    <a:lnTo>
                      <a:pt x="231" y="419"/>
                    </a:lnTo>
                    <a:lnTo>
                      <a:pt x="245" y="457"/>
                    </a:lnTo>
                    <a:lnTo>
                      <a:pt x="245" y="424"/>
                    </a:lnTo>
                    <a:lnTo>
                      <a:pt x="239" y="392"/>
                    </a:lnTo>
                    <a:lnTo>
                      <a:pt x="234" y="375"/>
                    </a:lnTo>
                    <a:lnTo>
                      <a:pt x="228" y="362"/>
                    </a:lnTo>
                    <a:lnTo>
                      <a:pt x="220" y="345"/>
                    </a:lnTo>
                    <a:lnTo>
                      <a:pt x="209" y="329"/>
                    </a:lnTo>
                    <a:lnTo>
                      <a:pt x="187" y="329"/>
                    </a:lnTo>
                    <a:lnTo>
                      <a:pt x="168" y="326"/>
                    </a:lnTo>
                    <a:lnTo>
                      <a:pt x="152" y="329"/>
                    </a:lnTo>
                    <a:lnTo>
                      <a:pt x="141" y="335"/>
                    </a:lnTo>
                    <a:lnTo>
                      <a:pt x="138" y="307"/>
                    </a:lnTo>
                    <a:lnTo>
                      <a:pt x="138" y="280"/>
                    </a:lnTo>
                    <a:lnTo>
                      <a:pt x="138" y="253"/>
                    </a:lnTo>
                    <a:lnTo>
                      <a:pt x="138" y="228"/>
                    </a:lnTo>
                    <a:lnTo>
                      <a:pt x="149" y="226"/>
                    </a:lnTo>
                    <a:lnTo>
                      <a:pt x="160" y="226"/>
                    </a:lnTo>
                    <a:lnTo>
                      <a:pt x="166" y="234"/>
                    </a:lnTo>
                    <a:lnTo>
                      <a:pt x="171" y="242"/>
                    </a:lnTo>
                    <a:lnTo>
                      <a:pt x="177" y="253"/>
                    </a:lnTo>
                    <a:lnTo>
                      <a:pt x="182" y="264"/>
                    </a:lnTo>
                    <a:lnTo>
                      <a:pt x="187" y="288"/>
                    </a:lnTo>
                    <a:lnTo>
                      <a:pt x="196" y="313"/>
                    </a:lnTo>
                    <a:lnTo>
                      <a:pt x="196" y="280"/>
                    </a:lnTo>
                    <a:lnTo>
                      <a:pt x="193" y="248"/>
                    </a:lnTo>
                    <a:lnTo>
                      <a:pt x="190" y="231"/>
                    </a:lnTo>
                    <a:lnTo>
                      <a:pt x="185" y="215"/>
                    </a:lnTo>
                    <a:lnTo>
                      <a:pt x="177" y="201"/>
                    </a:lnTo>
                    <a:lnTo>
                      <a:pt x="168" y="190"/>
                    </a:lnTo>
                    <a:lnTo>
                      <a:pt x="155" y="193"/>
                    </a:lnTo>
                    <a:lnTo>
                      <a:pt x="141" y="196"/>
                    </a:lnTo>
                    <a:lnTo>
                      <a:pt x="141" y="158"/>
                    </a:lnTo>
                    <a:lnTo>
                      <a:pt x="141" y="120"/>
                    </a:lnTo>
                    <a:lnTo>
                      <a:pt x="147" y="112"/>
                    </a:lnTo>
                    <a:lnTo>
                      <a:pt x="155" y="101"/>
                    </a:lnTo>
                    <a:lnTo>
                      <a:pt x="157" y="101"/>
                    </a:lnTo>
                    <a:lnTo>
                      <a:pt x="160" y="101"/>
                    </a:lnTo>
                    <a:lnTo>
                      <a:pt x="171" y="109"/>
                    </a:lnTo>
                    <a:lnTo>
                      <a:pt x="179" y="117"/>
                    </a:lnTo>
                    <a:lnTo>
                      <a:pt x="187" y="131"/>
                    </a:lnTo>
                    <a:lnTo>
                      <a:pt x="193" y="144"/>
                    </a:lnTo>
                    <a:lnTo>
                      <a:pt x="204" y="177"/>
                    </a:lnTo>
                    <a:lnTo>
                      <a:pt x="212" y="209"/>
                    </a:lnTo>
                    <a:lnTo>
                      <a:pt x="209" y="169"/>
                    </a:lnTo>
                    <a:lnTo>
                      <a:pt x="204" y="131"/>
                    </a:lnTo>
                    <a:lnTo>
                      <a:pt x="201" y="114"/>
                    </a:lnTo>
                    <a:lnTo>
                      <a:pt x="196" y="95"/>
                    </a:lnTo>
                    <a:lnTo>
                      <a:pt x="190" y="82"/>
                    </a:lnTo>
                    <a:lnTo>
                      <a:pt x="182" y="68"/>
                    </a:lnTo>
                    <a:lnTo>
                      <a:pt x="171" y="68"/>
                    </a:lnTo>
                    <a:lnTo>
                      <a:pt x="160" y="71"/>
                    </a:lnTo>
                    <a:lnTo>
                      <a:pt x="149" y="73"/>
                    </a:lnTo>
                    <a:lnTo>
                      <a:pt x="136" y="79"/>
                    </a:lnTo>
                    <a:lnTo>
                      <a:pt x="136" y="38"/>
                    </a:lnTo>
                    <a:lnTo>
                      <a:pt x="136" y="0"/>
                    </a:lnTo>
                    <a:lnTo>
                      <a:pt x="130" y="0"/>
                    </a:lnTo>
                    <a:lnTo>
                      <a:pt x="125" y="3"/>
                    </a:lnTo>
                    <a:lnTo>
                      <a:pt x="122" y="22"/>
                    </a:lnTo>
                    <a:lnTo>
                      <a:pt x="122" y="44"/>
                    </a:lnTo>
                    <a:lnTo>
                      <a:pt x="122" y="68"/>
                    </a:lnTo>
                    <a:lnTo>
                      <a:pt x="122" y="87"/>
                    </a:lnTo>
                    <a:lnTo>
                      <a:pt x="117" y="82"/>
                    </a:lnTo>
                    <a:lnTo>
                      <a:pt x="111" y="73"/>
                    </a:lnTo>
                    <a:lnTo>
                      <a:pt x="95" y="79"/>
                    </a:lnTo>
                    <a:lnTo>
                      <a:pt x="81" y="84"/>
                    </a:lnTo>
                    <a:lnTo>
                      <a:pt x="68" y="90"/>
                    </a:lnTo>
                    <a:lnTo>
                      <a:pt x="57" y="98"/>
                    </a:lnTo>
                    <a:lnTo>
                      <a:pt x="30" y="185"/>
                    </a:lnTo>
                    <a:lnTo>
                      <a:pt x="43" y="160"/>
                    </a:lnTo>
                    <a:lnTo>
                      <a:pt x="57" y="139"/>
                    </a:lnTo>
                    <a:lnTo>
                      <a:pt x="73" y="120"/>
                    </a:lnTo>
                    <a:lnTo>
                      <a:pt x="89" y="101"/>
                    </a:lnTo>
                    <a:lnTo>
                      <a:pt x="98" y="103"/>
                    </a:lnTo>
                    <a:lnTo>
                      <a:pt x="106" y="106"/>
                    </a:lnTo>
                    <a:lnTo>
                      <a:pt x="114" y="112"/>
                    </a:lnTo>
                    <a:lnTo>
                      <a:pt x="119" y="120"/>
                    </a:lnTo>
                    <a:lnTo>
                      <a:pt x="122" y="136"/>
                    </a:lnTo>
                    <a:lnTo>
                      <a:pt x="125" y="155"/>
                    </a:lnTo>
                    <a:lnTo>
                      <a:pt x="125" y="174"/>
                    </a:lnTo>
                    <a:lnTo>
                      <a:pt x="125" y="196"/>
                    </a:lnTo>
                    <a:lnTo>
                      <a:pt x="125" y="215"/>
                    </a:lnTo>
                    <a:lnTo>
                      <a:pt x="125" y="237"/>
                    </a:lnTo>
                    <a:lnTo>
                      <a:pt x="100" y="226"/>
                    </a:lnTo>
                    <a:lnTo>
                      <a:pt x="76" y="218"/>
                    </a:lnTo>
                    <a:lnTo>
                      <a:pt x="30" y="220"/>
                    </a:lnTo>
                    <a:lnTo>
                      <a:pt x="0" y="403"/>
                    </a:lnTo>
                    <a:lnTo>
                      <a:pt x="16" y="365"/>
                    </a:lnTo>
                    <a:lnTo>
                      <a:pt x="35" y="326"/>
                    </a:lnTo>
                    <a:lnTo>
                      <a:pt x="51" y="288"/>
                    </a:lnTo>
                    <a:lnTo>
                      <a:pt x="70" y="248"/>
                    </a:lnTo>
                    <a:lnTo>
                      <a:pt x="79" y="248"/>
                    </a:lnTo>
                    <a:lnTo>
                      <a:pt x="87" y="248"/>
                    </a:lnTo>
                    <a:lnTo>
                      <a:pt x="95" y="250"/>
                    </a:lnTo>
                    <a:lnTo>
                      <a:pt x="103" y="256"/>
                    </a:lnTo>
                    <a:lnTo>
                      <a:pt x="114" y="267"/>
                    </a:lnTo>
                    <a:lnTo>
                      <a:pt x="125" y="280"/>
                    </a:lnTo>
                    <a:lnTo>
                      <a:pt x="119" y="555"/>
                    </a:lnTo>
                    <a:lnTo>
                      <a:pt x="133" y="55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54" name="Freeform 6"/>
              <p:cNvSpPr>
                <a:spLocks/>
              </p:cNvSpPr>
              <p:nvPr/>
            </p:nvSpPr>
            <p:spPr bwMode="auto">
              <a:xfrm>
                <a:off x="1197" y="350"/>
                <a:ext cx="1059" cy="1684"/>
              </a:xfrm>
              <a:custGeom>
                <a:avLst/>
                <a:gdLst/>
                <a:ahLst/>
                <a:cxnLst>
                  <a:cxn ang="0">
                    <a:pos x="133" y="514"/>
                  </a:cxn>
                  <a:cxn ang="0">
                    <a:pos x="138" y="430"/>
                  </a:cxn>
                  <a:cxn ang="0">
                    <a:pos x="155" y="367"/>
                  </a:cxn>
                  <a:cxn ang="0">
                    <a:pos x="182" y="356"/>
                  </a:cxn>
                  <a:cxn ang="0">
                    <a:pos x="204" y="375"/>
                  </a:cxn>
                  <a:cxn ang="0">
                    <a:pos x="231" y="419"/>
                  </a:cxn>
                  <a:cxn ang="0">
                    <a:pos x="245" y="424"/>
                  </a:cxn>
                  <a:cxn ang="0">
                    <a:pos x="234" y="375"/>
                  </a:cxn>
                  <a:cxn ang="0">
                    <a:pos x="220" y="345"/>
                  </a:cxn>
                  <a:cxn ang="0">
                    <a:pos x="187" y="329"/>
                  </a:cxn>
                  <a:cxn ang="0">
                    <a:pos x="152" y="329"/>
                  </a:cxn>
                  <a:cxn ang="0">
                    <a:pos x="138" y="307"/>
                  </a:cxn>
                  <a:cxn ang="0">
                    <a:pos x="138" y="253"/>
                  </a:cxn>
                  <a:cxn ang="0">
                    <a:pos x="149" y="226"/>
                  </a:cxn>
                  <a:cxn ang="0">
                    <a:pos x="166" y="234"/>
                  </a:cxn>
                  <a:cxn ang="0">
                    <a:pos x="177" y="253"/>
                  </a:cxn>
                  <a:cxn ang="0">
                    <a:pos x="187" y="288"/>
                  </a:cxn>
                  <a:cxn ang="0">
                    <a:pos x="196" y="280"/>
                  </a:cxn>
                  <a:cxn ang="0">
                    <a:pos x="190" y="231"/>
                  </a:cxn>
                  <a:cxn ang="0">
                    <a:pos x="177" y="201"/>
                  </a:cxn>
                  <a:cxn ang="0">
                    <a:pos x="155" y="193"/>
                  </a:cxn>
                  <a:cxn ang="0">
                    <a:pos x="141" y="158"/>
                  </a:cxn>
                  <a:cxn ang="0">
                    <a:pos x="147" y="112"/>
                  </a:cxn>
                  <a:cxn ang="0">
                    <a:pos x="157" y="101"/>
                  </a:cxn>
                  <a:cxn ang="0">
                    <a:pos x="171" y="109"/>
                  </a:cxn>
                  <a:cxn ang="0">
                    <a:pos x="187" y="131"/>
                  </a:cxn>
                  <a:cxn ang="0">
                    <a:pos x="204" y="177"/>
                  </a:cxn>
                  <a:cxn ang="0">
                    <a:pos x="209" y="169"/>
                  </a:cxn>
                  <a:cxn ang="0">
                    <a:pos x="201" y="114"/>
                  </a:cxn>
                  <a:cxn ang="0">
                    <a:pos x="190" y="82"/>
                  </a:cxn>
                  <a:cxn ang="0">
                    <a:pos x="171" y="68"/>
                  </a:cxn>
                  <a:cxn ang="0">
                    <a:pos x="149" y="73"/>
                  </a:cxn>
                  <a:cxn ang="0">
                    <a:pos x="136" y="38"/>
                  </a:cxn>
                  <a:cxn ang="0">
                    <a:pos x="130" y="0"/>
                  </a:cxn>
                  <a:cxn ang="0">
                    <a:pos x="122" y="22"/>
                  </a:cxn>
                  <a:cxn ang="0">
                    <a:pos x="122" y="68"/>
                  </a:cxn>
                  <a:cxn ang="0">
                    <a:pos x="117" y="82"/>
                  </a:cxn>
                  <a:cxn ang="0">
                    <a:pos x="95" y="79"/>
                  </a:cxn>
                  <a:cxn ang="0">
                    <a:pos x="68" y="90"/>
                  </a:cxn>
                  <a:cxn ang="0">
                    <a:pos x="30" y="185"/>
                  </a:cxn>
                  <a:cxn ang="0">
                    <a:pos x="57" y="139"/>
                  </a:cxn>
                  <a:cxn ang="0">
                    <a:pos x="89" y="101"/>
                  </a:cxn>
                  <a:cxn ang="0">
                    <a:pos x="106" y="106"/>
                  </a:cxn>
                  <a:cxn ang="0">
                    <a:pos x="119" y="120"/>
                  </a:cxn>
                  <a:cxn ang="0">
                    <a:pos x="125" y="155"/>
                  </a:cxn>
                  <a:cxn ang="0">
                    <a:pos x="125" y="196"/>
                  </a:cxn>
                  <a:cxn ang="0">
                    <a:pos x="125" y="237"/>
                  </a:cxn>
                  <a:cxn ang="0">
                    <a:pos x="76" y="218"/>
                  </a:cxn>
                  <a:cxn ang="0">
                    <a:pos x="0" y="403"/>
                  </a:cxn>
                  <a:cxn ang="0">
                    <a:pos x="35" y="326"/>
                  </a:cxn>
                  <a:cxn ang="0">
                    <a:pos x="70" y="248"/>
                  </a:cxn>
                  <a:cxn ang="0">
                    <a:pos x="87" y="248"/>
                  </a:cxn>
                  <a:cxn ang="0">
                    <a:pos x="103" y="256"/>
                  </a:cxn>
                  <a:cxn ang="0">
                    <a:pos x="125" y="280"/>
                  </a:cxn>
                  <a:cxn ang="0">
                    <a:pos x="133" y="555"/>
                  </a:cxn>
                </a:cxnLst>
                <a:rect l="0" t="0" r="r" b="b"/>
                <a:pathLst>
                  <a:path w="245" h="555">
                    <a:moveTo>
                      <a:pt x="133" y="555"/>
                    </a:moveTo>
                    <a:lnTo>
                      <a:pt x="133" y="514"/>
                    </a:lnTo>
                    <a:lnTo>
                      <a:pt x="136" y="471"/>
                    </a:lnTo>
                    <a:lnTo>
                      <a:pt x="138" y="430"/>
                    </a:lnTo>
                    <a:lnTo>
                      <a:pt x="138" y="386"/>
                    </a:lnTo>
                    <a:lnTo>
                      <a:pt x="155" y="367"/>
                    </a:lnTo>
                    <a:lnTo>
                      <a:pt x="171" y="348"/>
                    </a:lnTo>
                    <a:lnTo>
                      <a:pt x="182" y="356"/>
                    </a:lnTo>
                    <a:lnTo>
                      <a:pt x="193" y="365"/>
                    </a:lnTo>
                    <a:lnTo>
                      <a:pt x="204" y="375"/>
                    </a:lnTo>
                    <a:lnTo>
                      <a:pt x="215" y="389"/>
                    </a:lnTo>
                    <a:lnTo>
                      <a:pt x="231" y="419"/>
                    </a:lnTo>
                    <a:lnTo>
                      <a:pt x="245" y="457"/>
                    </a:lnTo>
                    <a:lnTo>
                      <a:pt x="245" y="424"/>
                    </a:lnTo>
                    <a:lnTo>
                      <a:pt x="239" y="392"/>
                    </a:lnTo>
                    <a:lnTo>
                      <a:pt x="234" y="375"/>
                    </a:lnTo>
                    <a:lnTo>
                      <a:pt x="228" y="362"/>
                    </a:lnTo>
                    <a:lnTo>
                      <a:pt x="220" y="345"/>
                    </a:lnTo>
                    <a:lnTo>
                      <a:pt x="209" y="329"/>
                    </a:lnTo>
                    <a:lnTo>
                      <a:pt x="187" y="329"/>
                    </a:lnTo>
                    <a:lnTo>
                      <a:pt x="168" y="326"/>
                    </a:lnTo>
                    <a:lnTo>
                      <a:pt x="152" y="329"/>
                    </a:lnTo>
                    <a:lnTo>
                      <a:pt x="141" y="335"/>
                    </a:lnTo>
                    <a:lnTo>
                      <a:pt x="138" y="307"/>
                    </a:lnTo>
                    <a:lnTo>
                      <a:pt x="138" y="280"/>
                    </a:lnTo>
                    <a:lnTo>
                      <a:pt x="138" y="253"/>
                    </a:lnTo>
                    <a:lnTo>
                      <a:pt x="138" y="228"/>
                    </a:lnTo>
                    <a:lnTo>
                      <a:pt x="149" y="226"/>
                    </a:lnTo>
                    <a:lnTo>
                      <a:pt x="160" y="226"/>
                    </a:lnTo>
                    <a:lnTo>
                      <a:pt x="166" y="234"/>
                    </a:lnTo>
                    <a:lnTo>
                      <a:pt x="171" y="242"/>
                    </a:lnTo>
                    <a:lnTo>
                      <a:pt x="177" y="253"/>
                    </a:lnTo>
                    <a:lnTo>
                      <a:pt x="182" y="264"/>
                    </a:lnTo>
                    <a:lnTo>
                      <a:pt x="187" y="288"/>
                    </a:lnTo>
                    <a:lnTo>
                      <a:pt x="196" y="313"/>
                    </a:lnTo>
                    <a:lnTo>
                      <a:pt x="196" y="280"/>
                    </a:lnTo>
                    <a:lnTo>
                      <a:pt x="193" y="248"/>
                    </a:lnTo>
                    <a:lnTo>
                      <a:pt x="190" y="231"/>
                    </a:lnTo>
                    <a:lnTo>
                      <a:pt x="185" y="215"/>
                    </a:lnTo>
                    <a:lnTo>
                      <a:pt x="177" y="201"/>
                    </a:lnTo>
                    <a:lnTo>
                      <a:pt x="168" y="190"/>
                    </a:lnTo>
                    <a:lnTo>
                      <a:pt x="155" y="193"/>
                    </a:lnTo>
                    <a:lnTo>
                      <a:pt x="141" y="196"/>
                    </a:lnTo>
                    <a:lnTo>
                      <a:pt x="141" y="158"/>
                    </a:lnTo>
                    <a:lnTo>
                      <a:pt x="141" y="120"/>
                    </a:lnTo>
                    <a:lnTo>
                      <a:pt x="147" y="112"/>
                    </a:lnTo>
                    <a:lnTo>
                      <a:pt x="155" y="101"/>
                    </a:lnTo>
                    <a:lnTo>
                      <a:pt x="157" y="101"/>
                    </a:lnTo>
                    <a:lnTo>
                      <a:pt x="160" y="101"/>
                    </a:lnTo>
                    <a:lnTo>
                      <a:pt x="171" y="109"/>
                    </a:lnTo>
                    <a:lnTo>
                      <a:pt x="179" y="117"/>
                    </a:lnTo>
                    <a:lnTo>
                      <a:pt x="187" y="131"/>
                    </a:lnTo>
                    <a:lnTo>
                      <a:pt x="193" y="144"/>
                    </a:lnTo>
                    <a:lnTo>
                      <a:pt x="204" y="177"/>
                    </a:lnTo>
                    <a:lnTo>
                      <a:pt x="212" y="209"/>
                    </a:lnTo>
                    <a:lnTo>
                      <a:pt x="209" y="169"/>
                    </a:lnTo>
                    <a:lnTo>
                      <a:pt x="204" y="131"/>
                    </a:lnTo>
                    <a:lnTo>
                      <a:pt x="201" y="114"/>
                    </a:lnTo>
                    <a:lnTo>
                      <a:pt x="196" y="95"/>
                    </a:lnTo>
                    <a:lnTo>
                      <a:pt x="190" y="82"/>
                    </a:lnTo>
                    <a:lnTo>
                      <a:pt x="182" y="68"/>
                    </a:lnTo>
                    <a:lnTo>
                      <a:pt x="171" y="68"/>
                    </a:lnTo>
                    <a:lnTo>
                      <a:pt x="160" y="71"/>
                    </a:lnTo>
                    <a:lnTo>
                      <a:pt x="149" y="73"/>
                    </a:lnTo>
                    <a:lnTo>
                      <a:pt x="136" y="79"/>
                    </a:lnTo>
                    <a:lnTo>
                      <a:pt x="136" y="38"/>
                    </a:lnTo>
                    <a:lnTo>
                      <a:pt x="136" y="0"/>
                    </a:lnTo>
                    <a:lnTo>
                      <a:pt x="130" y="0"/>
                    </a:lnTo>
                    <a:lnTo>
                      <a:pt x="125" y="3"/>
                    </a:lnTo>
                    <a:lnTo>
                      <a:pt x="122" y="22"/>
                    </a:lnTo>
                    <a:lnTo>
                      <a:pt x="122" y="44"/>
                    </a:lnTo>
                    <a:lnTo>
                      <a:pt x="122" y="68"/>
                    </a:lnTo>
                    <a:lnTo>
                      <a:pt x="122" y="87"/>
                    </a:lnTo>
                    <a:lnTo>
                      <a:pt x="117" y="82"/>
                    </a:lnTo>
                    <a:lnTo>
                      <a:pt x="111" y="73"/>
                    </a:lnTo>
                    <a:lnTo>
                      <a:pt x="95" y="79"/>
                    </a:lnTo>
                    <a:lnTo>
                      <a:pt x="81" y="84"/>
                    </a:lnTo>
                    <a:lnTo>
                      <a:pt x="68" y="90"/>
                    </a:lnTo>
                    <a:lnTo>
                      <a:pt x="57" y="98"/>
                    </a:lnTo>
                    <a:lnTo>
                      <a:pt x="30" y="185"/>
                    </a:lnTo>
                    <a:lnTo>
                      <a:pt x="43" y="160"/>
                    </a:lnTo>
                    <a:lnTo>
                      <a:pt x="57" y="139"/>
                    </a:lnTo>
                    <a:lnTo>
                      <a:pt x="73" y="120"/>
                    </a:lnTo>
                    <a:lnTo>
                      <a:pt x="89" y="101"/>
                    </a:lnTo>
                    <a:lnTo>
                      <a:pt x="98" y="103"/>
                    </a:lnTo>
                    <a:lnTo>
                      <a:pt x="106" y="106"/>
                    </a:lnTo>
                    <a:lnTo>
                      <a:pt x="114" y="112"/>
                    </a:lnTo>
                    <a:lnTo>
                      <a:pt x="119" y="120"/>
                    </a:lnTo>
                    <a:lnTo>
                      <a:pt x="122" y="136"/>
                    </a:lnTo>
                    <a:lnTo>
                      <a:pt x="125" y="155"/>
                    </a:lnTo>
                    <a:lnTo>
                      <a:pt x="125" y="174"/>
                    </a:lnTo>
                    <a:lnTo>
                      <a:pt x="125" y="196"/>
                    </a:lnTo>
                    <a:lnTo>
                      <a:pt x="125" y="215"/>
                    </a:lnTo>
                    <a:lnTo>
                      <a:pt x="125" y="237"/>
                    </a:lnTo>
                    <a:lnTo>
                      <a:pt x="100" y="226"/>
                    </a:lnTo>
                    <a:lnTo>
                      <a:pt x="76" y="218"/>
                    </a:lnTo>
                    <a:lnTo>
                      <a:pt x="30" y="220"/>
                    </a:lnTo>
                    <a:lnTo>
                      <a:pt x="0" y="403"/>
                    </a:lnTo>
                    <a:lnTo>
                      <a:pt x="16" y="365"/>
                    </a:lnTo>
                    <a:lnTo>
                      <a:pt x="35" y="326"/>
                    </a:lnTo>
                    <a:lnTo>
                      <a:pt x="51" y="288"/>
                    </a:lnTo>
                    <a:lnTo>
                      <a:pt x="70" y="248"/>
                    </a:lnTo>
                    <a:lnTo>
                      <a:pt x="79" y="248"/>
                    </a:lnTo>
                    <a:lnTo>
                      <a:pt x="87" y="248"/>
                    </a:lnTo>
                    <a:lnTo>
                      <a:pt x="95" y="250"/>
                    </a:lnTo>
                    <a:lnTo>
                      <a:pt x="103" y="256"/>
                    </a:lnTo>
                    <a:lnTo>
                      <a:pt x="114" y="267"/>
                    </a:lnTo>
                    <a:lnTo>
                      <a:pt x="125" y="280"/>
                    </a:lnTo>
                    <a:lnTo>
                      <a:pt x="119" y="555"/>
                    </a:lnTo>
                    <a:lnTo>
                      <a:pt x="133" y="555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55" name="Line 7"/>
              <p:cNvSpPr>
                <a:spLocks noChangeShapeType="1"/>
              </p:cNvSpPr>
              <p:nvPr/>
            </p:nvSpPr>
            <p:spPr bwMode="auto">
              <a:xfrm flipV="1">
                <a:off x="1924" y="1338"/>
                <a:ext cx="95" cy="76"/>
              </a:xfrm>
              <a:prstGeom prst="line">
                <a:avLst/>
              </a:prstGeom>
              <a:noFill/>
              <a:ln w="7938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56" name="Line 8"/>
              <p:cNvSpPr>
                <a:spLocks noChangeShapeType="1"/>
              </p:cNvSpPr>
              <p:nvPr/>
            </p:nvSpPr>
            <p:spPr bwMode="auto">
              <a:xfrm flipV="1">
                <a:off x="1478" y="1026"/>
                <a:ext cx="117" cy="82"/>
              </a:xfrm>
              <a:prstGeom prst="line">
                <a:avLst/>
              </a:prstGeom>
              <a:noFill/>
              <a:ln w="7938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57" name="Freeform 9"/>
              <p:cNvSpPr>
                <a:spLocks/>
              </p:cNvSpPr>
              <p:nvPr/>
            </p:nvSpPr>
            <p:spPr bwMode="auto">
              <a:xfrm>
                <a:off x="1384" y="1011"/>
                <a:ext cx="117" cy="91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1" y="13"/>
                  </a:cxn>
                  <a:cxn ang="0">
                    <a:pos x="0" y="30"/>
                  </a:cxn>
                </a:cxnLst>
                <a:rect l="0" t="0" r="r" b="b"/>
                <a:pathLst>
                  <a:path w="27" h="30">
                    <a:moveTo>
                      <a:pt x="27" y="0"/>
                    </a:moveTo>
                    <a:lnTo>
                      <a:pt x="11" y="13"/>
                    </a:lnTo>
                    <a:lnTo>
                      <a:pt x="0" y="30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58" name="Line 10"/>
              <p:cNvSpPr>
                <a:spLocks noChangeShapeType="1"/>
              </p:cNvSpPr>
              <p:nvPr/>
            </p:nvSpPr>
            <p:spPr bwMode="auto">
              <a:xfrm flipV="1">
                <a:off x="1855" y="566"/>
                <a:ext cx="69" cy="82"/>
              </a:xfrm>
              <a:prstGeom prst="line">
                <a:avLst/>
              </a:prstGeom>
              <a:noFill/>
              <a:ln w="7938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59" name="Freeform 11"/>
              <p:cNvSpPr>
                <a:spLocks/>
              </p:cNvSpPr>
              <p:nvPr/>
            </p:nvSpPr>
            <p:spPr bwMode="auto">
              <a:xfrm>
                <a:off x="1876" y="935"/>
                <a:ext cx="39" cy="9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3" y="8"/>
                  </a:cxn>
                  <a:cxn ang="0">
                    <a:pos x="9" y="0"/>
                  </a:cxn>
                </a:cxnLst>
                <a:rect l="0" t="0" r="r" b="b"/>
                <a:pathLst>
                  <a:path w="9" h="30">
                    <a:moveTo>
                      <a:pt x="0" y="30"/>
                    </a:moveTo>
                    <a:lnTo>
                      <a:pt x="0" y="22"/>
                    </a:lnTo>
                    <a:lnTo>
                      <a:pt x="0" y="14"/>
                    </a:lnTo>
                    <a:lnTo>
                      <a:pt x="3" y="8"/>
                    </a:lnTo>
                    <a:lnTo>
                      <a:pt x="9" y="0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60" name="Freeform 12"/>
              <p:cNvSpPr>
                <a:spLocks/>
              </p:cNvSpPr>
              <p:nvPr/>
            </p:nvSpPr>
            <p:spPr bwMode="auto">
              <a:xfrm>
                <a:off x="1409" y="1290"/>
                <a:ext cx="316" cy="552"/>
              </a:xfrm>
              <a:custGeom>
                <a:avLst/>
                <a:gdLst/>
                <a:ahLst/>
                <a:cxnLst>
                  <a:cxn ang="0">
                    <a:pos x="73" y="22"/>
                  </a:cxn>
                  <a:cxn ang="0">
                    <a:pos x="65" y="22"/>
                  </a:cxn>
                  <a:cxn ang="0">
                    <a:pos x="60" y="25"/>
                  </a:cxn>
                  <a:cxn ang="0">
                    <a:pos x="43" y="57"/>
                  </a:cxn>
                  <a:cxn ang="0">
                    <a:pos x="27" y="98"/>
                  </a:cxn>
                  <a:cxn ang="0">
                    <a:pos x="13" y="139"/>
                  </a:cxn>
                  <a:cxn ang="0">
                    <a:pos x="0" y="182"/>
                  </a:cxn>
                  <a:cxn ang="0">
                    <a:pos x="2" y="139"/>
                  </a:cxn>
                  <a:cxn ang="0">
                    <a:pos x="5" y="95"/>
                  </a:cxn>
                  <a:cxn ang="0">
                    <a:pos x="11" y="52"/>
                  </a:cxn>
                  <a:cxn ang="0">
                    <a:pos x="21" y="8"/>
                  </a:cxn>
                  <a:cxn ang="0">
                    <a:pos x="32" y="3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3" y="6"/>
                  </a:cxn>
                  <a:cxn ang="0">
                    <a:pos x="73" y="14"/>
                  </a:cxn>
                  <a:cxn ang="0">
                    <a:pos x="73" y="22"/>
                  </a:cxn>
                </a:cxnLst>
                <a:rect l="0" t="0" r="r" b="b"/>
                <a:pathLst>
                  <a:path w="73" h="182">
                    <a:moveTo>
                      <a:pt x="73" y="22"/>
                    </a:moveTo>
                    <a:lnTo>
                      <a:pt x="65" y="22"/>
                    </a:lnTo>
                    <a:lnTo>
                      <a:pt x="60" y="25"/>
                    </a:lnTo>
                    <a:lnTo>
                      <a:pt x="43" y="57"/>
                    </a:lnTo>
                    <a:lnTo>
                      <a:pt x="27" y="98"/>
                    </a:lnTo>
                    <a:lnTo>
                      <a:pt x="13" y="139"/>
                    </a:lnTo>
                    <a:lnTo>
                      <a:pt x="0" y="182"/>
                    </a:lnTo>
                    <a:lnTo>
                      <a:pt x="2" y="139"/>
                    </a:lnTo>
                    <a:lnTo>
                      <a:pt x="5" y="95"/>
                    </a:lnTo>
                    <a:lnTo>
                      <a:pt x="11" y="52"/>
                    </a:lnTo>
                    <a:lnTo>
                      <a:pt x="21" y="8"/>
                    </a:lnTo>
                    <a:lnTo>
                      <a:pt x="32" y="3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3" y="6"/>
                    </a:lnTo>
                    <a:lnTo>
                      <a:pt x="73" y="14"/>
                    </a:ln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61" name="Freeform 13"/>
              <p:cNvSpPr>
                <a:spLocks/>
              </p:cNvSpPr>
              <p:nvPr/>
            </p:nvSpPr>
            <p:spPr bwMode="auto">
              <a:xfrm>
                <a:off x="1409" y="1290"/>
                <a:ext cx="316" cy="552"/>
              </a:xfrm>
              <a:custGeom>
                <a:avLst/>
                <a:gdLst/>
                <a:ahLst/>
                <a:cxnLst>
                  <a:cxn ang="0">
                    <a:pos x="73" y="22"/>
                  </a:cxn>
                  <a:cxn ang="0">
                    <a:pos x="65" y="22"/>
                  </a:cxn>
                  <a:cxn ang="0">
                    <a:pos x="60" y="25"/>
                  </a:cxn>
                  <a:cxn ang="0">
                    <a:pos x="43" y="57"/>
                  </a:cxn>
                  <a:cxn ang="0">
                    <a:pos x="27" y="98"/>
                  </a:cxn>
                  <a:cxn ang="0">
                    <a:pos x="13" y="139"/>
                  </a:cxn>
                  <a:cxn ang="0">
                    <a:pos x="0" y="182"/>
                  </a:cxn>
                  <a:cxn ang="0">
                    <a:pos x="2" y="139"/>
                  </a:cxn>
                  <a:cxn ang="0">
                    <a:pos x="5" y="95"/>
                  </a:cxn>
                  <a:cxn ang="0">
                    <a:pos x="11" y="52"/>
                  </a:cxn>
                  <a:cxn ang="0">
                    <a:pos x="21" y="8"/>
                  </a:cxn>
                  <a:cxn ang="0">
                    <a:pos x="32" y="3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3" y="6"/>
                  </a:cxn>
                  <a:cxn ang="0">
                    <a:pos x="73" y="14"/>
                  </a:cxn>
                  <a:cxn ang="0">
                    <a:pos x="73" y="22"/>
                  </a:cxn>
                </a:cxnLst>
                <a:rect l="0" t="0" r="r" b="b"/>
                <a:pathLst>
                  <a:path w="73" h="182">
                    <a:moveTo>
                      <a:pt x="73" y="22"/>
                    </a:moveTo>
                    <a:lnTo>
                      <a:pt x="65" y="22"/>
                    </a:lnTo>
                    <a:lnTo>
                      <a:pt x="60" y="25"/>
                    </a:lnTo>
                    <a:lnTo>
                      <a:pt x="43" y="57"/>
                    </a:lnTo>
                    <a:lnTo>
                      <a:pt x="27" y="98"/>
                    </a:lnTo>
                    <a:lnTo>
                      <a:pt x="13" y="139"/>
                    </a:lnTo>
                    <a:lnTo>
                      <a:pt x="0" y="182"/>
                    </a:lnTo>
                    <a:lnTo>
                      <a:pt x="2" y="139"/>
                    </a:lnTo>
                    <a:lnTo>
                      <a:pt x="5" y="95"/>
                    </a:lnTo>
                    <a:lnTo>
                      <a:pt x="11" y="52"/>
                    </a:lnTo>
                    <a:lnTo>
                      <a:pt x="21" y="8"/>
                    </a:lnTo>
                    <a:lnTo>
                      <a:pt x="32" y="3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3" y="6"/>
                    </a:lnTo>
                    <a:lnTo>
                      <a:pt x="73" y="14"/>
                    </a:lnTo>
                    <a:lnTo>
                      <a:pt x="73" y="22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62" name="Freeform 14"/>
              <p:cNvSpPr>
                <a:spLocks/>
              </p:cNvSpPr>
              <p:nvPr/>
            </p:nvSpPr>
            <p:spPr bwMode="auto">
              <a:xfrm>
                <a:off x="1547" y="1324"/>
                <a:ext cx="143" cy="82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4" y="3"/>
                  </a:cxn>
                  <a:cxn ang="0">
                    <a:pos x="0" y="27"/>
                  </a:cxn>
                </a:cxnLst>
                <a:rect l="0" t="0" r="r" b="b"/>
                <a:pathLst>
                  <a:path w="33" h="27">
                    <a:moveTo>
                      <a:pt x="33" y="0"/>
                    </a:moveTo>
                    <a:lnTo>
                      <a:pt x="14" y="3"/>
                    </a:lnTo>
                    <a:lnTo>
                      <a:pt x="0" y="27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63" name="Freeform 15"/>
              <p:cNvSpPr>
                <a:spLocks/>
              </p:cNvSpPr>
              <p:nvPr/>
            </p:nvSpPr>
            <p:spPr bwMode="auto">
              <a:xfrm>
                <a:off x="1008" y="144"/>
                <a:ext cx="751" cy="227"/>
              </a:xfrm>
              <a:custGeom>
                <a:avLst/>
                <a:gdLst/>
                <a:ahLst/>
                <a:cxnLst>
                  <a:cxn ang="0">
                    <a:pos x="168" y="70"/>
                  </a:cxn>
                  <a:cxn ang="0">
                    <a:pos x="153" y="58"/>
                  </a:cxn>
                  <a:cxn ang="0">
                    <a:pos x="120" y="13"/>
                  </a:cxn>
                  <a:cxn ang="0">
                    <a:pos x="93" y="1"/>
                  </a:cxn>
                  <a:cxn ang="0">
                    <a:pos x="6" y="4"/>
                  </a:cxn>
                  <a:cxn ang="0">
                    <a:pos x="21" y="16"/>
                  </a:cxn>
                  <a:cxn ang="0">
                    <a:pos x="69" y="25"/>
                  </a:cxn>
                  <a:cxn ang="0">
                    <a:pos x="144" y="61"/>
                  </a:cxn>
                  <a:cxn ang="0">
                    <a:pos x="168" y="70"/>
                  </a:cxn>
                </a:cxnLst>
                <a:rect l="0" t="0" r="r" b="b"/>
                <a:pathLst>
                  <a:path w="174" h="75">
                    <a:moveTo>
                      <a:pt x="168" y="70"/>
                    </a:moveTo>
                    <a:cubicBezTo>
                      <a:pt x="151" y="44"/>
                      <a:pt x="174" y="75"/>
                      <a:pt x="153" y="58"/>
                    </a:cubicBezTo>
                    <a:cubicBezTo>
                      <a:pt x="138" y="46"/>
                      <a:pt x="142" y="28"/>
                      <a:pt x="120" y="13"/>
                    </a:cubicBezTo>
                    <a:cubicBezTo>
                      <a:pt x="112" y="8"/>
                      <a:pt x="93" y="1"/>
                      <a:pt x="93" y="1"/>
                    </a:cubicBezTo>
                    <a:cubicBezTo>
                      <a:pt x="64" y="2"/>
                      <a:pt x="35" y="0"/>
                      <a:pt x="6" y="4"/>
                    </a:cubicBezTo>
                    <a:cubicBezTo>
                      <a:pt x="0" y="5"/>
                      <a:pt x="15" y="14"/>
                      <a:pt x="21" y="16"/>
                    </a:cubicBezTo>
                    <a:cubicBezTo>
                      <a:pt x="37" y="21"/>
                      <a:pt x="53" y="21"/>
                      <a:pt x="69" y="25"/>
                    </a:cubicBezTo>
                    <a:cubicBezTo>
                      <a:pt x="92" y="42"/>
                      <a:pt x="116" y="57"/>
                      <a:pt x="144" y="61"/>
                    </a:cubicBezTo>
                    <a:cubicBezTo>
                      <a:pt x="157" y="74"/>
                      <a:pt x="149" y="70"/>
                      <a:pt x="168" y="70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864" name="Freeform 16"/>
              <p:cNvSpPr>
                <a:spLocks/>
              </p:cNvSpPr>
              <p:nvPr/>
            </p:nvSpPr>
            <p:spPr bwMode="auto">
              <a:xfrm>
                <a:off x="1677" y="144"/>
                <a:ext cx="169" cy="249"/>
              </a:xfrm>
              <a:custGeom>
                <a:avLst/>
                <a:gdLst/>
                <a:ahLst/>
                <a:cxnLst>
                  <a:cxn ang="0">
                    <a:pos x="16" y="82"/>
                  </a:cxn>
                  <a:cxn ang="0">
                    <a:pos x="10" y="19"/>
                  </a:cxn>
                  <a:cxn ang="0">
                    <a:pos x="28" y="16"/>
                  </a:cxn>
                  <a:cxn ang="0">
                    <a:pos x="13" y="4"/>
                  </a:cxn>
                  <a:cxn ang="0">
                    <a:pos x="10" y="37"/>
                  </a:cxn>
                  <a:cxn ang="0">
                    <a:pos x="28" y="49"/>
                  </a:cxn>
                  <a:cxn ang="0">
                    <a:pos x="25" y="64"/>
                  </a:cxn>
                  <a:cxn ang="0">
                    <a:pos x="28" y="28"/>
                  </a:cxn>
                </a:cxnLst>
                <a:rect l="0" t="0" r="r" b="b"/>
                <a:pathLst>
                  <a:path w="39" h="82">
                    <a:moveTo>
                      <a:pt x="16" y="82"/>
                    </a:moveTo>
                    <a:cubicBezTo>
                      <a:pt x="16" y="82"/>
                      <a:pt x="4" y="25"/>
                      <a:pt x="10" y="19"/>
                    </a:cubicBezTo>
                    <a:cubicBezTo>
                      <a:pt x="14" y="15"/>
                      <a:pt x="22" y="17"/>
                      <a:pt x="28" y="16"/>
                    </a:cubicBezTo>
                    <a:cubicBezTo>
                      <a:pt x="39" y="0"/>
                      <a:pt x="26" y="1"/>
                      <a:pt x="13" y="4"/>
                    </a:cubicBezTo>
                    <a:cubicBezTo>
                      <a:pt x="6" y="15"/>
                      <a:pt x="0" y="20"/>
                      <a:pt x="10" y="37"/>
                    </a:cubicBezTo>
                    <a:cubicBezTo>
                      <a:pt x="14" y="43"/>
                      <a:pt x="28" y="49"/>
                      <a:pt x="28" y="49"/>
                    </a:cubicBezTo>
                    <a:cubicBezTo>
                      <a:pt x="27" y="54"/>
                      <a:pt x="25" y="64"/>
                      <a:pt x="25" y="64"/>
                    </a:cubicBezTo>
                    <a:lnTo>
                      <a:pt x="28" y="28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1572" y="2496"/>
              <a:ext cx="2028" cy="1113"/>
              <a:chOff x="1572" y="2301"/>
              <a:chExt cx="2028" cy="1116"/>
            </a:xfrm>
          </p:grpSpPr>
          <p:grpSp>
            <p:nvGrpSpPr>
              <p:cNvPr id="5" name="Group 18"/>
              <p:cNvGrpSpPr>
                <a:grpSpLocks/>
              </p:cNvGrpSpPr>
              <p:nvPr/>
            </p:nvGrpSpPr>
            <p:grpSpPr bwMode="auto">
              <a:xfrm flipH="1">
                <a:off x="1739" y="2342"/>
                <a:ext cx="883" cy="1057"/>
                <a:chOff x="2346" y="1764"/>
                <a:chExt cx="883" cy="1057"/>
              </a:xfrm>
            </p:grpSpPr>
            <p:sp>
              <p:nvSpPr>
                <p:cNvPr id="206867" name="Rectangle 19"/>
                <p:cNvSpPr>
                  <a:spLocks noChangeArrowheads="1"/>
                </p:cNvSpPr>
                <p:nvPr/>
              </p:nvSpPr>
              <p:spPr bwMode="auto">
                <a:xfrm>
                  <a:off x="2346" y="2712"/>
                  <a:ext cx="174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68" name="Rectangle 20"/>
                <p:cNvSpPr>
                  <a:spLocks noChangeArrowheads="1"/>
                </p:cNvSpPr>
                <p:nvPr/>
              </p:nvSpPr>
              <p:spPr bwMode="auto">
                <a:xfrm>
                  <a:off x="2346" y="2724"/>
                  <a:ext cx="174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69" name="Rectangle 21"/>
                <p:cNvSpPr>
                  <a:spLocks noChangeArrowheads="1"/>
                </p:cNvSpPr>
                <p:nvPr/>
              </p:nvSpPr>
              <p:spPr bwMode="auto">
                <a:xfrm>
                  <a:off x="2346" y="2748"/>
                  <a:ext cx="174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0" name="Rectangle 22"/>
                <p:cNvSpPr>
                  <a:spLocks noChangeArrowheads="1"/>
                </p:cNvSpPr>
                <p:nvPr/>
              </p:nvSpPr>
              <p:spPr bwMode="auto">
                <a:xfrm>
                  <a:off x="2346" y="2778"/>
                  <a:ext cx="174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1" name="Rectangle 23"/>
                <p:cNvSpPr>
                  <a:spLocks noChangeArrowheads="1"/>
                </p:cNvSpPr>
                <p:nvPr/>
              </p:nvSpPr>
              <p:spPr bwMode="auto">
                <a:xfrm>
                  <a:off x="2346" y="2802"/>
                  <a:ext cx="174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2" name="Freeform 24"/>
                <p:cNvSpPr>
                  <a:spLocks/>
                </p:cNvSpPr>
                <p:nvPr/>
              </p:nvSpPr>
              <p:spPr bwMode="auto">
                <a:xfrm>
                  <a:off x="2520" y="271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3" name="Freeform 25"/>
                <p:cNvSpPr>
                  <a:spLocks/>
                </p:cNvSpPr>
                <p:nvPr/>
              </p:nvSpPr>
              <p:spPr bwMode="auto">
                <a:xfrm>
                  <a:off x="2346" y="271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4" name="Freeform 26"/>
                <p:cNvSpPr>
                  <a:spLocks/>
                </p:cNvSpPr>
                <p:nvPr/>
              </p:nvSpPr>
              <p:spPr bwMode="auto">
                <a:xfrm>
                  <a:off x="2520" y="271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5" name="Line 27"/>
                <p:cNvSpPr>
                  <a:spLocks noChangeShapeType="1"/>
                </p:cNvSpPr>
                <p:nvPr/>
              </p:nvSpPr>
              <p:spPr bwMode="auto">
                <a:xfrm>
                  <a:off x="2346" y="2712"/>
                  <a:ext cx="17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6" name="Line 28"/>
                <p:cNvSpPr>
                  <a:spLocks noChangeShapeType="1"/>
                </p:cNvSpPr>
                <p:nvPr/>
              </p:nvSpPr>
              <p:spPr bwMode="auto">
                <a:xfrm>
                  <a:off x="2346" y="2820"/>
                  <a:ext cx="17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7" name="Rectangle 29"/>
                <p:cNvSpPr>
                  <a:spLocks noChangeArrowheads="1"/>
                </p:cNvSpPr>
                <p:nvPr/>
              </p:nvSpPr>
              <p:spPr bwMode="auto">
                <a:xfrm>
                  <a:off x="2346" y="2610"/>
                  <a:ext cx="282" cy="1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8" name="Rectangle 30"/>
                <p:cNvSpPr>
                  <a:spLocks noChangeArrowheads="1"/>
                </p:cNvSpPr>
                <p:nvPr/>
              </p:nvSpPr>
              <p:spPr bwMode="auto">
                <a:xfrm>
                  <a:off x="2346" y="2610"/>
                  <a:ext cx="282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79" name="Rectangle 31"/>
                <p:cNvSpPr>
                  <a:spLocks noChangeArrowheads="1"/>
                </p:cNvSpPr>
                <p:nvPr/>
              </p:nvSpPr>
              <p:spPr bwMode="auto">
                <a:xfrm>
                  <a:off x="2346" y="2622"/>
                  <a:ext cx="282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0" name="Rectangle 32"/>
                <p:cNvSpPr>
                  <a:spLocks noChangeArrowheads="1"/>
                </p:cNvSpPr>
                <p:nvPr/>
              </p:nvSpPr>
              <p:spPr bwMode="auto">
                <a:xfrm>
                  <a:off x="2346" y="2646"/>
                  <a:ext cx="282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1" name="Rectangle 33"/>
                <p:cNvSpPr>
                  <a:spLocks noChangeArrowheads="1"/>
                </p:cNvSpPr>
                <p:nvPr/>
              </p:nvSpPr>
              <p:spPr bwMode="auto">
                <a:xfrm>
                  <a:off x="2346" y="2676"/>
                  <a:ext cx="282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2" name="Rectangle 34"/>
                <p:cNvSpPr>
                  <a:spLocks noChangeArrowheads="1"/>
                </p:cNvSpPr>
                <p:nvPr/>
              </p:nvSpPr>
              <p:spPr bwMode="auto">
                <a:xfrm>
                  <a:off x="2346" y="2700"/>
                  <a:ext cx="282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3" name="Freeform 35"/>
                <p:cNvSpPr>
                  <a:spLocks/>
                </p:cNvSpPr>
                <p:nvPr/>
              </p:nvSpPr>
              <p:spPr bwMode="auto">
                <a:xfrm>
                  <a:off x="2628" y="2610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4" name="Freeform 36"/>
                <p:cNvSpPr>
                  <a:spLocks/>
                </p:cNvSpPr>
                <p:nvPr/>
              </p:nvSpPr>
              <p:spPr bwMode="auto">
                <a:xfrm>
                  <a:off x="2346" y="2610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5" name="Freeform 37"/>
                <p:cNvSpPr>
                  <a:spLocks/>
                </p:cNvSpPr>
                <p:nvPr/>
              </p:nvSpPr>
              <p:spPr bwMode="auto">
                <a:xfrm>
                  <a:off x="2628" y="2610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6" name="Line 38"/>
                <p:cNvSpPr>
                  <a:spLocks noChangeShapeType="1"/>
                </p:cNvSpPr>
                <p:nvPr/>
              </p:nvSpPr>
              <p:spPr bwMode="auto">
                <a:xfrm>
                  <a:off x="2346" y="2610"/>
                  <a:ext cx="2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7" name="Line 39"/>
                <p:cNvSpPr>
                  <a:spLocks noChangeShapeType="1"/>
                </p:cNvSpPr>
                <p:nvPr/>
              </p:nvSpPr>
              <p:spPr bwMode="auto">
                <a:xfrm>
                  <a:off x="2346" y="2712"/>
                  <a:ext cx="2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8" name="Rectangle 40"/>
                <p:cNvSpPr>
                  <a:spLocks noChangeArrowheads="1"/>
                </p:cNvSpPr>
                <p:nvPr/>
              </p:nvSpPr>
              <p:spPr bwMode="auto">
                <a:xfrm>
                  <a:off x="2346" y="2502"/>
                  <a:ext cx="40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89" name="Rectangle 41"/>
                <p:cNvSpPr>
                  <a:spLocks noChangeArrowheads="1"/>
                </p:cNvSpPr>
                <p:nvPr/>
              </p:nvSpPr>
              <p:spPr bwMode="auto">
                <a:xfrm>
                  <a:off x="2346" y="2514"/>
                  <a:ext cx="408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0" name="Rectangle 42"/>
                <p:cNvSpPr>
                  <a:spLocks noChangeArrowheads="1"/>
                </p:cNvSpPr>
                <p:nvPr/>
              </p:nvSpPr>
              <p:spPr bwMode="auto">
                <a:xfrm>
                  <a:off x="2346" y="2538"/>
                  <a:ext cx="408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1" name="Rectangle 43"/>
                <p:cNvSpPr>
                  <a:spLocks noChangeArrowheads="1"/>
                </p:cNvSpPr>
                <p:nvPr/>
              </p:nvSpPr>
              <p:spPr bwMode="auto">
                <a:xfrm>
                  <a:off x="2346" y="2568"/>
                  <a:ext cx="408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2" name="Rectangle 44"/>
                <p:cNvSpPr>
                  <a:spLocks noChangeArrowheads="1"/>
                </p:cNvSpPr>
                <p:nvPr/>
              </p:nvSpPr>
              <p:spPr bwMode="auto">
                <a:xfrm>
                  <a:off x="2346" y="2592"/>
                  <a:ext cx="408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3" name="Rectangle 45"/>
                <p:cNvSpPr>
                  <a:spLocks noChangeArrowheads="1"/>
                </p:cNvSpPr>
                <p:nvPr/>
              </p:nvSpPr>
              <p:spPr bwMode="auto">
                <a:xfrm>
                  <a:off x="2346" y="2610"/>
                  <a:ext cx="408" cy="1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4" name="Freeform 46"/>
                <p:cNvSpPr>
                  <a:spLocks/>
                </p:cNvSpPr>
                <p:nvPr/>
              </p:nvSpPr>
              <p:spPr bwMode="auto">
                <a:xfrm>
                  <a:off x="2754" y="250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5" name="Freeform 47"/>
                <p:cNvSpPr>
                  <a:spLocks/>
                </p:cNvSpPr>
                <p:nvPr/>
              </p:nvSpPr>
              <p:spPr bwMode="auto">
                <a:xfrm>
                  <a:off x="2346" y="250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6" name="Freeform 48"/>
                <p:cNvSpPr>
                  <a:spLocks/>
                </p:cNvSpPr>
                <p:nvPr/>
              </p:nvSpPr>
              <p:spPr bwMode="auto">
                <a:xfrm>
                  <a:off x="2754" y="250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7" name="Line 49"/>
                <p:cNvSpPr>
                  <a:spLocks noChangeShapeType="1"/>
                </p:cNvSpPr>
                <p:nvPr/>
              </p:nvSpPr>
              <p:spPr bwMode="auto">
                <a:xfrm>
                  <a:off x="2346" y="2502"/>
                  <a:ext cx="40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8" name="Line 50"/>
                <p:cNvSpPr>
                  <a:spLocks noChangeShapeType="1"/>
                </p:cNvSpPr>
                <p:nvPr/>
              </p:nvSpPr>
              <p:spPr bwMode="auto">
                <a:xfrm>
                  <a:off x="2346" y="2610"/>
                  <a:ext cx="40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899" name="Rectangle 51"/>
                <p:cNvSpPr>
                  <a:spLocks noChangeArrowheads="1"/>
                </p:cNvSpPr>
                <p:nvPr/>
              </p:nvSpPr>
              <p:spPr bwMode="auto">
                <a:xfrm>
                  <a:off x="2346" y="2400"/>
                  <a:ext cx="486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0" name="Rectangle 52"/>
                <p:cNvSpPr>
                  <a:spLocks noChangeArrowheads="1"/>
                </p:cNvSpPr>
                <p:nvPr/>
              </p:nvSpPr>
              <p:spPr bwMode="auto">
                <a:xfrm>
                  <a:off x="2346" y="2412"/>
                  <a:ext cx="486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1" name="Rectangle 53"/>
                <p:cNvSpPr>
                  <a:spLocks noChangeArrowheads="1"/>
                </p:cNvSpPr>
                <p:nvPr/>
              </p:nvSpPr>
              <p:spPr bwMode="auto">
                <a:xfrm>
                  <a:off x="2346" y="2436"/>
                  <a:ext cx="486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2" name="Rectangle 54"/>
                <p:cNvSpPr>
                  <a:spLocks noChangeArrowheads="1"/>
                </p:cNvSpPr>
                <p:nvPr/>
              </p:nvSpPr>
              <p:spPr bwMode="auto">
                <a:xfrm>
                  <a:off x="2346" y="2466"/>
                  <a:ext cx="486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3" name="Rectangle 55"/>
                <p:cNvSpPr>
                  <a:spLocks noChangeArrowheads="1"/>
                </p:cNvSpPr>
                <p:nvPr/>
              </p:nvSpPr>
              <p:spPr bwMode="auto">
                <a:xfrm>
                  <a:off x="2346" y="2490"/>
                  <a:ext cx="486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4" name="Rectangle 56"/>
                <p:cNvSpPr>
                  <a:spLocks noChangeArrowheads="1"/>
                </p:cNvSpPr>
                <p:nvPr/>
              </p:nvSpPr>
              <p:spPr bwMode="auto">
                <a:xfrm>
                  <a:off x="2346" y="2502"/>
                  <a:ext cx="486" cy="1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5" name="Freeform 57"/>
                <p:cNvSpPr>
                  <a:spLocks/>
                </p:cNvSpPr>
                <p:nvPr/>
              </p:nvSpPr>
              <p:spPr bwMode="auto">
                <a:xfrm>
                  <a:off x="2832" y="2400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6" name="Freeform 58"/>
                <p:cNvSpPr>
                  <a:spLocks/>
                </p:cNvSpPr>
                <p:nvPr/>
              </p:nvSpPr>
              <p:spPr bwMode="auto">
                <a:xfrm>
                  <a:off x="2346" y="2400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7" name="Freeform 59"/>
                <p:cNvSpPr>
                  <a:spLocks/>
                </p:cNvSpPr>
                <p:nvPr/>
              </p:nvSpPr>
              <p:spPr bwMode="auto">
                <a:xfrm>
                  <a:off x="2832" y="2400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8" name="Line 60"/>
                <p:cNvSpPr>
                  <a:spLocks noChangeShapeType="1"/>
                </p:cNvSpPr>
                <p:nvPr/>
              </p:nvSpPr>
              <p:spPr bwMode="auto">
                <a:xfrm>
                  <a:off x="2346" y="2400"/>
                  <a:ext cx="48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09" name="Line 61"/>
                <p:cNvSpPr>
                  <a:spLocks noChangeShapeType="1"/>
                </p:cNvSpPr>
                <p:nvPr/>
              </p:nvSpPr>
              <p:spPr bwMode="auto">
                <a:xfrm>
                  <a:off x="2346" y="2502"/>
                  <a:ext cx="48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0" name="Rectangle 62"/>
                <p:cNvSpPr>
                  <a:spLocks noChangeArrowheads="1"/>
                </p:cNvSpPr>
                <p:nvPr/>
              </p:nvSpPr>
              <p:spPr bwMode="auto">
                <a:xfrm>
                  <a:off x="2346" y="2292"/>
                  <a:ext cx="564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1" name="Rectangle 63"/>
                <p:cNvSpPr>
                  <a:spLocks noChangeArrowheads="1"/>
                </p:cNvSpPr>
                <p:nvPr/>
              </p:nvSpPr>
              <p:spPr bwMode="auto">
                <a:xfrm>
                  <a:off x="2346" y="2304"/>
                  <a:ext cx="564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2" name="Rectangle 64"/>
                <p:cNvSpPr>
                  <a:spLocks noChangeArrowheads="1"/>
                </p:cNvSpPr>
                <p:nvPr/>
              </p:nvSpPr>
              <p:spPr bwMode="auto">
                <a:xfrm>
                  <a:off x="2346" y="2328"/>
                  <a:ext cx="564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3" name="Rectangle 65"/>
                <p:cNvSpPr>
                  <a:spLocks noChangeArrowheads="1"/>
                </p:cNvSpPr>
                <p:nvPr/>
              </p:nvSpPr>
              <p:spPr bwMode="auto">
                <a:xfrm>
                  <a:off x="2346" y="2358"/>
                  <a:ext cx="564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4" name="Rectangle 66"/>
                <p:cNvSpPr>
                  <a:spLocks noChangeArrowheads="1"/>
                </p:cNvSpPr>
                <p:nvPr/>
              </p:nvSpPr>
              <p:spPr bwMode="auto">
                <a:xfrm>
                  <a:off x="2346" y="2382"/>
                  <a:ext cx="564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5" name="Freeform 67"/>
                <p:cNvSpPr>
                  <a:spLocks/>
                </p:cNvSpPr>
                <p:nvPr/>
              </p:nvSpPr>
              <p:spPr bwMode="auto">
                <a:xfrm>
                  <a:off x="2346" y="229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6" name="Freeform 68"/>
                <p:cNvSpPr>
                  <a:spLocks/>
                </p:cNvSpPr>
                <p:nvPr/>
              </p:nvSpPr>
              <p:spPr bwMode="auto">
                <a:xfrm>
                  <a:off x="2910" y="2292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7" name="Line 69"/>
                <p:cNvSpPr>
                  <a:spLocks noChangeShapeType="1"/>
                </p:cNvSpPr>
                <p:nvPr/>
              </p:nvSpPr>
              <p:spPr bwMode="auto">
                <a:xfrm>
                  <a:off x="2346" y="2292"/>
                  <a:ext cx="56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8" name="Line 70"/>
                <p:cNvSpPr>
                  <a:spLocks noChangeShapeType="1"/>
                </p:cNvSpPr>
                <p:nvPr/>
              </p:nvSpPr>
              <p:spPr bwMode="auto">
                <a:xfrm>
                  <a:off x="2346" y="2400"/>
                  <a:ext cx="56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19" name="Rectangle 71"/>
                <p:cNvSpPr>
                  <a:spLocks noChangeArrowheads="1"/>
                </p:cNvSpPr>
                <p:nvPr/>
              </p:nvSpPr>
              <p:spPr bwMode="auto">
                <a:xfrm>
                  <a:off x="2346" y="2184"/>
                  <a:ext cx="61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0" name="Rectangle 72"/>
                <p:cNvSpPr>
                  <a:spLocks noChangeArrowheads="1"/>
                </p:cNvSpPr>
                <p:nvPr/>
              </p:nvSpPr>
              <p:spPr bwMode="auto">
                <a:xfrm>
                  <a:off x="2346" y="2196"/>
                  <a:ext cx="618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1" name="Rectangle 73"/>
                <p:cNvSpPr>
                  <a:spLocks noChangeArrowheads="1"/>
                </p:cNvSpPr>
                <p:nvPr/>
              </p:nvSpPr>
              <p:spPr bwMode="auto">
                <a:xfrm>
                  <a:off x="2346" y="2220"/>
                  <a:ext cx="618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2" name="Rectangle 74"/>
                <p:cNvSpPr>
                  <a:spLocks noChangeArrowheads="1"/>
                </p:cNvSpPr>
                <p:nvPr/>
              </p:nvSpPr>
              <p:spPr bwMode="auto">
                <a:xfrm>
                  <a:off x="2346" y="2250"/>
                  <a:ext cx="618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3" name="Rectangle 75"/>
                <p:cNvSpPr>
                  <a:spLocks noChangeArrowheads="1"/>
                </p:cNvSpPr>
                <p:nvPr/>
              </p:nvSpPr>
              <p:spPr bwMode="auto">
                <a:xfrm>
                  <a:off x="2346" y="2274"/>
                  <a:ext cx="618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4" name="Freeform 76"/>
                <p:cNvSpPr>
                  <a:spLocks/>
                </p:cNvSpPr>
                <p:nvPr/>
              </p:nvSpPr>
              <p:spPr bwMode="auto">
                <a:xfrm>
                  <a:off x="2346" y="218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5" name="Freeform 77"/>
                <p:cNvSpPr>
                  <a:spLocks/>
                </p:cNvSpPr>
                <p:nvPr/>
              </p:nvSpPr>
              <p:spPr bwMode="auto">
                <a:xfrm>
                  <a:off x="2964" y="218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6" name="Line 78"/>
                <p:cNvSpPr>
                  <a:spLocks noChangeShapeType="1"/>
                </p:cNvSpPr>
                <p:nvPr/>
              </p:nvSpPr>
              <p:spPr bwMode="auto">
                <a:xfrm>
                  <a:off x="2346" y="2184"/>
                  <a:ext cx="61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7" name="Line 79"/>
                <p:cNvSpPr>
                  <a:spLocks noChangeShapeType="1"/>
                </p:cNvSpPr>
                <p:nvPr/>
              </p:nvSpPr>
              <p:spPr bwMode="auto">
                <a:xfrm>
                  <a:off x="2346" y="2292"/>
                  <a:ext cx="61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8" name="Rectangle 80"/>
                <p:cNvSpPr>
                  <a:spLocks noChangeArrowheads="1"/>
                </p:cNvSpPr>
                <p:nvPr/>
              </p:nvSpPr>
              <p:spPr bwMode="auto">
                <a:xfrm>
                  <a:off x="2346" y="2082"/>
                  <a:ext cx="534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29" name="Rectangle 81"/>
                <p:cNvSpPr>
                  <a:spLocks noChangeArrowheads="1"/>
                </p:cNvSpPr>
                <p:nvPr/>
              </p:nvSpPr>
              <p:spPr bwMode="auto">
                <a:xfrm>
                  <a:off x="2346" y="2094"/>
                  <a:ext cx="534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0" name="Rectangle 82"/>
                <p:cNvSpPr>
                  <a:spLocks noChangeArrowheads="1"/>
                </p:cNvSpPr>
                <p:nvPr/>
              </p:nvSpPr>
              <p:spPr bwMode="auto">
                <a:xfrm>
                  <a:off x="2346" y="2118"/>
                  <a:ext cx="534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1" name="Rectangle 83"/>
                <p:cNvSpPr>
                  <a:spLocks noChangeArrowheads="1"/>
                </p:cNvSpPr>
                <p:nvPr/>
              </p:nvSpPr>
              <p:spPr bwMode="auto">
                <a:xfrm>
                  <a:off x="2346" y="2148"/>
                  <a:ext cx="534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2" name="Rectangle 84"/>
                <p:cNvSpPr>
                  <a:spLocks noChangeArrowheads="1"/>
                </p:cNvSpPr>
                <p:nvPr/>
              </p:nvSpPr>
              <p:spPr bwMode="auto">
                <a:xfrm>
                  <a:off x="2346" y="2172"/>
                  <a:ext cx="534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3" name="Freeform 85"/>
                <p:cNvSpPr>
                  <a:spLocks/>
                </p:cNvSpPr>
                <p:nvPr/>
              </p:nvSpPr>
              <p:spPr bwMode="auto">
                <a:xfrm>
                  <a:off x="2880" y="208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4" name="Freeform 86"/>
                <p:cNvSpPr>
                  <a:spLocks/>
                </p:cNvSpPr>
                <p:nvPr/>
              </p:nvSpPr>
              <p:spPr bwMode="auto">
                <a:xfrm>
                  <a:off x="2346" y="208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5" name="Freeform 87"/>
                <p:cNvSpPr>
                  <a:spLocks/>
                </p:cNvSpPr>
                <p:nvPr/>
              </p:nvSpPr>
              <p:spPr bwMode="auto">
                <a:xfrm>
                  <a:off x="2880" y="208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6" name="Line 88"/>
                <p:cNvSpPr>
                  <a:spLocks noChangeShapeType="1"/>
                </p:cNvSpPr>
                <p:nvPr/>
              </p:nvSpPr>
              <p:spPr bwMode="auto">
                <a:xfrm>
                  <a:off x="2346" y="2082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7" name="Line 89"/>
                <p:cNvSpPr>
                  <a:spLocks noChangeShapeType="1"/>
                </p:cNvSpPr>
                <p:nvPr/>
              </p:nvSpPr>
              <p:spPr bwMode="auto">
                <a:xfrm>
                  <a:off x="2346" y="2184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8" name="Rectangle 90"/>
                <p:cNvSpPr>
                  <a:spLocks noChangeArrowheads="1"/>
                </p:cNvSpPr>
                <p:nvPr/>
              </p:nvSpPr>
              <p:spPr bwMode="auto">
                <a:xfrm>
                  <a:off x="2346" y="1974"/>
                  <a:ext cx="462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39" name="Rectangle 91"/>
                <p:cNvSpPr>
                  <a:spLocks noChangeArrowheads="1"/>
                </p:cNvSpPr>
                <p:nvPr/>
              </p:nvSpPr>
              <p:spPr bwMode="auto">
                <a:xfrm>
                  <a:off x="2346" y="1986"/>
                  <a:ext cx="462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0" name="Rectangle 92"/>
                <p:cNvSpPr>
                  <a:spLocks noChangeArrowheads="1"/>
                </p:cNvSpPr>
                <p:nvPr/>
              </p:nvSpPr>
              <p:spPr bwMode="auto">
                <a:xfrm>
                  <a:off x="2346" y="2010"/>
                  <a:ext cx="462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1" name="Rectangle 93"/>
                <p:cNvSpPr>
                  <a:spLocks noChangeArrowheads="1"/>
                </p:cNvSpPr>
                <p:nvPr/>
              </p:nvSpPr>
              <p:spPr bwMode="auto">
                <a:xfrm>
                  <a:off x="2346" y="2040"/>
                  <a:ext cx="462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2" name="Rectangle 94"/>
                <p:cNvSpPr>
                  <a:spLocks noChangeArrowheads="1"/>
                </p:cNvSpPr>
                <p:nvPr/>
              </p:nvSpPr>
              <p:spPr bwMode="auto">
                <a:xfrm>
                  <a:off x="2346" y="2064"/>
                  <a:ext cx="462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3" name="Rectangle 95"/>
                <p:cNvSpPr>
                  <a:spLocks noChangeArrowheads="1"/>
                </p:cNvSpPr>
                <p:nvPr/>
              </p:nvSpPr>
              <p:spPr bwMode="auto">
                <a:xfrm>
                  <a:off x="2346" y="2082"/>
                  <a:ext cx="462" cy="1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4" name="Freeform 96"/>
                <p:cNvSpPr>
                  <a:spLocks/>
                </p:cNvSpPr>
                <p:nvPr/>
              </p:nvSpPr>
              <p:spPr bwMode="auto">
                <a:xfrm>
                  <a:off x="2808" y="19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5" name="Freeform 97"/>
                <p:cNvSpPr>
                  <a:spLocks/>
                </p:cNvSpPr>
                <p:nvPr/>
              </p:nvSpPr>
              <p:spPr bwMode="auto">
                <a:xfrm>
                  <a:off x="2346" y="19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6" name="Freeform 98"/>
                <p:cNvSpPr>
                  <a:spLocks/>
                </p:cNvSpPr>
                <p:nvPr/>
              </p:nvSpPr>
              <p:spPr bwMode="auto">
                <a:xfrm>
                  <a:off x="2808" y="19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7" name="Line 99"/>
                <p:cNvSpPr>
                  <a:spLocks noChangeShapeType="1"/>
                </p:cNvSpPr>
                <p:nvPr/>
              </p:nvSpPr>
              <p:spPr bwMode="auto">
                <a:xfrm>
                  <a:off x="2346" y="1974"/>
                  <a:ext cx="46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8" name="Line 100"/>
                <p:cNvSpPr>
                  <a:spLocks noChangeShapeType="1"/>
                </p:cNvSpPr>
                <p:nvPr/>
              </p:nvSpPr>
              <p:spPr bwMode="auto">
                <a:xfrm>
                  <a:off x="2346" y="2082"/>
                  <a:ext cx="46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49" name="Rectangle 101"/>
                <p:cNvSpPr>
                  <a:spLocks noChangeArrowheads="1"/>
                </p:cNvSpPr>
                <p:nvPr/>
              </p:nvSpPr>
              <p:spPr bwMode="auto">
                <a:xfrm>
                  <a:off x="2346" y="1872"/>
                  <a:ext cx="630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0" name="Rectangle 102"/>
                <p:cNvSpPr>
                  <a:spLocks noChangeArrowheads="1"/>
                </p:cNvSpPr>
                <p:nvPr/>
              </p:nvSpPr>
              <p:spPr bwMode="auto">
                <a:xfrm>
                  <a:off x="2346" y="1884"/>
                  <a:ext cx="630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1" name="Rectangle 103"/>
                <p:cNvSpPr>
                  <a:spLocks noChangeArrowheads="1"/>
                </p:cNvSpPr>
                <p:nvPr/>
              </p:nvSpPr>
              <p:spPr bwMode="auto">
                <a:xfrm>
                  <a:off x="2346" y="1908"/>
                  <a:ext cx="630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2" name="Rectangle 104"/>
                <p:cNvSpPr>
                  <a:spLocks noChangeArrowheads="1"/>
                </p:cNvSpPr>
                <p:nvPr/>
              </p:nvSpPr>
              <p:spPr bwMode="auto">
                <a:xfrm>
                  <a:off x="2346" y="1938"/>
                  <a:ext cx="630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3" name="Rectangle 105"/>
                <p:cNvSpPr>
                  <a:spLocks noChangeArrowheads="1"/>
                </p:cNvSpPr>
                <p:nvPr/>
              </p:nvSpPr>
              <p:spPr bwMode="auto">
                <a:xfrm>
                  <a:off x="2346" y="1962"/>
                  <a:ext cx="630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4" name="Freeform 106"/>
                <p:cNvSpPr>
                  <a:spLocks/>
                </p:cNvSpPr>
                <p:nvPr/>
              </p:nvSpPr>
              <p:spPr bwMode="auto">
                <a:xfrm>
                  <a:off x="2346" y="18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5" name="Freeform 107"/>
                <p:cNvSpPr>
                  <a:spLocks/>
                </p:cNvSpPr>
                <p:nvPr/>
              </p:nvSpPr>
              <p:spPr bwMode="auto">
                <a:xfrm>
                  <a:off x="2976" y="18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6" name="Line 108"/>
                <p:cNvSpPr>
                  <a:spLocks noChangeShapeType="1"/>
                </p:cNvSpPr>
                <p:nvPr/>
              </p:nvSpPr>
              <p:spPr bwMode="auto">
                <a:xfrm>
                  <a:off x="2346" y="1872"/>
                  <a:ext cx="6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7" name="Line 109"/>
                <p:cNvSpPr>
                  <a:spLocks noChangeShapeType="1"/>
                </p:cNvSpPr>
                <p:nvPr/>
              </p:nvSpPr>
              <p:spPr bwMode="auto">
                <a:xfrm>
                  <a:off x="2346" y="1974"/>
                  <a:ext cx="6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2346" y="1764"/>
                  <a:ext cx="882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59" name="Rectangle 111"/>
                <p:cNvSpPr>
                  <a:spLocks noChangeArrowheads="1"/>
                </p:cNvSpPr>
                <p:nvPr/>
              </p:nvSpPr>
              <p:spPr bwMode="auto">
                <a:xfrm>
                  <a:off x="2346" y="1776"/>
                  <a:ext cx="882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0" name="Rectangle 112"/>
                <p:cNvSpPr>
                  <a:spLocks noChangeArrowheads="1"/>
                </p:cNvSpPr>
                <p:nvPr/>
              </p:nvSpPr>
              <p:spPr bwMode="auto">
                <a:xfrm>
                  <a:off x="2346" y="1800"/>
                  <a:ext cx="882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1" name="Rectangle 113"/>
                <p:cNvSpPr>
                  <a:spLocks noChangeArrowheads="1"/>
                </p:cNvSpPr>
                <p:nvPr/>
              </p:nvSpPr>
              <p:spPr bwMode="auto">
                <a:xfrm>
                  <a:off x="2346" y="1830"/>
                  <a:ext cx="882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2" name="Rectangle 114"/>
                <p:cNvSpPr>
                  <a:spLocks noChangeArrowheads="1"/>
                </p:cNvSpPr>
                <p:nvPr/>
              </p:nvSpPr>
              <p:spPr bwMode="auto">
                <a:xfrm>
                  <a:off x="2346" y="1854"/>
                  <a:ext cx="882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3" name="Freeform 115"/>
                <p:cNvSpPr>
                  <a:spLocks/>
                </p:cNvSpPr>
                <p:nvPr/>
              </p:nvSpPr>
              <p:spPr bwMode="auto">
                <a:xfrm>
                  <a:off x="2346" y="17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4" name="Freeform 116"/>
                <p:cNvSpPr>
                  <a:spLocks/>
                </p:cNvSpPr>
                <p:nvPr/>
              </p:nvSpPr>
              <p:spPr bwMode="auto">
                <a:xfrm>
                  <a:off x="3228" y="17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5" name="Line 117"/>
                <p:cNvSpPr>
                  <a:spLocks noChangeShapeType="1"/>
                </p:cNvSpPr>
                <p:nvPr/>
              </p:nvSpPr>
              <p:spPr bwMode="auto">
                <a:xfrm>
                  <a:off x="2346" y="1764"/>
                  <a:ext cx="8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966" name="Line 118"/>
                <p:cNvSpPr>
                  <a:spLocks noChangeShapeType="1"/>
                </p:cNvSpPr>
                <p:nvPr/>
              </p:nvSpPr>
              <p:spPr bwMode="auto">
                <a:xfrm>
                  <a:off x="2346" y="1872"/>
                  <a:ext cx="88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06967" name="Rectangle 119"/>
              <p:cNvSpPr>
                <a:spLocks noChangeArrowheads="1"/>
              </p:cNvSpPr>
              <p:nvPr/>
            </p:nvSpPr>
            <p:spPr bwMode="auto">
              <a:xfrm>
                <a:off x="1572" y="2535"/>
                <a:ext cx="1080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68" name="Rectangle 120"/>
              <p:cNvSpPr>
                <a:spLocks noChangeArrowheads="1"/>
              </p:cNvSpPr>
              <p:nvPr/>
            </p:nvSpPr>
            <p:spPr bwMode="auto">
              <a:xfrm>
                <a:off x="1572" y="2535"/>
                <a:ext cx="1080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69" name="Rectangle 121"/>
              <p:cNvSpPr>
                <a:spLocks noChangeArrowheads="1"/>
              </p:cNvSpPr>
              <p:nvPr/>
            </p:nvSpPr>
            <p:spPr bwMode="auto">
              <a:xfrm>
                <a:off x="2616" y="3290"/>
                <a:ext cx="174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0" name="Rectangle 122"/>
              <p:cNvSpPr>
                <a:spLocks noChangeArrowheads="1"/>
              </p:cNvSpPr>
              <p:nvPr/>
            </p:nvSpPr>
            <p:spPr bwMode="auto">
              <a:xfrm>
                <a:off x="2616" y="3302"/>
                <a:ext cx="174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1" name="Rectangle 123"/>
              <p:cNvSpPr>
                <a:spLocks noChangeArrowheads="1"/>
              </p:cNvSpPr>
              <p:nvPr/>
            </p:nvSpPr>
            <p:spPr bwMode="auto">
              <a:xfrm>
                <a:off x="2616" y="3326"/>
                <a:ext cx="174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2" name="Rectangle 124"/>
              <p:cNvSpPr>
                <a:spLocks noChangeArrowheads="1"/>
              </p:cNvSpPr>
              <p:nvPr/>
            </p:nvSpPr>
            <p:spPr bwMode="auto">
              <a:xfrm>
                <a:off x="2616" y="3356"/>
                <a:ext cx="174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3" name="Rectangle 125"/>
              <p:cNvSpPr>
                <a:spLocks noChangeArrowheads="1"/>
              </p:cNvSpPr>
              <p:nvPr/>
            </p:nvSpPr>
            <p:spPr bwMode="auto">
              <a:xfrm>
                <a:off x="2616" y="3380"/>
                <a:ext cx="174" cy="18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4" name="Freeform 126"/>
              <p:cNvSpPr>
                <a:spLocks/>
              </p:cNvSpPr>
              <p:nvPr/>
            </p:nvSpPr>
            <p:spPr bwMode="auto">
              <a:xfrm>
                <a:off x="2790" y="3290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5" name="Freeform 127"/>
              <p:cNvSpPr>
                <a:spLocks/>
              </p:cNvSpPr>
              <p:nvPr/>
            </p:nvSpPr>
            <p:spPr bwMode="auto">
              <a:xfrm>
                <a:off x="2790" y="3290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6" name="Line 128"/>
              <p:cNvSpPr>
                <a:spLocks noChangeShapeType="1"/>
              </p:cNvSpPr>
              <p:nvPr/>
            </p:nvSpPr>
            <p:spPr bwMode="auto">
              <a:xfrm>
                <a:off x="2616" y="3290"/>
                <a:ext cx="17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7" name="Line 129"/>
              <p:cNvSpPr>
                <a:spLocks noChangeShapeType="1"/>
              </p:cNvSpPr>
              <p:nvPr/>
            </p:nvSpPr>
            <p:spPr bwMode="auto">
              <a:xfrm>
                <a:off x="2616" y="3398"/>
                <a:ext cx="17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8" name="Rectangle 130"/>
              <p:cNvSpPr>
                <a:spLocks noChangeArrowheads="1"/>
              </p:cNvSpPr>
              <p:nvPr/>
            </p:nvSpPr>
            <p:spPr bwMode="auto">
              <a:xfrm>
                <a:off x="2616" y="3188"/>
                <a:ext cx="282" cy="1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79" name="Rectangle 131"/>
              <p:cNvSpPr>
                <a:spLocks noChangeArrowheads="1"/>
              </p:cNvSpPr>
              <p:nvPr/>
            </p:nvSpPr>
            <p:spPr bwMode="auto">
              <a:xfrm>
                <a:off x="2616" y="3188"/>
                <a:ext cx="282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0" name="Rectangle 132"/>
              <p:cNvSpPr>
                <a:spLocks noChangeArrowheads="1"/>
              </p:cNvSpPr>
              <p:nvPr/>
            </p:nvSpPr>
            <p:spPr bwMode="auto">
              <a:xfrm>
                <a:off x="2616" y="3200"/>
                <a:ext cx="282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1" name="Rectangle 133"/>
              <p:cNvSpPr>
                <a:spLocks noChangeArrowheads="1"/>
              </p:cNvSpPr>
              <p:nvPr/>
            </p:nvSpPr>
            <p:spPr bwMode="auto">
              <a:xfrm>
                <a:off x="2616" y="3224"/>
                <a:ext cx="282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2" name="Rectangle 134"/>
              <p:cNvSpPr>
                <a:spLocks noChangeArrowheads="1"/>
              </p:cNvSpPr>
              <p:nvPr/>
            </p:nvSpPr>
            <p:spPr bwMode="auto">
              <a:xfrm>
                <a:off x="2616" y="3254"/>
                <a:ext cx="282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3" name="Rectangle 135"/>
              <p:cNvSpPr>
                <a:spLocks noChangeArrowheads="1"/>
              </p:cNvSpPr>
              <p:nvPr/>
            </p:nvSpPr>
            <p:spPr bwMode="auto">
              <a:xfrm>
                <a:off x="2616" y="3278"/>
                <a:ext cx="282" cy="12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4" name="Freeform 136"/>
              <p:cNvSpPr>
                <a:spLocks/>
              </p:cNvSpPr>
              <p:nvPr/>
            </p:nvSpPr>
            <p:spPr bwMode="auto">
              <a:xfrm>
                <a:off x="2898" y="3188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5" name="Freeform 137"/>
              <p:cNvSpPr>
                <a:spLocks/>
              </p:cNvSpPr>
              <p:nvPr/>
            </p:nvSpPr>
            <p:spPr bwMode="auto">
              <a:xfrm>
                <a:off x="2898" y="3188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6" name="Line 138"/>
              <p:cNvSpPr>
                <a:spLocks noChangeShapeType="1"/>
              </p:cNvSpPr>
              <p:nvPr/>
            </p:nvSpPr>
            <p:spPr bwMode="auto">
              <a:xfrm>
                <a:off x="2616" y="3188"/>
                <a:ext cx="28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7" name="Line 139"/>
              <p:cNvSpPr>
                <a:spLocks noChangeShapeType="1"/>
              </p:cNvSpPr>
              <p:nvPr/>
            </p:nvSpPr>
            <p:spPr bwMode="auto">
              <a:xfrm>
                <a:off x="2616" y="3290"/>
                <a:ext cx="28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8" name="Rectangle 140"/>
              <p:cNvSpPr>
                <a:spLocks noChangeArrowheads="1"/>
              </p:cNvSpPr>
              <p:nvPr/>
            </p:nvSpPr>
            <p:spPr bwMode="auto">
              <a:xfrm>
                <a:off x="2616" y="3080"/>
                <a:ext cx="408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89" name="Rectangle 141"/>
              <p:cNvSpPr>
                <a:spLocks noChangeArrowheads="1"/>
              </p:cNvSpPr>
              <p:nvPr/>
            </p:nvSpPr>
            <p:spPr bwMode="auto">
              <a:xfrm>
                <a:off x="2616" y="3092"/>
                <a:ext cx="408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0" name="Rectangle 142"/>
              <p:cNvSpPr>
                <a:spLocks noChangeArrowheads="1"/>
              </p:cNvSpPr>
              <p:nvPr/>
            </p:nvSpPr>
            <p:spPr bwMode="auto">
              <a:xfrm>
                <a:off x="2616" y="3116"/>
                <a:ext cx="408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1" name="Rectangle 143"/>
              <p:cNvSpPr>
                <a:spLocks noChangeArrowheads="1"/>
              </p:cNvSpPr>
              <p:nvPr/>
            </p:nvSpPr>
            <p:spPr bwMode="auto">
              <a:xfrm>
                <a:off x="2616" y="3146"/>
                <a:ext cx="408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2" name="Rectangle 144"/>
              <p:cNvSpPr>
                <a:spLocks noChangeArrowheads="1"/>
              </p:cNvSpPr>
              <p:nvPr/>
            </p:nvSpPr>
            <p:spPr bwMode="auto">
              <a:xfrm>
                <a:off x="2616" y="3170"/>
                <a:ext cx="408" cy="18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3" name="Rectangle 145"/>
              <p:cNvSpPr>
                <a:spLocks noChangeArrowheads="1"/>
              </p:cNvSpPr>
              <p:nvPr/>
            </p:nvSpPr>
            <p:spPr bwMode="auto">
              <a:xfrm>
                <a:off x="2616" y="3188"/>
                <a:ext cx="408" cy="1"/>
              </a:xfrm>
              <a:prstGeom prst="rect">
                <a:avLst/>
              </a:prstGeom>
              <a:solidFill>
                <a:srgbClr val="CC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4" name="Freeform 146"/>
              <p:cNvSpPr>
                <a:spLocks/>
              </p:cNvSpPr>
              <p:nvPr/>
            </p:nvSpPr>
            <p:spPr bwMode="auto">
              <a:xfrm>
                <a:off x="3024" y="3080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5" name="Freeform 147"/>
              <p:cNvSpPr>
                <a:spLocks/>
              </p:cNvSpPr>
              <p:nvPr/>
            </p:nvSpPr>
            <p:spPr bwMode="auto">
              <a:xfrm>
                <a:off x="3024" y="3080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6" name="Line 148"/>
              <p:cNvSpPr>
                <a:spLocks noChangeShapeType="1"/>
              </p:cNvSpPr>
              <p:nvPr/>
            </p:nvSpPr>
            <p:spPr bwMode="auto">
              <a:xfrm>
                <a:off x="2616" y="3080"/>
                <a:ext cx="4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7" name="Line 149"/>
              <p:cNvSpPr>
                <a:spLocks noChangeShapeType="1"/>
              </p:cNvSpPr>
              <p:nvPr/>
            </p:nvSpPr>
            <p:spPr bwMode="auto">
              <a:xfrm>
                <a:off x="2616" y="3188"/>
                <a:ext cx="4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8" name="Rectangle 150"/>
              <p:cNvSpPr>
                <a:spLocks noChangeArrowheads="1"/>
              </p:cNvSpPr>
              <p:nvPr/>
            </p:nvSpPr>
            <p:spPr bwMode="auto">
              <a:xfrm>
                <a:off x="2616" y="2978"/>
                <a:ext cx="486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999" name="Rectangle 151"/>
              <p:cNvSpPr>
                <a:spLocks noChangeArrowheads="1"/>
              </p:cNvSpPr>
              <p:nvPr/>
            </p:nvSpPr>
            <p:spPr bwMode="auto">
              <a:xfrm>
                <a:off x="2616" y="2990"/>
                <a:ext cx="486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0" name="Rectangle 152"/>
              <p:cNvSpPr>
                <a:spLocks noChangeArrowheads="1"/>
              </p:cNvSpPr>
              <p:nvPr/>
            </p:nvSpPr>
            <p:spPr bwMode="auto">
              <a:xfrm>
                <a:off x="2616" y="3014"/>
                <a:ext cx="486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1" name="Rectangle 153"/>
              <p:cNvSpPr>
                <a:spLocks noChangeArrowheads="1"/>
              </p:cNvSpPr>
              <p:nvPr/>
            </p:nvSpPr>
            <p:spPr bwMode="auto">
              <a:xfrm>
                <a:off x="2616" y="3044"/>
                <a:ext cx="486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2" name="Rectangle 154"/>
              <p:cNvSpPr>
                <a:spLocks noChangeArrowheads="1"/>
              </p:cNvSpPr>
              <p:nvPr/>
            </p:nvSpPr>
            <p:spPr bwMode="auto">
              <a:xfrm>
                <a:off x="2616" y="3068"/>
                <a:ext cx="486" cy="12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3" name="Freeform 155"/>
              <p:cNvSpPr>
                <a:spLocks/>
              </p:cNvSpPr>
              <p:nvPr/>
            </p:nvSpPr>
            <p:spPr bwMode="auto">
              <a:xfrm>
                <a:off x="3102" y="2978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4" name="Freeform 156"/>
              <p:cNvSpPr>
                <a:spLocks/>
              </p:cNvSpPr>
              <p:nvPr/>
            </p:nvSpPr>
            <p:spPr bwMode="auto">
              <a:xfrm>
                <a:off x="3102" y="2978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5" name="Line 157"/>
              <p:cNvSpPr>
                <a:spLocks noChangeShapeType="1"/>
              </p:cNvSpPr>
              <p:nvPr/>
            </p:nvSpPr>
            <p:spPr bwMode="auto">
              <a:xfrm>
                <a:off x="2616" y="2978"/>
                <a:ext cx="48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6" name="Line 158"/>
              <p:cNvSpPr>
                <a:spLocks noChangeShapeType="1"/>
              </p:cNvSpPr>
              <p:nvPr/>
            </p:nvSpPr>
            <p:spPr bwMode="auto">
              <a:xfrm>
                <a:off x="2616" y="3080"/>
                <a:ext cx="48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7" name="Rectangle 159"/>
              <p:cNvSpPr>
                <a:spLocks noChangeArrowheads="1"/>
              </p:cNvSpPr>
              <p:nvPr/>
            </p:nvSpPr>
            <p:spPr bwMode="auto">
              <a:xfrm>
                <a:off x="2616" y="2870"/>
                <a:ext cx="564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8" name="Rectangle 160"/>
              <p:cNvSpPr>
                <a:spLocks noChangeArrowheads="1"/>
              </p:cNvSpPr>
              <p:nvPr/>
            </p:nvSpPr>
            <p:spPr bwMode="auto">
              <a:xfrm>
                <a:off x="2616" y="2882"/>
                <a:ext cx="564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09" name="Rectangle 161"/>
              <p:cNvSpPr>
                <a:spLocks noChangeArrowheads="1"/>
              </p:cNvSpPr>
              <p:nvPr/>
            </p:nvSpPr>
            <p:spPr bwMode="auto">
              <a:xfrm>
                <a:off x="2616" y="2906"/>
                <a:ext cx="564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0" name="Rectangle 162"/>
              <p:cNvSpPr>
                <a:spLocks noChangeArrowheads="1"/>
              </p:cNvSpPr>
              <p:nvPr/>
            </p:nvSpPr>
            <p:spPr bwMode="auto">
              <a:xfrm>
                <a:off x="2616" y="2936"/>
                <a:ext cx="564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1" name="Rectangle 163"/>
              <p:cNvSpPr>
                <a:spLocks noChangeArrowheads="1"/>
              </p:cNvSpPr>
              <p:nvPr/>
            </p:nvSpPr>
            <p:spPr bwMode="auto">
              <a:xfrm>
                <a:off x="2616" y="2960"/>
                <a:ext cx="564" cy="18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2" name="Freeform 164"/>
              <p:cNvSpPr>
                <a:spLocks/>
              </p:cNvSpPr>
              <p:nvPr/>
            </p:nvSpPr>
            <p:spPr bwMode="auto">
              <a:xfrm>
                <a:off x="3180" y="2870"/>
                <a:ext cx="1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</a:cxnLst>
                <a:rect l="0" t="0" r="r" b="b"/>
                <a:pathLst>
                  <a:path h="108">
                    <a:moveTo>
                      <a:pt x="0" y="0"/>
                    </a:move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3" name="Line 165"/>
              <p:cNvSpPr>
                <a:spLocks noChangeShapeType="1"/>
              </p:cNvSpPr>
              <p:nvPr/>
            </p:nvSpPr>
            <p:spPr bwMode="auto">
              <a:xfrm>
                <a:off x="2616" y="2870"/>
                <a:ext cx="56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4" name="Line 166"/>
              <p:cNvSpPr>
                <a:spLocks noChangeShapeType="1"/>
              </p:cNvSpPr>
              <p:nvPr/>
            </p:nvSpPr>
            <p:spPr bwMode="auto">
              <a:xfrm>
                <a:off x="2616" y="2978"/>
                <a:ext cx="56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5" name="Rectangle 167"/>
              <p:cNvSpPr>
                <a:spLocks noChangeArrowheads="1"/>
              </p:cNvSpPr>
              <p:nvPr/>
            </p:nvSpPr>
            <p:spPr bwMode="auto">
              <a:xfrm>
                <a:off x="2616" y="2762"/>
                <a:ext cx="618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6" name="Rectangle 168"/>
              <p:cNvSpPr>
                <a:spLocks noChangeArrowheads="1"/>
              </p:cNvSpPr>
              <p:nvPr/>
            </p:nvSpPr>
            <p:spPr bwMode="auto">
              <a:xfrm>
                <a:off x="2616" y="2774"/>
                <a:ext cx="618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7" name="Rectangle 169"/>
              <p:cNvSpPr>
                <a:spLocks noChangeArrowheads="1"/>
              </p:cNvSpPr>
              <p:nvPr/>
            </p:nvSpPr>
            <p:spPr bwMode="auto">
              <a:xfrm>
                <a:off x="2616" y="2798"/>
                <a:ext cx="618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8" name="Rectangle 170"/>
              <p:cNvSpPr>
                <a:spLocks noChangeArrowheads="1"/>
              </p:cNvSpPr>
              <p:nvPr/>
            </p:nvSpPr>
            <p:spPr bwMode="auto">
              <a:xfrm>
                <a:off x="2616" y="2828"/>
                <a:ext cx="618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19" name="Rectangle 171"/>
              <p:cNvSpPr>
                <a:spLocks noChangeArrowheads="1"/>
              </p:cNvSpPr>
              <p:nvPr/>
            </p:nvSpPr>
            <p:spPr bwMode="auto">
              <a:xfrm>
                <a:off x="2616" y="2852"/>
                <a:ext cx="618" cy="18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0" name="Freeform 172"/>
              <p:cNvSpPr>
                <a:spLocks/>
              </p:cNvSpPr>
              <p:nvPr/>
            </p:nvSpPr>
            <p:spPr bwMode="auto">
              <a:xfrm>
                <a:off x="3234" y="2762"/>
                <a:ext cx="1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</a:cxnLst>
                <a:rect l="0" t="0" r="r" b="b"/>
                <a:pathLst>
                  <a:path h="108">
                    <a:moveTo>
                      <a:pt x="0" y="0"/>
                    </a:move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1" name="Line 173"/>
              <p:cNvSpPr>
                <a:spLocks noChangeShapeType="1"/>
              </p:cNvSpPr>
              <p:nvPr/>
            </p:nvSpPr>
            <p:spPr bwMode="auto">
              <a:xfrm>
                <a:off x="2616" y="2762"/>
                <a:ext cx="61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2" name="Line 174"/>
              <p:cNvSpPr>
                <a:spLocks noChangeShapeType="1"/>
              </p:cNvSpPr>
              <p:nvPr/>
            </p:nvSpPr>
            <p:spPr bwMode="auto">
              <a:xfrm>
                <a:off x="2616" y="2870"/>
                <a:ext cx="61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3" name="Rectangle 175"/>
              <p:cNvSpPr>
                <a:spLocks noChangeArrowheads="1"/>
              </p:cNvSpPr>
              <p:nvPr/>
            </p:nvSpPr>
            <p:spPr bwMode="auto">
              <a:xfrm>
                <a:off x="2616" y="2660"/>
                <a:ext cx="534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4" name="Rectangle 176"/>
              <p:cNvSpPr>
                <a:spLocks noChangeArrowheads="1"/>
              </p:cNvSpPr>
              <p:nvPr/>
            </p:nvSpPr>
            <p:spPr bwMode="auto">
              <a:xfrm>
                <a:off x="2616" y="2672"/>
                <a:ext cx="534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5" name="Rectangle 177"/>
              <p:cNvSpPr>
                <a:spLocks noChangeArrowheads="1"/>
              </p:cNvSpPr>
              <p:nvPr/>
            </p:nvSpPr>
            <p:spPr bwMode="auto">
              <a:xfrm>
                <a:off x="2616" y="2696"/>
                <a:ext cx="534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6" name="Rectangle 178"/>
              <p:cNvSpPr>
                <a:spLocks noChangeArrowheads="1"/>
              </p:cNvSpPr>
              <p:nvPr/>
            </p:nvSpPr>
            <p:spPr bwMode="auto">
              <a:xfrm>
                <a:off x="2616" y="2726"/>
                <a:ext cx="534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7" name="Rectangle 179"/>
              <p:cNvSpPr>
                <a:spLocks noChangeArrowheads="1"/>
              </p:cNvSpPr>
              <p:nvPr/>
            </p:nvSpPr>
            <p:spPr bwMode="auto">
              <a:xfrm>
                <a:off x="2616" y="2750"/>
                <a:ext cx="534" cy="12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8" name="Freeform 180"/>
              <p:cNvSpPr>
                <a:spLocks/>
              </p:cNvSpPr>
              <p:nvPr/>
            </p:nvSpPr>
            <p:spPr bwMode="auto">
              <a:xfrm>
                <a:off x="3150" y="2660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29" name="Freeform 181"/>
              <p:cNvSpPr>
                <a:spLocks/>
              </p:cNvSpPr>
              <p:nvPr/>
            </p:nvSpPr>
            <p:spPr bwMode="auto">
              <a:xfrm>
                <a:off x="3150" y="2660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0" name="Line 182"/>
              <p:cNvSpPr>
                <a:spLocks noChangeShapeType="1"/>
              </p:cNvSpPr>
              <p:nvPr/>
            </p:nvSpPr>
            <p:spPr bwMode="auto">
              <a:xfrm>
                <a:off x="2616" y="2660"/>
                <a:ext cx="53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1" name="Line 183"/>
              <p:cNvSpPr>
                <a:spLocks noChangeShapeType="1"/>
              </p:cNvSpPr>
              <p:nvPr/>
            </p:nvSpPr>
            <p:spPr bwMode="auto">
              <a:xfrm>
                <a:off x="2616" y="2762"/>
                <a:ext cx="53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2" name="Rectangle 184"/>
              <p:cNvSpPr>
                <a:spLocks noChangeArrowheads="1"/>
              </p:cNvSpPr>
              <p:nvPr/>
            </p:nvSpPr>
            <p:spPr bwMode="auto">
              <a:xfrm>
                <a:off x="2616" y="2552"/>
                <a:ext cx="462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3" name="Rectangle 185"/>
              <p:cNvSpPr>
                <a:spLocks noChangeArrowheads="1"/>
              </p:cNvSpPr>
              <p:nvPr/>
            </p:nvSpPr>
            <p:spPr bwMode="auto">
              <a:xfrm>
                <a:off x="2616" y="2564"/>
                <a:ext cx="462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4" name="Rectangle 186"/>
              <p:cNvSpPr>
                <a:spLocks noChangeArrowheads="1"/>
              </p:cNvSpPr>
              <p:nvPr/>
            </p:nvSpPr>
            <p:spPr bwMode="auto">
              <a:xfrm>
                <a:off x="2616" y="2588"/>
                <a:ext cx="462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5" name="Rectangle 187"/>
              <p:cNvSpPr>
                <a:spLocks noChangeArrowheads="1"/>
              </p:cNvSpPr>
              <p:nvPr/>
            </p:nvSpPr>
            <p:spPr bwMode="auto">
              <a:xfrm>
                <a:off x="2616" y="2618"/>
                <a:ext cx="462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6" name="Rectangle 188"/>
              <p:cNvSpPr>
                <a:spLocks noChangeArrowheads="1"/>
              </p:cNvSpPr>
              <p:nvPr/>
            </p:nvSpPr>
            <p:spPr bwMode="auto">
              <a:xfrm>
                <a:off x="2616" y="2642"/>
                <a:ext cx="462" cy="18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7" name="Rectangle 189"/>
              <p:cNvSpPr>
                <a:spLocks noChangeArrowheads="1"/>
              </p:cNvSpPr>
              <p:nvPr/>
            </p:nvSpPr>
            <p:spPr bwMode="auto">
              <a:xfrm>
                <a:off x="2616" y="2660"/>
                <a:ext cx="462" cy="1"/>
              </a:xfrm>
              <a:prstGeom prst="rect">
                <a:avLst/>
              </a:prstGeom>
              <a:solidFill>
                <a:srgbClr val="CC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8" name="Freeform 190"/>
              <p:cNvSpPr>
                <a:spLocks/>
              </p:cNvSpPr>
              <p:nvPr/>
            </p:nvSpPr>
            <p:spPr bwMode="auto">
              <a:xfrm>
                <a:off x="3078" y="2552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8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39" name="Freeform 191"/>
              <p:cNvSpPr>
                <a:spLocks/>
              </p:cNvSpPr>
              <p:nvPr/>
            </p:nvSpPr>
            <p:spPr bwMode="auto">
              <a:xfrm>
                <a:off x="3078" y="2552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0" name="Line 192"/>
              <p:cNvSpPr>
                <a:spLocks noChangeShapeType="1"/>
              </p:cNvSpPr>
              <p:nvPr/>
            </p:nvSpPr>
            <p:spPr bwMode="auto">
              <a:xfrm>
                <a:off x="2616" y="2552"/>
                <a:ext cx="46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1" name="Line 193"/>
              <p:cNvSpPr>
                <a:spLocks noChangeShapeType="1"/>
              </p:cNvSpPr>
              <p:nvPr/>
            </p:nvSpPr>
            <p:spPr bwMode="auto">
              <a:xfrm>
                <a:off x="2616" y="2660"/>
                <a:ext cx="46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2" name="Rectangle 194"/>
              <p:cNvSpPr>
                <a:spLocks noChangeArrowheads="1"/>
              </p:cNvSpPr>
              <p:nvPr/>
            </p:nvSpPr>
            <p:spPr bwMode="auto">
              <a:xfrm>
                <a:off x="2616" y="2450"/>
                <a:ext cx="630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3" name="Rectangle 195"/>
              <p:cNvSpPr>
                <a:spLocks noChangeArrowheads="1"/>
              </p:cNvSpPr>
              <p:nvPr/>
            </p:nvSpPr>
            <p:spPr bwMode="auto">
              <a:xfrm>
                <a:off x="2616" y="2462"/>
                <a:ext cx="630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4" name="Rectangle 196"/>
              <p:cNvSpPr>
                <a:spLocks noChangeArrowheads="1"/>
              </p:cNvSpPr>
              <p:nvPr/>
            </p:nvSpPr>
            <p:spPr bwMode="auto">
              <a:xfrm>
                <a:off x="2616" y="2486"/>
                <a:ext cx="630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5" name="Rectangle 197"/>
              <p:cNvSpPr>
                <a:spLocks noChangeArrowheads="1"/>
              </p:cNvSpPr>
              <p:nvPr/>
            </p:nvSpPr>
            <p:spPr bwMode="auto">
              <a:xfrm>
                <a:off x="2616" y="2516"/>
                <a:ext cx="630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6" name="Rectangle 198"/>
              <p:cNvSpPr>
                <a:spLocks noChangeArrowheads="1"/>
              </p:cNvSpPr>
              <p:nvPr/>
            </p:nvSpPr>
            <p:spPr bwMode="auto">
              <a:xfrm>
                <a:off x="2616" y="2540"/>
                <a:ext cx="630" cy="12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7" name="Freeform 199"/>
              <p:cNvSpPr>
                <a:spLocks/>
              </p:cNvSpPr>
              <p:nvPr/>
            </p:nvSpPr>
            <p:spPr bwMode="auto">
              <a:xfrm>
                <a:off x="3246" y="2450"/>
                <a:ext cx="1" cy="10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</a:cxnLst>
                <a:rect l="0" t="0" r="r" b="b"/>
                <a:pathLst>
                  <a:path h="10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8" name="Line 200"/>
              <p:cNvSpPr>
                <a:spLocks noChangeShapeType="1"/>
              </p:cNvSpPr>
              <p:nvPr/>
            </p:nvSpPr>
            <p:spPr bwMode="auto">
              <a:xfrm>
                <a:off x="2616" y="2450"/>
                <a:ext cx="6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49" name="Line 201"/>
              <p:cNvSpPr>
                <a:spLocks noChangeShapeType="1"/>
              </p:cNvSpPr>
              <p:nvPr/>
            </p:nvSpPr>
            <p:spPr bwMode="auto">
              <a:xfrm>
                <a:off x="2616" y="2552"/>
                <a:ext cx="6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0" name="Rectangle 202"/>
              <p:cNvSpPr>
                <a:spLocks noChangeArrowheads="1"/>
              </p:cNvSpPr>
              <p:nvPr/>
            </p:nvSpPr>
            <p:spPr bwMode="auto">
              <a:xfrm>
                <a:off x="2616" y="2342"/>
                <a:ext cx="882" cy="1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1" name="Rectangle 203"/>
              <p:cNvSpPr>
                <a:spLocks noChangeArrowheads="1"/>
              </p:cNvSpPr>
              <p:nvPr/>
            </p:nvSpPr>
            <p:spPr bwMode="auto">
              <a:xfrm>
                <a:off x="2616" y="2354"/>
                <a:ext cx="882" cy="2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2" name="Rectangle 204"/>
              <p:cNvSpPr>
                <a:spLocks noChangeArrowheads="1"/>
              </p:cNvSpPr>
              <p:nvPr/>
            </p:nvSpPr>
            <p:spPr bwMode="auto">
              <a:xfrm>
                <a:off x="2616" y="2378"/>
                <a:ext cx="882" cy="30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3" name="Rectangle 205"/>
              <p:cNvSpPr>
                <a:spLocks noChangeArrowheads="1"/>
              </p:cNvSpPr>
              <p:nvPr/>
            </p:nvSpPr>
            <p:spPr bwMode="auto">
              <a:xfrm>
                <a:off x="2616" y="2408"/>
                <a:ext cx="882" cy="24"/>
              </a:xfrm>
              <a:prstGeom prst="rect">
                <a:avLst/>
              </a:prstGeom>
              <a:solidFill>
                <a:srgbClr val="E5E5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4" name="Rectangle 206"/>
              <p:cNvSpPr>
                <a:spLocks noChangeArrowheads="1"/>
              </p:cNvSpPr>
              <p:nvPr/>
            </p:nvSpPr>
            <p:spPr bwMode="auto">
              <a:xfrm>
                <a:off x="2616" y="2432"/>
                <a:ext cx="882" cy="18"/>
              </a:xfrm>
              <a:prstGeom prst="rect">
                <a:avLst/>
              </a:prstGeom>
              <a:solidFill>
                <a:srgbClr val="D9D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5" name="Freeform 207"/>
              <p:cNvSpPr>
                <a:spLocks/>
              </p:cNvSpPr>
              <p:nvPr/>
            </p:nvSpPr>
            <p:spPr bwMode="auto">
              <a:xfrm>
                <a:off x="3498" y="2342"/>
                <a:ext cx="1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</a:cxnLst>
                <a:rect l="0" t="0" r="r" b="b"/>
                <a:pathLst>
                  <a:path h="108">
                    <a:moveTo>
                      <a:pt x="0" y="0"/>
                    </a:move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6" name="Line 208"/>
              <p:cNvSpPr>
                <a:spLocks noChangeShapeType="1"/>
              </p:cNvSpPr>
              <p:nvPr/>
            </p:nvSpPr>
            <p:spPr bwMode="auto">
              <a:xfrm>
                <a:off x="2616" y="2342"/>
                <a:ext cx="88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57" name="Line 209"/>
              <p:cNvSpPr>
                <a:spLocks noChangeShapeType="1"/>
              </p:cNvSpPr>
              <p:nvPr/>
            </p:nvSpPr>
            <p:spPr bwMode="auto">
              <a:xfrm>
                <a:off x="2616" y="2450"/>
                <a:ext cx="88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6" name="Group 210"/>
              <p:cNvGrpSpPr>
                <a:grpSpLocks/>
              </p:cNvGrpSpPr>
              <p:nvPr/>
            </p:nvGrpSpPr>
            <p:grpSpPr bwMode="auto">
              <a:xfrm>
                <a:off x="2520" y="2301"/>
                <a:ext cx="1080" cy="1116"/>
                <a:chOff x="2346" y="1734"/>
                <a:chExt cx="1080" cy="1116"/>
              </a:xfrm>
            </p:grpSpPr>
            <p:sp>
              <p:nvSpPr>
                <p:cNvPr id="207059" name="Freeform 211"/>
                <p:cNvSpPr>
                  <a:spLocks/>
                </p:cNvSpPr>
                <p:nvPr/>
              </p:nvSpPr>
              <p:spPr bwMode="auto">
                <a:xfrm>
                  <a:off x="2346" y="1734"/>
                  <a:ext cx="1" cy="1116"/>
                </a:xfrm>
                <a:custGeom>
                  <a:avLst/>
                  <a:gdLst/>
                  <a:ahLst/>
                  <a:cxnLst>
                    <a:cxn ang="0">
                      <a:pos x="0" y="1116"/>
                    </a:cxn>
                    <a:cxn ang="0">
                      <a:pos x="0" y="1050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0" y="1116"/>
                    </a:cxn>
                  </a:cxnLst>
                  <a:rect l="0" t="0" r="r" b="b"/>
                  <a:pathLst>
                    <a:path h="1116">
                      <a:moveTo>
                        <a:pt x="0" y="1116"/>
                      </a:moveTo>
                      <a:lnTo>
                        <a:pt x="0" y="1050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0" y="11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060" name="Rectangle 212"/>
                <p:cNvSpPr>
                  <a:spLocks noChangeArrowheads="1"/>
                </p:cNvSpPr>
                <p:nvPr/>
              </p:nvSpPr>
              <p:spPr bwMode="auto">
                <a:xfrm>
                  <a:off x="2346" y="2784"/>
                  <a:ext cx="1080" cy="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061" name="Rectangle 213"/>
                <p:cNvSpPr>
                  <a:spLocks noChangeArrowheads="1"/>
                </p:cNvSpPr>
                <p:nvPr/>
              </p:nvSpPr>
              <p:spPr bwMode="auto">
                <a:xfrm>
                  <a:off x="2346" y="1734"/>
                  <a:ext cx="1080" cy="1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062" name="Rectangle 214"/>
                <p:cNvSpPr>
                  <a:spLocks noChangeArrowheads="1"/>
                </p:cNvSpPr>
                <p:nvPr/>
              </p:nvSpPr>
              <p:spPr bwMode="auto">
                <a:xfrm>
                  <a:off x="2346" y="2784"/>
                  <a:ext cx="1080" cy="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063" name="Rectangle 215"/>
                <p:cNvSpPr>
                  <a:spLocks noChangeArrowheads="1"/>
                </p:cNvSpPr>
                <p:nvPr/>
              </p:nvSpPr>
              <p:spPr bwMode="auto">
                <a:xfrm>
                  <a:off x="2346" y="2820"/>
                  <a:ext cx="174" cy="1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064" name="Rectangle 216"/>
                <p:cNvSpPr>
                  <a:spLocks noChangeArrowheads="1"/>
                </p:cNvSpPr>
                <p:nvPr/>
              </p:nvSpPr>
              <p:spPr bwMode="auto">
                <a:xfrm>
                  <a:off x="2346" y="2292"/>
                  <a:ext cx="618" cy="1"/>
                </a:xfrm>
                <a:prstGeom prst="rect">
                  <a:avLst/>
                </a:prstGeom>
                <a:solidFill>
                  <a:srgbClr val="CC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7" name="Group 217"/>
                <p:cNvGrpSpPr>
                  <a:grpSpLocks/>
                </p:cNvGrpSpPr>
                <p:nvPr/>
              </p:nvGrpSpPr>
              <p:grpSpPr bwMode="auto">
                <a:xfrm>
                  <a:off x="2400" y="1794"/>
                  <a:ext cx="123" cy="1019"/>
                  <a:chOff x="2400" y="1794"/>
                  <a:chExt cx="123" cy="1019"/>
                </a:xfrm>
              </p:grpSpPr>
              <p:sp>
                <p:nvSpPr>
                  <p:cNvPr id="207066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2414" y="2736"/>
                    <a:ext cx="82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97</a:t>
                    </a:r>
                  </a:p>
                </p:txBody>
              </p:sp>
              <p:sp>
                <p:nvSpPr>
                  <p:cNvPr id="207067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640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155</a:t>
                    </a:r>
                  </a:p>
                </p:txBody>
              </p:sp>
              <p:sp>
                <p:nvSpPr>
                  <p:cNvPr id="20706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544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225</a:t>
                    </a:r>
                  </a:p>
                </p:txBody>
              </p:sp>
              <p:sp>
                <p:nvSpPr>
                  <p:cNvPr id="207069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430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271</a:t>
                    </a:r>
                  </a:p>
                </p:txBody>
              </p:sp>
              <p:sp>
                <p:nvSpPr>
                  <p:cNvPr id="207070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322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312</a:t>
                    </a:r>
                  </a:p>
                </p:txBody>
              </p:sp>
              <p:sp>
                <p:nvSpPr>
                  <p:cNvPr id="207071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220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342</a:t>
                    </a:r>
                  </a:p>
                </p:txBody>
              </p:sp>
              <p:sp>
                <p:nvSpPr>
                  <p:cNvPr id="207072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106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298</a:t>
                    </a:r>
                  </a:p>
                </p:txBody>
              </p:sp>
              <p:sp>
                <p:nvSpPr>
                  <p:cNvPr id="207073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022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256</a:t>
                    </a:r>
                  </a:p>
                </p:txBody>
              </p:sp>
              <p:sp>
                <p:nvSpPr>
                  <p:cNvPr id="207074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908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349</a:t>
                    </a:r>
                  </a:p>
                </p:txBody>
              </p:sp>
              <p:sp>
                <p:nvSpPr>
                  <p:cNvPr id="207075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794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latin typeface="Tahoma" pitchFamily="34" charset="0"/>
                      </a:rPr>
                      <a:t>492</a:t>
                    </a:r>
                  </a:p>
                </p:txBody>
              </p:sp>
            </p:grpSp>
          </p:grpSp>
        </p:grpSp>
        <p:sp>
          <p:nvSpPr>
            <p:cNvPr id="207076" name="Text Box 228"/>
            <p:cNvSpPr txBox="1">
              <a:spLocks noChangeArrowheads="1"/>
            </p:cNvSpPr>
            <p:nvPr/>
          </p:nvSpPr>
          <p:spPr bwMode="auto">
            <a:xfrm>
              <a:off x="2160" y="3666"/>
              <a:ext cx="9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solidFill>
                    <a:srgbClr val="FFFFFF"/>
                  </a:solidFill>
                  <a:latin typeface="Verdana" pitchFamily="34" charset="0"/>
                </a:rPr>
                <a:t>2798 cm/0,8 m</a:t>
              </a:r>
              <a:r>
                <a:rPr lang="pt-BR" sz="1600" b="1" baseline="300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</a:p>
          </p:txBody>
        </p:sp>
        <p:sp>
          <p:nvSpPr>
            <p:cNvPr id="207077" name="Text Box 229"/>
            <p:cNvSpPr txBox="1">
              <a:spLocks noChangeArrowheads="1"/>
            </p:cNvSpPr>
            <p:nvPr/>
          </p:nvSpPr>
          <p:spPr bwMode="auto">
            <a:xfrm>
              <a:off x="2304" y="4041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>
                  <a:latin typeface="Tahoma" pitchFamily="34" charset="0"/>
                </a:rPr>
                <a:t>130%</a:t>
              </a:r>
            </a:p>
          </p:txBody>
        </p:sp>
        <p:sp>
          <p:nvSpPr>
            <p:cNvPr id="207078" name="Text Box 230"/>
            <p:cNvSpPr txBox="1">
              <a:spLocks noChangeArrowheads="1"/>
            </p:cNvSpPr>
            <p:nvPr/>
          </p:nvSpPr>
          <p:spPr bwMode="auto">
            <a:xfrm>
              <a:off x="1872" y="864"/>
              <a:ext cx="15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>
                  <a:solidFill>
                    <a:schemeClr val="bg1"/>
                  </a:solidFill>
                  <a:latin typeface="Arial Black" pitchFamily="34" charset="0"/>
                </a:rPr>
                <a:t>5,0 ton palha/ha</a:t>
              </a:r>
            </a:p>
          </p:txBody>
        </p:sp>
      </p:grpSp>
      <p:grpSp>
        <p:nvGrpSpPr>
          <p:cNvPr id="8" name="Group 231"/>
          <p:cNvGrpSpPr>
            <a:grpSpLocks/>
          </p:cNvGrpSpPr>
          <p:nvPr/>
        </p:nvGrpSpPr>
        <p:grpSpPr bwMode="auto">
          <a:xfrm>
            <a:off x="5743575" y="1371600"/>
            <a:ext cx="3400425" cy="5410200"/>
            <a:chOff x="3618" y="864"/>
            <a:chExt cx="2142" cy="3408"/>
          </a:xfrm>
        </p:grpSpPr>
        <p:sp>
          <p:nvSpPr>
            <p:cNvPr id="207080" name="Oval 232"/>
            <p:cNvSpPr>
              <a:spLocks noChangeArrowheads="1"/>
            </p:cNvSpPr>
            <p:nvPr/>
          </p:nvSpPr>
          <p:spPr bwMode="auto">
            <a:xfrm>
              <a:off x="4368" y="4032"/>
              <a:ext cx="624" cy="240"/>
            </a:xfrm>
            <a:prstGeom prst="ellipse">
              <a:avLst/>
            </a:prstGeom>
            <a:solidFill>
              <a:srgbClr val="FFFF99"/>
            </a:solidFill>
            <a:ln w="28575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9" name="Group 233"/>
            <p:cNvGrpSpPr>
              <a:grpSpLocks/>
            </p:cNvGrpSpPr>
            <p:nvPr/>
          </p:nvGrpSpPr>
          <p:grpSpPr bwMode="auto">
            <a:xfrm>
              <a:off x="4234" y="1248"/>
              <a:ext cx="710" cy="1296"/>
              <a:chOff x="1008" y="144"/>
              <a:chExt cx="1248" cy="1890"/>
            </a:xfrm>
          </p:grpSpPr>
          <p:sp>
            <p:nvSpPr>
              <p:cNvPr id="207082" name="Freeform 234"/>
              <p:cNvSpPr>
                <a:spLocks/>
              </p:cNvSpPr>
              <p:nvPr/>
            </p:nvSpPr>
            <p:spPr bwMode="auto">
              <a:xfrm>
                <a:off x="1197" y="350"/>
                <a:ext cx="1059" cy="1684"/>
              </a:xfrm>
              <a:custGeom>
                <a:avLst/>
                <a:gdLst/>
                <a:ahLst/>
                <a:cxnLst>
                  <a:cxn ang="0">
                    <a:pos x="133" y="514"/>
                  </a:cxn>
                  <a:cxn ang="0">
                    <a:pos x="138" y="430"/>
                  </a:cxn>
                  <a:cxn ang="0">
                    <a:pos x="155" y="367"/>
                  </a:cxn>
                  <a:cxn ang="0">
                    <a:pos x="182" y="356"/>
                  </a:cxn>
                  <a:cxn ang="0">
                    <a:pos x="204" y="375"/>
                  </a:cxn>
                  <a:cxn ang="0">
                    <a:pos x="231" y="419"/>
                  </a:cxn>
                  <a:cxn ang="0">
                    <a:pos x="245" y="424"/>
                  </a:cxn>
                  <a:cxn ang="0">
                    <a:pos x="234" y="375"/>
                  </a:cxn>
                  <a:cxn ang="0">
                    <a:pos x="220" y="345"/>
                  </a:cxn>
                  <a:cxn ang="0">
                    <a:pos x="187" y="329"/>
                  </a:cxn>
                  <a:cxn ang="0">
                    <a:pos x="152" y="329"/>
                  </a:cxn>
                  <a:cxn ang="0">
                    <a:pos x="138" y="307"/>
                  </a:cxn>
                  <a:cxn ang="0">
                    <a:pos x="138" y="253"/>
                  </a:cxn>
                  <a:cxn ang="0">
                    <a:pos x="149" y="226"/>
                  </a:cxn>
                  <a:cxn ang="0">
                    <a:pos x="166" y="234"/>
                  </a:cxn>
                  <a:cxn ang="0">
                    <a:pos x="177" y="253"/>
                  </a:cxn>
                  <a:cxn ang="0">
                    <a:pos x="187" y="288"/>
                  </a:cxn>
                  <a:cxn ang="0">
                    <a:pos x="196" y="280"/>
                  </a:cxn>
                  <a:cxn ang="0">
                    <a:pos x="190" y="231"/>
                  </a:cxn>
                  <a:cxn ang="0">
                    <a:pos x="177" y="201"/>
                  </a:cxn>
                  <a:cxn ang="0">
                    <a:pos x="155" y="193"/>
                  </a:cxn>
                  <a:cxn ang="0">
                    <a:pos x="141" y="158"/>
                  </a:cxn>
                  <a:cxn ang="0">
                    <a:pos x="147" y="112"/>
                  </a:cxn>
                  <a:cxn ang="0">
                    <a:pos x="157" y="101"/>
                  </a:cxn>
                  <a:cxn ang="0">
                    <a:pos x="171" y="109"/>
                  </a:cxn>
                  <a:cxn ang="0">
                    <a:pos x="187" y="131"/>
                  </a:cxn>
                  <a:cxn ang="0">
                    <a:pos x="204" y="177"/>
                  </a:cxn>
                  <a:cxn ang="0">
                    <a:pos x="209" y="169"/>
                  </a:cxn>
                  <a:cxn ang="0">
                    <a:pos x="201" y="114"/>
                  </a:cxn>
                  <a:cxn ang="0">
                    <a:pos x="190" y="82"/>
                  </a:cxn>
                  <a:cxn ang="0">
                    <a:pos x="171" y="68"/>
                  </a:cxn>
                  <a:cxn ang="0">
                    <a:pos x="149" y="73"/>
                  </a:cxn>
                  <a:cxn ang="0">
                    <a:pos x="136" y="38"/>
                  </a:cxn>
                  <a:cxn ang="0">
                    <a:pos x="130" y="0"/>
                  </a:cxn>
                  <a:cxn ang="0">
                    <a:pos x="122" y="22"/>
                  </a:cxn>
                  <a:cxn ang="0">
                    <a:pos x="122" y="68"/>
                  </a:cxn>
                  <a:cxn ang="0">
                    <a:pos x="117" y="82"/>
                  </a:cxn>
                  <a:cxn ang="0">
                    <a:pos x="95" y="79"/>
                  </a:cxn>
                  <a:cxn ang="0">
                    <a:pos x="68" y="90"/>
                  </a:cxn>
                  <a:cxn ang="0">
                    <a:pos x="30" y="185"/>
                  </a:cxn>
                  <a:cxn ang="0">
                    <a:pos x="57" y="139"/>
                  </a:cxn>
                  <a:cxn ang="0">
                    <a:pos x="89" y="101"/>
                  </a:cxn>
                  <a:cxn ang="0">
                    <a:pos x="106" y="106"/>
                  </a:cxn>
                  <a:cxn ang="0">
                    <a:pos x="119" y="120"/>
                  </a:cxn>
                  <a:cxn ang="0">
                    <a:pos x="125" y="155"/>
                  </a:cxn>
                  <a:cxn ang="0">
                    <a:pos x="125" y="196"/>
                  </a:cxn>
                  <a:cxn ang="0">
                    <a:pos x="125" y="237"/>
                  </a:cxn>
                  <a:cxn ang="0">
                    <a:pos x="76" y="218"/>
                  </a:cxn>
                  <a:cxn ang="0">
                    <a:pos x="0" y="403"/>
                  </a:cxn>
                  <a:cxn ang="0">
                    <a:pos x="35" y="326"/>
                  </a:cxn>
                  <a:cxn ang="0">
                    <a:pos x="70" y="248"/>
                  </a:cxn>
                  <a:cxn ang="0">
                    <a:pos x="87" y="248"/>
                  </a:cxn>
                  <a:cxn ang="0">
                    <a:pos x="103" y="256"/>
                  </a:cxn>
                  <a:cxn ang="0">
                    <a:pos x="125" y="280"/>
                  </a:cxn>
                  <a:cxn ang="0">
                    <a:pos x="133" y="555"/>
                  </a:cxn>
                </a:cxnLst>
                <a:rect l="0" t="0" r="r" b="b"/>
                <a:pathLst>
                  <a:path w="245" h="555">
                    <a:moveTo>
                      <a:pt x="133" y="555"/>
                    </a:moveTo>
                    <a:lnTo>
                      <a:pt x="133" y="514"/>
                    </a:lnTo>
                    <a:lnTo>
                      <a:pt x="136" y="471"/>
                    </a:lnTo>
                    <a:lnTo>
                      <a:pt x="138" y="430"/>
                    </a:lnTo>
                    <a:lnTo>
                      <a:pt x="138" y="386"/>
                    </a:lnTo>
                    <a:lnTo>
                      <a:pt x="155" y="367"/>
                    </a:lnTo>
                    <a:lnTo>
                      <a:pt x="171" y="348"/>
                    </a:lnTo>
                    <a:lnTo>
                      <a:pt x="182" y="356"/>
                    </a:lnTo>
                    <a:lnTo>
                      <a:pt x="193" y="365"/>
                    </a:lnTo>
                    <a:lnTo>
                      <a:pt x="204" y="375"/>
                    </a:lnTo>
                    <a:lnTo>
                      <a:pt x="215" y="389"/>
                    </a:lnTo>
                    <a:lnTo>
                      <a:pt x="231" y="419"/>
                    </a:lnTo>
                    <a:lnTo>
                      <a:pt x="245" y="457"/>
                    </a:lnTo>
                    <a:lnTo>
                      <a:pt x="245" y="424"/>
                    </a:lnTo>
                    <a:lnTo>
                      <a:pt x="239" y="392"/>
                    </a:lnTo>
                    <a:lnTo>
                      <a:pt x="234" y="375"/>
                    </a:lnTo>
                    <a:lnTo>
                      <a:pt x="228" y="362"/>
                    </a:lnTo>
                    <a:lnTo>
                      <a:pt x="220" y="345"/>
                    </a:lnTo>
                    <a:lnTo>
                      <a:pt x="209" y="329"/>
                    </a:lnTo>
                    <a:lnTo>
                      <a:pt x="187" y="329"/>
                    </a:lnTo>
                    <a:lnTo>
                      <a:pt x="168" y="326"/>
                    </a:lnTo>
                    <a:lnTo>
                      <a:pt x="152" y="329"/>
                    </a:lnTo>
                    <a:lnTo>
                      <a:pt x="141" y="335"/>
                    </a:lnTo>
                    <a:lnTo>
                      <a:pt x="138" y="307"/>
                    </a:lnTo>
                    <a:lnTo>
                      <a:pt x="138" y="280"/>
                    </a:lnTo>
                    <a:lnTo>
                      <a:pt x="138" y="253"/>
                    </a:lnTo>
                    <a:lnTo>
                      <a:pt x="138" y="228"/>
                    </a:lnTo>
                    <a:lnTo>
                      <a:pt x="149" y="226"/>
                    </a:lnTo>
                    <a:lnTo>
                      <a:pt x="160" y="226"/>
                    </a:lnTo>
                    <a:lnTo>
                      <a:pt x="166" y="234"/>
                    </a:lnTo>
                    <a:lnTo>
                      <a:pt x="171" y="242"/>
                    </a:lnTo>
                    <a:lnTo>
                      <a:pt x="177" y="253"/>
                    </a:lnTo>
                    <a:lnTo>
                      <a:pt x="182" y="264"/>
                    </a:lnTo>
                    <a:lnTo>
                      <a:pt x="187" y="288"/>
                    </a:lnTo>
                    <a:lnTo>
                      <a:pt x="196" y="313"/>
                    </a:lnTo>
                    <a:lnTo>
                      <a:pt x="196" y="280"/>
                    </a:lnTo>
                    <a:lnTo>
                      <a:pt x="193" y="248"/>
                    </a:lnTo>
                    <a:lnTo>
                      <a:pt x="190" y="231"/>
                    </a:lnTo>
                    <a:lnTo>
                      <a:pt x="185" y="215"/>
                    </a:lnTo>
                    <a:lnTo>
                      <a:pt x="177" y="201"/>
                    </a:lnTo>
                    <a:lnTo>
                      <a:pt x="168" y="190"/>
                    </a:lnTo>
                    <a:lnTo>
                      <a:pt x="155" y="193"/>
                    </a:lnTo>
                    <a:lnTo>
                      <a:pt x="141" y="196"/>
                    </a:lnTo>
                    <a:lnTo>
                      <a:pt x="141" y="158"/>
                    </a:lnTo>
                    <a:lnTo>
                      <a:pt x="141" y="120"/>
                    </a:lnTo>
                    <a:lnTo>
                      <a:pt x="147" y="112"/>
                    </a:lnTo>
                    <a:lnTo>
                      <a:pt x="155" y="101"/>
                    </a:lnTo>
                    <a:lnTo>
                      <a:pt x="157" y="101"/>
                    </a:lnTo>
                    <a:lnTo>
                      <a:pt x="160" y="101"/>
                    </a:lnTo>
                    <a:lnTo>
                      <a:pt x="171" y="109"/>
                    </a:lnTo>
                    <a:lnTo>
                      <a:pt x="179" y="117"/>
                    </a:lnTo>
                    <a:lnTo>
                      <a:pt x="187" y="131"/>
                    </a:lnTo>
                    <a:lnTo>
                      <a:pt x="193" y="144"/>
                    </a:lnTo>
                    <a:lnTo>
                      <a:pt x="204" y="177"/>
                    </a:lnTo>
                    <a:lnTo>
                      <a:pt x="212" y="209"/>
                    </a:lnTo>
                    <a:lnTo>
                      <a:pt x="209" y="169"/>
                    </a:lnTo>
                    <a:lnTo>
                      <a:pt x="204" y="131"/>
                    </a:lnTo>
                    <a:lnTo>
                      <a:pt x="201" y="114"/>
                    </a:lnTo>
                    <a:lnTo>
                      <a:pt x="196" y="95"/>
                    </a:lnTo>
                    <a:lnTo>
                      <a:pt x="190" y="82"/>
                    </a:lnTo>
                    <a:lnTo>
                      <a:pt x="182" y="68"/>
                    </a:lnTo>
                    <a:lnTo>
                      <a:pt x="171" y="68"/>
                    </a:lnTo>
                    <a:lnTo>
                      <a:pt x="160" y="71"/>
                    </a:lnTo>
                    <a:lnTo>
                      <a:pt x="149" y="73"/>
                    </a:lnTo>
                    <a:lnTo>
                      <a:pt x="136" y="79"/>
                    </a:lnTo>
                    <a:lnTo>
                      <a:pt x="136" y="38"/>
                    </a:lnTo>
                    <a:lnTo>
                      <a:pt x="136" y="0"/>
                    </a:lnTo>
                    <a:lnTo>
                      <a:pt x="130" y="0"/>
                    </a:lnTo>
                    <a:lnTo>
                      <a:pt x="125" y="3"/>
                    </a:lnTo>
                    <a:lnTo>
                      <a:pt x="122" y="22"/>
                    </a:lnTo>
                    <a:lnTo>
                      <a:pt x="122" y="44"/>
                    </a:lnTo>
                    <a:lnTo>
                      <a:pt x="122" y="68"/>
                    </a:lnTo>
                    <a:lnTo>
                      <a:pt x="122" y="87"/>
                    </a:lnTo>
                    <a:lnTo>
                      <a:pt x="117" y="82"/>
                    </a:lnTo>
                    <a:lnTo>
                      <a:pt x="111" y="73"/>
                    </a:lnTo>
                    <a:lnTo>
                      <a:pt x="95" y="79"/>
                    </a:lnTo>
                    <a:lnTo>
                      <a:pt x="81" y="84"/>
                    </a:lnTo>
                    <a:lnTo>
                      <a:pt x="68" y="90"/>
                    </a:lnTo>
                    <a:lnTo>
                      <a:pt x="57" y="98"/>
                    </a:lnTo>
                    <a:lnTo>
                      <a:pt x="30" y="185"/>
                    </a:lnTo>
                    <a:lnTo>
                      <a:pt x="43" y="160"/>
                    </a:lnTo>
                    <a:lnTo>
                      <a:pt x="57" y="139"/>
                    </a:lnTo>
                    <a:lnTo>
                      <a:pt x="73" y="120"/>
                    </a:lnTo>
                    <a:lnTo>
                      <a:pt x="89" y="101"/>
                    </a:lnTo>
                    <a:lnTo>
                      <a:pt x="98" y="103"/>
                    </a:lnTo>
                    <a:lnTo>
                      <a:pt x="106" y="106"/>
                    </a:lnTo>
                    <a:lnTo>
                      <a:pt x="114" y="112"/>
                    </a:lnTo>
                    <a:lnTo>
                      <a:pt x="119" y="120"/>
                    </a:lnTo>
                    <a:lnTo>
                      <a:pt x="122" y="136"/>
                    </a:lnTo>
                    <a:lnTo>
                      <a:pt x="125" y="155"/>
                    </a:lnTo>
                    <a:lnTo>
                      <a:pt x="125" y="174"/>
                    </a:lnTo>
                    <a:lnTo>
                      <a:pt x="125" y="196"/>
                    </a:lnTo>
                    <a:lnTo>
                      <a:pt x="125" y="215"/>
                    </a:lnTo>
                    <a:lnTo>
                      <a:pt x="125" y="237"/>
                    </a:lnTo>
                    <a:lnTo>
                      <a:pt x="100" y="226"/>
                    </a:lnTo>
                    <a:lnTo>
                      <a:pt x="76" y="218"/>
                    </a:lnTo>
                    <a:lnTo>
                      <a:pt x="30" y="220"/>
                    </a:lnTo>
                    <a:lnTo>
                      <a:pt x="0" y="403"/>
                    </a:lnTo>
                    <a:lnTo>
                      <a:pt x="16" y="365"/>
                    </a:lnTo>
                    <a:lnTo>
                      <a:pt x="35" y="326"/>
                    </a:lnTo>
                    <a:lnTo>
                      <a:pt x="51" y="288"/>
                    </a:lnTo>
                    <a:lnTo>
                      <a:pt x="70" y="248"/>
                    </a:lnTo>
                    <a:lnTo>
                      <a:pt x="79" y="248"/>
                    </a:lnTo>
                    <a:lnTo>
                      <a:pt x="87" y="248"/>
                    </a:lnTo>
                    <a:lnTo>
                      <a:pt x="95" y="250"/>
                    </a:lnTo>
                    <a:lnTo>
                      <a:pt x="103" y="256"/>
                    </a:lnTo>
                    <a:lnTo>
                      <a:pt x="114" y="267"/>
                    </a:lnTo>
                    <a:lnTo>
                      <a:pt x="125" y="280"/>
                    </a:lnTo>
                    <a:lnTo>
                      <a:pt x="119" y="555"/>
                    </a:lnTo>
                    <a:lnTo>
                      <a:pt x="133" y="55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3" name="Freeform 235"/>
              <p:cNvSpPr>
                <a:spLocks/>
              </p:cNvSpPr>
              <p:nvPr/>
            </p:nvSpPr>
            <p:spPr bwMode="auto">
              <a:xfrm>
                <a:off x="1197" y="350"/>
                <a:ext cx="1059" cy="1684"/>
              </a:xfrm>
              <a:custGeom>
                <a:avLst/>
                <a:gdLst/>
                <a:ahLst/>
                <a:cxnLst>
                  <a:cxn ang="0">
                    <a:pos x="133" y="514"/>
                  </a:cxn>
                  <a:cxn ang="0">
                    <a:pos x="138" y="430"/>
                  </a:cxn>
                  <a:cxn ang="0">
                    <a:pos x="155" y="367"/>
                  </a:cxn>
                  <a:cxn ang="0">
                    <a:pos x="182" y="356"/>
                  </a:cxn>
                  <a:cxn ang="0">
                    <a:pos x="204" y="375"/>
                  </a:cxn>
                  <a:cxn ang="0">
                    <a:pos x="231" y="419"/>
                  </a:cxn>
                  <a:cxn ang="0">
                    <a:pos x="245" y="424"/>
                  </a:cxn>
                  <a:cxn ang="0">
                    <a:pos x="234" y="375"/>
                  </a:cxn>
                  <a:cxn ang="0">
                    <a:pos x="220" y="345"/>
                  </a:cxn>
                  <a:cxn ang="0">
                    <a:pos x="187" y="329"/>
                  </a:cxn>
                  <a:cxn ang="0">
                    <a:pos x="152" y="329"/>
                  </a:cxn>
                  <a:cxn ang="0">
                    <a:pos x="138" y="307"/>
                  </a:cxn>
                  <a:cxn ang="0">
                    <a:pos x="138" y="253"/>
                  </a:cxn>
                  <a:cxn ang="0">
                    <a:pos x="149" y="226"/>
                  </a:cxn>
                  <a:cxn ang="0">
                    <a:pos x="166" y="234"/>
                  </a:cxn>
                  <a:cxn ang="0">
                    <a:pos x="177" y="253"/>
                  </a:cxn>
                  <a:cxn ang="0">
                    <a:pos x="187" y="288"/>
                  </a:cxn>
                  <a:cxn ang="0">
                    <a:pos x="196" y="280"/>
                  </a:cxn>
                  <a:cxn ang="0">
                    <a:pos x="190" y="231"/>
                  </a:cxn>
                  <a:cxn ang="0">
                    <a:pos x="177" y="201"/>
                  </a:cxn>
                  <a:cxn ang="0">
                    <a:pos x="155" y="193"/>
                  </a:cxn>
                  <a:cxn ang="0">
                    <a:pos x="141" y="158"/>
                  </a:cxn>
                  <a:cxn ang="0">
                    <a:pos x="147" y="112"/>
                  </a:cxn>
                  <a:cxn ang="0">
                    <a:pos x="157" y="101"/>
                  </a:cxn>
                  <a:cxn ang="0">
                    <a:pos x="171" y="109"/>
                  </a:cxn>
                  <a:cxn ang="0">
                    <a:pos x="187" y="131"/>
                  </a:cxn>
                  <a:cxn ang="0">
                    <a:pos x="204" y="177"/>
                  </a:cxn>
                  <a:cxn ang="0">
                    <a:pos x="209" y="169"/>
                  </a:cxn>
                  <a:cxn ang="0">
                    <a:pos x="201" y="114"/>
                  </a:cxn>
                  <a:cxn ang="0">
                    <a:pos x="190" y="82"/>
                  </a:cxn>
                  <a:cxn ang="0">
                    <a:pos x="171" y="68"/>
                  </a:cxn>
                  <a:cxn ang="0">
                    <a:pos x="149" y="73"/>
                  </a:cxn>
                  <a:cxn ang="0">
                    <a:pos x="136" y="38"/>
                  </a:cxn>
                  <a:cxn ang="0">
                    <a:pos x="130" y="0"/>
                  </a:cxn>
                  <a:cxn ang="0">
                    <a:pos x="122" y="22"/>
                  </a:cxn>
                  <a:cxn ang="0">
                    <a:pos x="122" y="68"/>
                  </a:cxn>
                  <a:cxn ang="0">
                    <a:pos x="117" y="82"/>
                  </a:cxn>
                  <a:cxn ang="0">
                    <a:pos x="95" y="79"/>
                  </a:cxn>
                  <a:cxn ang="0">
                    <a:pos x="68" y="90"/>
                  </a:cxn>
                  <a:cxn ang="0">
                    <a:pos x="30" y="185"/>
                  </a:cxn>
                  <a:cxn ang="0">
                    <a:pos x="57" y="139"/>
                  </a:cxn>
                  <a:cxn ang="0">
                    <a:pos x="89" y="101"/>
                  </a:cxn>
                  <a:cxn ang="0">
                    <a:pos x="106" y="106"/>
                  </a:cxn>
                  <a:cxn ang="0">
                    <a:pos x="119" y="120"/>
                  </a:cxn>
                  <a:cxn ang="0">
                    <a:pos x="125" y="155"/>
                  </a:cxn>
                  <a:cxn ang="0">
                    <a:pos x="125" y="196"/>
                  </a:cxn>
                  <a:cxn ang="0">
                    <a:pos x="125" y="237"/>
                  </a:cxn>
                  <a:cxn ang="0">
                    <a:pos x="76" y="218"/>
                  </a:cxn>
                  <a:cxn ang="0">
                    <a:pos x="0" y="403"/>
                  </a:cxn>
                  <a:cxn ang="0">
                    <a:pos x="35" y="326"/>
                  </a:cxn>
                  <a:cxn ang="0">
                    <a:pos x="70" y="248"/>
                  </a:cxn>
                  <a:cxn ang="0">
                    <a:pos x="87" y="248"/>
                  </a:cxn>
                  <a:cxn ang="0">
                    <a:pos x="103" y="256"/>
                  </a:cxn>
                  <a:cxn ang="0">
                    <a:pos x="125" y="280"/>
                  </a:cxn>
                  <a:cxn ang="0">
                    <a:pos x="133" y="555"/>
                  </a:cxn>
                </a:cxnLst>
                <a:rect l="0" t="0" r="r" b="b"/>
                <a:pathLst>
                  <a:path w="245" h="555">
                    <a:moveTo>
                      <a:pt x="133" y="555"/>
                    </a:moveTo>
                    <a:lnTo>
                      <a:pt x="133" y="514"/>
                    </a:lnTo>
                    <a:lnTo>
                      <a:pt x="136" y="471"/>
                    </a:lnTo>
                    <a:lnTo>
                      <a:pt x="138" y="430"/>
                    </a:lnTo>
                    <a:lnTo>
                      <a:pt x="138" y="386"/>
                    </a:lnTo>
                    <a:lnTo>
                      <a:pt x="155" y="367"/>
                    </a:lnTo>
                    <a:lnTo>
                      <a:pt x="171" y="348"/>
                    </a:lnTo>
                    <a:lnTo>
                      <a:pt x="182" y="356"/>
                    </a:lnTo>
                    <a:lnTo>
                      <a:pt x="193" y="365"/>
                    </a:lnTo>
                    <a:lnTo>
                      <a:pt x="204" y="375"/>
                    </a:lnTo>
                    <a:lnTo>
                      <a:pt x="215" y="389"/>
                    </a:lnTo>
                    <a:lnTo>
                      <a:pt x="231" y="419"/>
                    </a:lnTo>
                    <a:lnTo>
                      <a:pt x="245" y="457"/>
                    </a:lnTo>
                    <a:lnTo>
                      <a:pt x="245" y="424"/>
                    </a:lnTo>
                    <a:lnTo>
                      <a:pt x="239" y="392"/>
                    </a:lnTo>
                    <a:lnTo>
                      <a:pt x="234" y="375"/>
                    </a:lnTo>
                    <a:lnTo>
                      <a:pt x="228" y="362"/>
                    </a:lnTo>
                    <a:lnTo>
                      <a:pt x="220" y="345"/>
                    </a:lnTo>
                    <a:lnTo>
                      <a:pt x="209" y="329"/>
                    </a:lnTo>
                    <a:lnTo>
                      <a:pt x="187" y="329"/>
                    </a:lnTo>
                    <a:lnTo>
                      <a:pt x="168" y="326"/>
                    </a:lnTo>
                    <a:lnTo>
                      <a:pt x="152" y="329"/>
                    </a:lnTo>
                    <a:lnTo>
                      <a:pt x="141" y="335"/>
                    </a:lnTo>
                    <a:lnTo>
                      <a:pt x="138" y="307"/>
                    </a:lnTo>
                    <a:lnTo>
                      <a:pt x="138" y="280"/>
                    </a:lnTo>
                    <a:lnTo>
                      <a:pt x="138" y="253"/>
                    </a:lnTo>
                    <a:lnTo>
                      <a:pt x="138" y="228"/>
                    </a:lnTo>
                    <a:lnTo>
                      <a:pt x="149" y="226"/>
                    </a:lnTo>
                    <a:lnTo>
                      <a:pt x="160" y="226"/>
                    </a:lnTo>
                    <a:lnTo>
                      <a:pt x="166" y="234"/>
                    </a:lnTo>
                    <a:lnTo>
                      <a:pt x="171" y="242"/>
                    </a:lnTo>
                    <a:lnTo>
                      <a:pt x="177" y="253"/>
                    </a:lnTo>
                    <a:lnTo>
                      <a:pt x="182" y="264"/>
                    </a:lnTo>
                    <a:lnTo>
                      <a:pt x="187" y="288"/>
                    </a:lnTo>
                    <a:lnTo>
                      <a:pt x="196" y="313"/>
                    </a:lnTo>
                    <a:lnTo>
                      <a:pt x="196" y="280"/>
                    </a:lnTo>
                    <a:lnTo>
                      <a:pt x="193" y="248"/>
                    </a:lnTo>
                    <a:lnTo>
                      <a:pt x="190" y="231"/>
                    </a:lnTo>
                    <a:lnTo>
                      <a:pt x="185" y="215"/>
                    </a:lnTo>
                    <a:lnTo>
                      <a:pt x="177" y="201"/>
                    </a:lnTo>
                    <a:lnTo>
                      <a:pt x="168" y="190"/>
                    </a:lnTo>
                    <a:lnTo>
                      <a:pt x="155" y="193"/>
                    </a:lnTo>
                    <a:lnTo>
                      <a:pt x="141" y="196"/>
                    </a:lnTo>
                    <a:lnTo>
                      <a:pt x="141" y="158"/>
                    </a:lnTo>
                    <a:lnTo>
                      <a:pt x="141" y="120"/>
                    </a:lnTo>
                    <a:lnTo>
                      <a:pt x="147" y="112"/>
                    </a:lnTo>
                    <a:lnTo>
                      <a:pt x="155" y="101"/>
                    </a:lnTo>
                    <a:lnTo>
                      <a:pt x="157" y="101"/>
                    </a:lnTo>
                    <a:lnTo>
                      <a:pt x="160" y="101"/>
                    </a:lnTo>
                    <a:lnTo>
                      <a:pt x="171" y="109"/>
                    </a:lnTo>
                    <a:lnTo>
                      <a:pt x="179" y="117"/>
                    </a:lnTo>
                    <a:lnTo>
                      <a:pt x="187" y="131"/>
                    </a:lnTo>
                    <a:lnTo>
                      <a:pt x="193" y="144"/>
                    </a:lnTo>
                    <a:lnTo>
                      <a:pt x="204" y="177"/>
                    </a:lnTo>
                    <a:lnTo>
                      <a:pt x="212" y="209"/>
                    </a:lnTo>
                    <a:lnTo>
                      <a:pt x="209" y="169"/>
                    </a:lnTo>
                    <a:lnTo>
                      <a:pt x="204" y="131"/>
                    </a:lnTo>
                    <a:lnTo>
                      <a:pt x="201" y="114"/>
                    </a:lnTo>
                    <a:lnTo>
                      <a:pt x="196" y="95"/>
                    </a:lnTo>
                    <a:lnTo>
                      <a:pt x="190" y="82"/>
                    </a:lnTo>
                    <a:lnTo>
                      <a:pt x="182" y="68"/>
                    </a:lnTo>
                    <a:lnTo>
                      <a:pt x="171" y="68"/>
                    </a:lnTo>
                    <a:lnTo>
                      <a:pt x="160" y="71"/>
                    </a:lnTo>
                    <a:lnTo>
                      <a:pt x="149" y="73"/>
                    </a:lnTo>
                    <a:lnTo>
                      <a:pt x="136" y="79"/>
                    </a:lnTo>
                    <a:lnTo>
                      <a:pt x="136" y="38"/>
                    </a:lnTo>
                    <a:lnTo>
                      <a:pt x="136" y="0"/>
                    </a:lnTo>
                    <a:lnTo>
                      <a:pt x="130" y="0"/>
                    </a:lnTo>
                    <a:lnTo>
                      <a:pt x="125" y="3"/>
                    </a:lnTo>
                    <a:lnTo>
                      <a:pt x="122" y="22"/>
                    </a:lnTo>
                    <a:lnTo>
                      <a:pt x="122" y="44"/>
                    </a:lnTo>
                    <a:lnTo>
                      <a:pt x="122" y="68"/>
                    </a:lnTo>
                    <a:lnTo>
                      <a:pt x="122" y="87"/>
                    </a:lnTo>
                    <a:lnTo>
                      <a:pt x="117" y="82"/>
                    </a:lnTo>
                    <a:lnTo>
                      <a:pt x="111" y="73"/>
                    </a:lnTo>
                    <a:lnTo>
                      <a:pt x="95" y="79"/>
                    </a:lnTo>
                    <a:lnTo>
                      <a:pt x="81" y="84"/>
                    </a:lnTo>
                    <a:lnTo>
                      <a:pt x="68" y="90"/>
                    </a:lnTo>
                    <a:lnTo>
                      <a:pt x="57" y="98"/>
                    </a:lnTo>
                    <a:lnTo>
                      <a:pt x="30" y="185"/>
                    </a:lnTo>
                    <a:lnTo>
                      <a:pt x="43" y="160"/>
                    </a:lnTo>
                    <a:lnTo>
                      <a:pt x="57" y="139"/>
                    </a:lnTo>
                    <a:lnTo>
                      <a:pt x="73" y="120"/>
                    </a:lnTo>
                    <a:lnTo>
                      <a:pt x="89" y="101"/>
                    </a:lnTo>
                    <a:lnTo>
                      <a:pt x="98" y="103"/>
                    </a:lnTo>
                    <a:lnTo>
                      <a:pt x="106" y="106"/>
                    </a:lnTo>
                    <a:lnTo>
                      <a:pt x="114" y="112"/>
                    </a:lnTo>
                    <a:lnTo>
                      <a:pt x="119" y="120"/>
                    </a:lnTo>
                    <a:lnTo>
                      <a:pt x="122" y="136"/>
                    </a:lnTo>
                    <a:lnTo>
                      <a:pt x="125" y="155"/>
                    </a:lnTo>
                    <a:lnTo>
                      <a:pt x="125" y="174"/>
                    </a:lnTo>
                    <a:lnTo>
                      <a:pt x="125" y="196"/>
                    </a:lnTo>
                    <a:lnTo>
                      <a:pt x="125" y="215"/>
                    </a:lnTo>
                    <a:lnTo>
                      <a:pt x="125" y="237"/>
                    </a:lnTo>
                    <a:lnTo>
                      <a:pt x="100" y="226"/>
                    </a:lnTo>
                    <a:lnTo>
                      <a:pt x="76" y="218"/>
                    </a:lnTo>
                    <a:lnTo>
                      <a:pt x="30" y="220"/>
                    </a:lnTo>
                    <a:lnTo>
                      <a:pt x="0" y="403"/>
                    </a:lnTo>
                    <a:lnTo>
                      <a:pt x="16" y="365"/>
                    </a:lnTo>
                    <a:lnTo>
                      <a:pt x="35" y="326"/>
                    </a:lnTo>
                    <a:lnTo>
                      <a:pt x="51" y="288"/>
                    </a:lnTo>
                    <a:lnTo>
                      <a:pt x="70" y="248"/>
                    </a:lnTo>
                    <a:lnTo>
                      <a:pt x="79" y="248"/>
                    </a:lnTo>
                    <a:lnTo>
                      <a:pt x="87" y="248"/>
                    </a:lnTo>
                    <a:lnTo>
                      <a:pt x="95" y="250"/>
                    </a:lnTo>
                    <a:lnTo>
                      <a:pt x="103" y="256"/>
                    </a:lnTo>
                    <a:lnTo>
                      <a:pt x="114" y="267"/>
                    </a:lnTo>
                    <a:lnTo>
                      <a:pt x="125" y="280"/>
                    </a:lnTo>
                    <a:lnTo>
                      <a:pt x="119" y="555"/>
                    </a:lnTo>
                    <a:lnTo>
                      <a:pt x="133" y="555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4" name="Line 236"/>
              <p:cNvSpPr>
                <a:spLocks noChangeShapeType="1"/>
              </p:cNvSpPr>
              <p:nvPr/>
            </p:nvSpPr>
            <p:spPr bwMode="auto">
              <a:xfrm flipV="1">
                <a:off x="1924" y="1338"/>
                <a:ext cx="95" cy="76"/>
              </a:xfrm>
              <a:prstGeom prst="line">
                <a:avLst/>
              </a:prstGeom>
              <a:noFill/>
              <a:ln w="7938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5" name="Line 237"/>
              <p:cNvSpPr>
                <a:spLocks noChangeShapeType="1"/>
              </p:cNvSpPr>
              <p:nvPr/>
            </p:nvSpPr>
            <p:spPr bwMode="auto">
              <a:xfrm flipV="1">
                <a:off x="1478" y="1026"/>
                <a:ext cx="117" cy="82"/>
              </a:xfrm>
              <a:prstGeom prst="line">
                <a:avLst/>
              </a:prstGeom>
              <a:noFill/>
              <a:ln w="7938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6" name="Freeform 238"/>
              <p:cNvSpPr>
                <a:spLocks/>
              </p:cNvSpPr>
              <p:nvPr/>
            </p:nvSpPr>
            <p:spPr bwMode="auto">
              <a:xfrm>
                <a:off x="1384" y="1011"/>
                <a:ext cx="117" cy="91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1" y="13"/>
                  </a:cxn>
                  <a:cxn ang="0">
                    <a:pos x="0" y="30"/>
                  </a:cxn>
                </a:cxnLst>
                <a:rect l="0" t="0" r="r" b="b"/>
                <a:pathLst>
                  <a:path w="27" h="30">
                    <a:moveTo>
                      <a:pt x="27" y="0"/>
                    </a:moveTo>
                    <a:lnTo>
                      <a:pt x="11" y="13"/>
                    </a:lnTo>
                    <a:lnTo>
                      <a:pt x="0" y="30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7" name="Line 239"/>
              <p:cNvSpPr>
                <a:spLocks noChangeShapeType="1"/>
              </p:cNvSpPr>
              <p:nvPr/>
            </p:nvSpPr>
            <p:spPr bwMode="auto">
              <a:xfrm flipV="1">
                <a:off x="1855" y="566"/>
                <a:ext cx="69" cy="82"/>
              </a:xfrm>
              <a:prstGeom prst="line">
                <a:avLst/>
              </a:prstGeom>
              <a:noFill/>
              <a:ln w="7938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8" name="Freeform 240"/>
              <p:cNvSpPr>
                <a:spLocks/>
              </p:cNvSpPr>
              <p:nvPr/>
            </p:nvSpPr>
            <p:spPr bwMode="auto">
              <a:xfrm>
                <a:off x="1876" y="935"/>
                <a:ext cx="39" cy="9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3" y="8"/>
                  </a:cxn>
                  <a:cxn ang="0">
                    <a:pos x="9" y="0"/>
                  </a:cxn>
                </a:cxnLst>
                <a:rect l="0" t="0" r="r" b="b"/>
                <a:pathLst>
                  <a:path w="9" h="30">
                    <a:moveTo>
                      <a:pt x="0" y="30"/>
                    </a:moveTo>
                    <a:lnTo>
                      <a:pt x="0" y="22"/>
                    </a:lnTo>
                    <a:lnTo>
                      <a:pt x="0" y="14"/>
                    </a:lnTo>
                    <a:lnTo>
                      <a:pt x="3" y="8"/>
                    </a:lnTo>
                    <a:lnTo>
                      <a:pt x="9" y="0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89" name="Freeform 241"/>
              <p:cNvSpPr>
                <a:spLocks/>
              </p:cNvSpPr>
              <p:nvPr/>
            </p:nvSpPr>
            <p:spPr bwMode="auto">
              <a:xfrm>
                <a:off x="1409" y="1290"/>
                <a:ext cx="316" cy="552"/>
              </a:xfrm>
              <a:custGeom>
                <a:avLst/>
                <a:gdLst/>
                <a:ahLst/>
                <a:cxnLst>
                  <a:cxn ang="0">
                    <a:pos x="73" y="22"/>
                  </a:cxn>
                  <a:cxn ang="0">
                    <a:pos x="65" y="22"/>
                  </a:cxn>
                  <a:cxn ang="0">
                    <a:pos x="60" y="25"/>
                  </a:cxn>
                  <a:cxn ang="0">
                    <a:pos x="43" y="57"/>
                  </a:cxn>
                  <a:cxn ang="0">
                    <a:pos x="27" y="98"/>
                  </a:cxn>
                  <a:cxn ang="0">
                    <a:pos x="13" y="139"/>
                  </a:cxn>
                  <a:cxn ang="0">
                    <a:pos x="0" y="182"/>
                  </a:cxn>
                  <a:cxn ang="0">
                    <a:pos x="2" y="139"/>
                  </a:cxn>
                  <a:cxn ang="0">
                    <a:pos x="5" y="95"/>
                  </a:cxn>
                  <a:cxn ang="0">
                    <a:pos x="11" y="52"/>
                  </a:cxn>
                  <a:cxn ang="0">
                    <a:pos x="21" y="8"/>
                  </a:cxn>
                  <a:cxn ang="0">
                    <a:pos x="32" y="3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3" y="6"/>
                  </a:cxn>
                  <a:cxn ang="0">
                    <a:pos x="73" y="14"/>
                  </a:cxn>
                  <a:cxn ang="0">
                    <a:pos x="73" y="22"/>
                  </a:cxn>
                </a:cxnLst>
                <a:rect l="0" t="0" r="r" b="b"/>
                <a:pathLst>
                  <a:path w="73" h="182">
                    <a:moveTo>
                      <a:pt x="73" y="22"/>
                    </a:moveTo>
                    <a:lnTo>
                      <a:pt x="65" y="22"/>
                    </a:lnTo>
                    <a:lnTo>
                      <a:pt x="60" y="25"/>
                    </a:lnTo>
                    <a:lnTo>
                      <a:pt x="43" y="57"/>
                    </a:lnTo>
                    <a:lnTo>
                      <a:pt x="27" y="98"/>
                    </a:lnTo>
                    <a:lnTo>
                      <a:pt x="13" y="139"/>
                    </a:lnTo>
                    <a:lnTo>
                      <a:pt x="0" y="182"/>
                    </a:lnTo>
                    <a:lnTo>
                      <a:pt x="2" y="139"/>
                    </a:lnTo>
                    <a:lnTo>
                      <a:pt x="5" y="95"/>
                    </a:lnTo>
                    <a:lnTo>
                      <a:pt x="11" y="52"/>
                    </a:lnTo>
                    <a:lnTo>
                      <a:pt x="21" y="8"/>
                    </a:lnTo>
                    <a:lnTo>
                      <a:pt x="32" y="3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3" y="6"/>
                    </a:lnTo>
                    <a:lnTo>
                      <a:pt x="73" y="14"/>
                    </a:lnTo>
                    <a:lnTo>
                      <a:pt x="73" y="22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90" name="Freeform 242"/>
              <p:cNvSpPr>
                <a:spLocks/>
              </p:cNvSpPr>
              <p:nvPr/>
            </p:nvSpPr>
            <p:spPr bwMode="auto">
              <a:xfrm>
                <a:off x="1409" y="1290"/>
                <a:ext cx="316" cy="552"/>
              </a:xfrm>
              <a:custGeom>
                <a:avLst/>
                <a:gdLst/>
                <a:ahLst/>
                <a:cxnLst>
                  <a:cxn ang="0">
                    <a:pos x="73" y="22"/>
                  </a:cxn>
                  <a:cxn ang="0">
                    <a:pos x="65" y="22"/>
                  </a:cxn>
                  <a:cxn ang="0">
                    <a:pos x="60" y="25"/>
                  </a:cxn>
                  <a:cxn ang="0">
                    <a:pos x="43" y="57"/>
                  </a:cxn>
                  <a:cxn ang="0">
                    <a:pos x="27" y="98"/>
                  </a:cxn>
                  <a:cxn ang="0">
                    <a:pos x="13" y="139"/>
                  </a:cxn>
                  <a:cxn ang="0">
                    <a:pos x="0" y="182"/>
                  </a:cxn>
                  <a:cxn ang="0">
                    <a:pos x="2" y="139"/>
                  </a:cxn>
                  <a:cxn ang="0">
                    <a:pos x="5" y="95"/>
                  </a:cxn>
                  <a:cxn ang="0">
                    <a:pos x="11" y="52"/>
                  </a:cxn>
                  <a:cxn ang="0">
                    <a:pos x="21" y="8"/>
                  </a:cxn>
                  <a:cxn ang="0">
                    <a:pos x="32" y="3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3" y="6"/>
                  </a:cxn>
                  <a:cxn ang="0">
                    <a:pos x="73" y="14"/>
                  </a:cxn>
                  <a:cxn ang="0">
                    <a:pos x="73" y="22"/>
                  </a:cxn>
                </a:cxnLst>
                <a:rect l="0" t="0" r="r" b="b"/>
                <a:pathLst>
                  <a:path w="73" h="182">
                    <a:moveTo>
                      <a:pt x="73" y="22"/>
                    </a:moveTo>
                    <a:lnTo>
                      <a:pt x="65" y="22"/>
                    </a:lnTo>
                    <a:lnTo>
                      <a:pt x="60" y="25"/>
                    </a:lnTo>
                    <a:lnTo>
                      <a:pt x="43" y="57"/>
                    </a:lnTo>
                    <a:lnTo>
                      <a:pt x="27" y="98"/>
                    </a:lnTo>
                    <a:lnTo>
                      <a:pt x="13" y="139"/>
                    </a:lnTo>
                    <a:lnTo>
                      <a:pt x="0" y="182"/>
                    </a:lnTo>
                    <a:lnTo>
                      <a:pt x="2" y="139"/>
                    </a:lnTo>
                    <a:lnTo>
                      <a:pt x="5" y="95"/>
                    </a:lnTo>
                    <a:lnTo>
                      <a:pt x="11" y="52"/>
                    </a:lnTo>
                    <a:lnTo>
                      <a:pt x="21" y="8"/>
                    </a:lnTo>
                    <a:lnTo>
                      <a:pt x="32" y="3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3" y="6"/>
                    </a:lnTo>
                    <a:lnTo>
                      <a:pt x="73" y="14"/>
                    </a:lnTo>
                    <a:lnTo>
                      <a:pt x="73" y="22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91" name="Freeform 243"/>
              <p:cNvSpPr>
                <a:spLocks/>
              </p:cNvSpPr>
              <p:nvPr/>
            </p:nvSpPr>
            <p:spPr bwMode="auto">
              <a:xfrm>
                <a:off x="1547" y="1324"/>
                <a:ext cx="143" cy="82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14" y="3"/>
                  </a:cxn>
                  <a:cxn ang="0">
                    <a:pos x="0" y="27"/>
                  </a:cxn>
                </a:cxnLst>
                <a:rect l="0" t="0" r="r" b="b"/>
                <a:pathLst>
                  <a:path w="33" h="27">
                    <a:moveTo>
                      <a:pt x="33" y="0"/>
                    </a:moveTo>
                    <a:lnTo>
                      <a:pt x="14" y="3"/>
                    </a:lnTo>
                    <a:lnTo>
                      <a:pt x="0" y="27"/>
                    </a:lnTo>
                  </a:path>
                </a:pathLst>
              </a:custGeom>
              <a:noFill/>
              <a:ln w="793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92" name="Freeform 244"/>
              <p:cNvSpPr>
                <a:spLocks/>
              </p:cNvSpPr>
              <p:nvPr/>
            </p:nvSpPr>
            <p:spPr bwMode="auto">
              <a:xfrm>
                <a:off x="1008" y="144"/>
                <a:ext cx="751" cy="227"/>
              </a:xfrm>
              <a:custGeom>
                <a:avLst/>
                <a:gdLst/>
                <a:ahLst/>
                <a:cxnLst>
                  <a:cxn ang="0">
                    <a:pos x="168" y="70"/>
                  </a:cxn>
                  <a:cxn ang="0">
                    <a:pos x="153" y="58"/>
                  </a:cxn>
                  <a:cxn ang="0">
                    <a:pos x="120" y="13"/>
                  </a:cxn>
                  <a:cxn ang="0">
                    <a:pos x="93" y="1"/>
                  </a:cxn>
                  <a:cxn ang="0">
                    <a:pos x="6" y="4"/>
                  </a:cxn>
                  <a:cxn ang="0">
                    <a:pos x="21" y="16"/>
                  </a:cxn>
                  <a:cxn ang="0">
                    <a:pos x="69" y="25"/>
                  </a:cxn>
                  <a:cxn ang="0">
                    <a:pos x="144" y="61"/>
                  </a:cxn>
                  <a:cxn ang="0">
                    <a:pos x="168" y="70"/>
                  </a:cxn>
                </a:cxnLst>
                <a:rect l="0" t="0" r="r" b="b"/>
                <a:pathLst>
                  <a:path w="174" h="75">
                    <a:moveTo>
                      <a:pt x="168" y="70"/>
                    </a:moveTo>
                    <a:cubicBezTo>
                      <a:pt x="151" y="44"/>
                      <a:pt x="174" y="75"/>
                      <a:pt x="153" y="58"/>
                    </a:cubicBezTo>
                    <a:cubicBezTo>
                      <a:pt x="138" y="46"/>
                      <a:pt x="142" y="28"/>
                      <a:pt x="120" y="13"/>
                    </a:cubicBezTo>
                    <a:cubicBezTo>
                      <a:pt x="112" y="8"/>
                      <a:pt x="93" y="1"/>
                      <a:pt x="93" y="1"/>
                    </a:cubicBezTo>
                    <a:cubicBezTo>
                      <a:pt x="64" y="2"/>
                      <a:pt x="35" y="0"/>
                      <a:pt x="6" y="4"/>
                    </a:cubicBezTo>
                    <a:cubicBezTo>
                      <a:pt x="0" y="5"/>
                      <a:pt x="15" y="14"/>
                      <a:pt x="21" y="16"/>
                    </a:cubicBezTo>
                    <a:cubicBezTo>
                      <a:pt x="37" y="21"/>
                      <a:pt x="53" y="21"/>
                      <a:pt x="69" y="25"/>
                    </a:cubicBezTo>
                    <a:cubicBezTo>
                      <a:pt x="92" y="42"/>
                      <a:pt x="116" y="57"/>
                      <a:pt x="144" y="61"/>
                    </a:cubicBezTo>
                    <a:cubicBezTo>
                      <a:pt x="157" y="74"/>
                      <a:pt x="149" y="70"/>
                      <a:pt x="168" y="70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7093" name="Freeform 245"/>
              <p:cNvSpPr>
                <a:spLocks/>
              </p:cNvSpPr>
              <p:nvPr/>
            </p:nvSpPr>
            <p:spPr bwMode="auto">
              <a:xfrm>
                <a:off x="1677" y="144"/>
                <a:ext cx="169" cy="249"/>
              </a:xfrm>
              <a:custGeom>
                <a:avLst/>
                <a:gdLst/>
                <a:ahLst/>
                <a:cxnLst>
                  <a:cxn ang="0">
                    <a:pos x="16" y="82"/>
                  </a:cxn>
                  <a:cxn ang="0">
                    <a:pos x="10" y="19"/>
                  </a:cxn>
                  <a:cxn ang="0">
                    <a:pos x="28" y="16"/>
                  </a:cxn>
                  <a:cxn ang="0">
                    <a:pos x="13" y="4"/>
                  </a:cxn>
                  <a:cxn ang="0">
                    <a:pos x="10" y="37"/>
                  </a:cxn>
                  <a:cxn ang="0">
                    <a:pos x="28" y="49"/>
                  </a:cxn>
                  <a:cxn ang="0">
                    <a:pos x="25" y="64"/>
                  </a:cxn>
                  <a:cxn ang="0">
                    <a:pos x="28" y="28"/>
                  </a:cxn>
                </a:cxnLst>
                <a:rect l="0" t="0" r="r" b="b"/>
                <a:pathLst>
                  <a:path w="39" h="82">
                    <a:moveTo>
                      <a:pt x="16" y="82"/>
                    </a:moveTo>
                    <a:cubicBezTo>
                      <a:pt x="16" y="82"/>
                      <a:pt x="4" y="25"/>
                      <a:pt x="10" y="19"/>
                    </a:cubicBezTo>
                    <a:cubicBezTo>
                      <a:pt x="14" y="15"/>
                      <a:pt x="22" y="17"/>
                      <a:pt x="28" y="16"/>
                    </a:cubicBezTo>
                    <a:cubicBezTo>
                      <a:pt x="39" y="0"/>
                      <a:pt x="26" y="1"/>
                      <a:pt x="13" y="4"/>
                    </a:cubicBezTo>
                    <a:cubicBezTo>
                      <a:pt x="6" y="15"/>
                      <a:pt x="0" y="20"/>
                      <a:pt x="10" y="37"/>
                    </a:cubicBezTo>
                    <a:cubicBezTo>
                      <a:pt x="14" y="43"/>
                      <a:pt x="28" y="49"/>
                      <a:pt x="28" y="49"/>
                    </a:cubicBezTo>
                    <a:cubicBezTo>
                      <a:pt x="27" y="54"/>
                      <a:pt x="25" y="64"/>
                      <a:pt x="25" y="64"/>
                    </a:cubicBezTo>
                    <a:lnTo>
                      <a:pt x="28" y="28"/>
                    </a:ln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0" name="Group 246"/>
            <p:cNvGrpSpPr>
              <a:grpSpLocks/>
            </p:cNvGrpSpPr>
            <p:nvPr/>
          </p:nvGrpSpPr>
          <p:grpSpPr bwMode="auto">
            <a:xfrm>
              <a:off x="3618" y="2505"/>
              <a:ext cx="2142" cy="1116"/>
              <a:chOff x="3618" y="2064"/>
              <a:chExt cx="2142" cy="1116"/>
            </a:xfrm>
          </p:grpSpPr>
          <p:grpSp>
            <p:nvGrpSpPr>
              <p:cNvPr id="11" name="Group 247"/>
              <p:cNvGrpSpPr>
                <a:grpSpLocks/>
              </p:cNvGrpSpPr>
              <p:nvPr/>
            </p:nvGrpSpPr>
            <p:grpSpPr bwMode="auto">
              <a:xfrm>
                <a:off x="3618" y="2064"/>
                <a:ext cx="2142" cy="1116"/>
                <a:chOff x="2448" y="3108"/>
                <a:chExt cx="2142" cy="1116"/>
              </a:xfrm>
            </p:grpSpPr>
            <p:grpSp>
              <p:nvGrpSpPr>
                <p:cNvPr id="12" name="Group 248"/>
                <p:cNvGrpSpPr>
                  <a:grpSpLocks/>
                </p:cNvGrpSpPr>
                <p:nvPr/>
              </p:nvGrpSpPr>
              <p:grpSpPr bwMode="auto">
                <a:xfrm>
                  <a:off x="2448" y="3108"/>
                  <a:ext cx="1080" cy="1116"/>
                  <a:chOff x="2448" y="3108"/>
                  <a:chExt cx="1080" cy="1116"/>
                </a:xfrm>
              </p:grpSpPr>
              <p:sp>
                <p:nvSpPr>
                  <p:cNvPr id="207097" name="Freeform 249"/>
                  <p:cNvSpPr>
                    <a:spLocks/>
                  </p:cNvSpPr>
                  <p:nvPr/>
                </p:nvSpPr>
                <p:spPr bwMode="auto">
                  <a:xfrm flipH="1">
                    <a:off x="3527" y="3108"/>
                    <a:ext cx="1" cy="1116"/>
                  </a:xfrm>
                  <a:custGeom>
                    <a:avLst/>
                    <a:gdLst/>
                    <a:ahLst/>
                    <a:cxnLst>
                      <a:cxn ang="0">
                        <a:pos x="0" y="1116"/>
                      </a:cxn>
                      <a:cxn ang="0">
                        <a:pos x="0" y="1050"/>
                      </a:cxn>
                      <a:cxn ang="0">
                        <a:pos x="0" y="0"/>
                      </a:cxn>
                      <a:cxn ang="0">
                        <a:pos x="0" y="66"/>
                      </a:cxn>
                      <a:cxn ang="0">
                        <a:pos x="0" y="1116"/>
                      </a:cxn>
                    </a:cxnLst>
                    <a:rect l="0" t="0" r="r" b="b"/>
                    <a:pathLst>
                      <a:path h="1116">
                        <a:moveTo>
                          <a:pt x="0" y="1116"/>
                        </a:moveTo>
                        <a:lnTo>
                          <a:pt x="0" y="1050"/>
                        </a:lnTo>
                        <a:lnTo>
                          <a:pt x="0" y="0"/>
                        </a:lnTo>
                        <a:lnTo>
                          <a:pt x="0" y="66"/>
                        </a:lnTo>
                        <a:lnTo>
                          <a:pt x="0" y="11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098" name="Rectangle 25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48" y="4158"/>
                    <a:ext cx="1080" cy="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099" name="Rectangle 25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48" y="3108"/>
                    <a:ext cx="1080" cy="1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0" name="Rectangle 25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48" y="4158"/>
                    <a:ext cx="1080" cy="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1" name="Rectangle 25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30" y="4086"/>
                    <a:ext cx="198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2" name="Rectangle 25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30" y="4098"/>
                    <a:ext cx="198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3" name="Rectangle 25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30" y="4122"/>
                    <a:ext cx="198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4" name="Rectangle 25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30" y="4152"/>
                    <a:ext cx="198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5" name="Rectangle 25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30" y="4176"/>
                    <a:ext cx="198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6" name="Rectangle 25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330" y="4194"/>
                    <a:ext cx="198" cy="1"/>
                  </a:xfrm>
                  <a:prstGeom prst="rect">
                    <a:avLst/>
                  </a:prstGeom>
                  <a:solidFill>
                    <a:srgbClr val="00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7" name="Freeform 259"/>
                  <p:cNvSpPr>
                    <a:spLocks/>
                  </p:cNvSpPr>
                  <p:nvPr/>
                </p:nvSpPr>
                <p:spPr bwMode="auto">
                  <a:xfrm flipH="1">
                    <a:off x="3329" y="408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8" name="Freeform 260"/>
                  <p:cNvSpPr>
                    <a:spLocks/>
                  </p:cNvSpPr>
                  <p:nvPr/>
                </p:nvSpPr>
                <p:spPr bwMode="auto">
                  <a:xfrm flipH="1">
                    <a:off x="3527" y="408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09" name="Freeform 261"/>
                  <p:cNvSpPr>
                    <a:spLocks/>
                  </p:cNvSpPr>
                  <p:nvPr/>
                </p:nvSpPr>
                <p:spPr bwMode="auto">
                  <a:xfrm flipH="1">
                    <a:off x="3329" y="408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0" name="Line 2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0" y="4086"/>
                    <a:ext cx="19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1" name="Line 2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30" y="4194"/>
                    <a:ext cx="19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2" name="Rectangle 26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80" y="3984"/>
                    <a:ext cx="348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3" name="Rectangle 26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80" y="3996"/>
                    <a:ext cx="348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4" name="Rectangle 26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80" y="4020"/>
                    <a:ext cx="348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5" name="Rectangle 26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80" y="4050"/>
                    <a:ext cx="348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6" name="Rectangle 26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80" y="4074"/>
                    <a:ext cx="348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7" name="Freeform 269"/>
                  <p:cNvSpPr>
                    <a:spLocks/>
                  </p:cNvSpPr>
                  <p:nvPr/>
                </p:nvSpPr>
                <p:spPr bwMode="auto">
                  <a:xfrm flipH="1">
                    <a:off x="3179" y="398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8" name="Freeform 270"/>
                  <p:cNvSpPr>
                    <a:spLocks/>
                  </p:cNvSpPr>
                  <p:nvPr/>
                </p:nvSpPr>
                <p:spPr bwMode="auto">
                  <a:xfrm flipH="1">
                    <a:off x="3527" y="398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19" name="Freeform 271"/>
                  <p:cNvSpPr>
                    <a:spLocks/>
                  </p:cNvSpPr>
                  <p:nvPr/>
                </p:nvSpPr>
                <p:spPr bwMode="auto">
                  <a:xfrm flipH="1">
                    <a:off x="3179" y="398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0" name="Line 2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80" y="3984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1" name="Line 2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80" y="4086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2" name="Rectangle 27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02" y="3876"/>
                    <a:ext cx="42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3" name="Rectangle 27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02" y="3888"/>
                    <a:ext cx="42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4" name="Rectangle 27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02" y="3912"/>
                    <a:ext cx="42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5" name="Rectangle 27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02" y="3942"/>
                    <a:ext cx="42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6" name="Rectangle 27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102" y="3966"/>
                    <a:ext cx="426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7" name="Freeform 279"/>
                  <p:cNvSpPr>
                    <a:spLocks/>
                  </p:cNvSpPr>
                  <p:nvPr/>
                </p:nvSpPr>
                <p:spPr bwMode="auto">
                  <a:xfrm flipH="1">
                    <a:off x="3101" y="387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8" name="Freeform 280"/>
                  <p:cNvSpPr>
                    <a:spLocks/>
                  </p:cNvSpPr>
                  <p:nvPr/>
                </p:nvSpPr>
                <p:spPr bwMode="auto">
                  <a:xfrm flipH="1">
                    <a:off x="3527" y="387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29" name="Freeform 281"/>
                  <p:cNvSpPr>
                    <a:spLocks/>
                  </p:cNvSpPr>
                  <p:nvPr/>
                </p:nvSpPr>
                <p:spPr bwMode="auto">
                  <a:xfrm flipH="1">
                    <a:off x="3101" y="387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0" name="Line 2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02" y="3876"/>
                    <a:ext cx="4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1" name="Line 2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02" y="3984"/>
                    <a:ext cx="4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2" name="Rectangle 28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94" y="3774"/>
                    <a:ext cx="534" cy="1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3" name="Rectangle 28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94" y="3774"/>
                    <a:ext cx="534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4" name="Rectangle 28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94" y="3786"/>
                    <a:ext cx="534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5" name="Rectangle 28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94" y="3810"/>
                    <a:ext cx="534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6" name="Rectangle 28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94" y="3840"/>
                    <a:ext cx="534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7" name="Rectangle 28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94" y="3864"/>
                    <a:ext cx="534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8" name="Freeform 290"/>
                  <p:cNvSpPr>
                    <a:spLocks/>
                  </p:cNvSpPr>
                  <p:nvPr/>
                </p:nvSpPr>
                <p:spPr bwMode="auto">
                  <a:xfrm flipH="1">
                    <a:off x="2993" y="377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39" name="Freeform 291"/>
                  <p:cNvSpPr>
                    <a:spLocks/>
                  </p:cNvSpPr>
                  <p:nvPr/>
                </p:nvSpPr>
                <p:spPr bwMode="auto">
                  <a:xfrm flipH="1">
                    <a:off x="3527" y="377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0" name="Freeform 292"/>
                  <p:cNvSpPr>
                    <a:spLocks/>
                  </p:cNvSpPr>
                  <p:nvPr/>
                </p:nvSpPr>
                <p:spPr bwMode="auto">
                  <a:xfrm flipH="1">
                    <a:off x="2993" y="377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1" name="Line 2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94" y="3774"/>
                    <a:ext cx="53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2" name="Line 2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94" y="3876"/>
                    <a:ext cx="53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3" name="Rectangle 29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8" y="3666"/>
                    <a:ext cx="570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4" name="Rectangle 29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8" y="3678"/>
                    <a:ext cx="570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5" name="Rectangle 29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8" y="3702"/>
                    <a:ext cx="570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6" name="Rectangle 29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8" y="3732"/>
                    <a:ext cx="570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7" name="Rectangle 29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8" y="3756"/>
                    <a:ext cx="570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8" name="Rectangle 30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58" y="3774"/>
                    <a:ext cx="570" cy="1"/>
                  </a:xfrm>
                  <a:prstGeom prst="rect">
                    <a:avLst/>
                  </a:prstGeom>
                  <a:solidFill>
                    <a:srgbClr val="00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49" name="Freeform 301"/>
                  <p:cNvSpPr>
                    <a:spLocks/>
                  </p:cNvSpPr>
                  <p:nvPr/>
                </p:nvSpPr>
                <p:spPr bwMode="auto">
                  <a:xfrm flipH="1">
                    <a:off x="3527" y="366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0" name="Freeform 302"/>
                  <p:cNvSpPr>
                    <a:spLocks/>
                  </p:cNvSpPr>
                  <p:nvPr/>
                </p:nvSpPr>
                <p:spPr bwMode="auto">
                  <a:xfrm flipH="1">
                    <a:off x="2957" y="366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1" name="Line 3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8" y="3666"/>
                    <a:ext cx="5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2" name="Line 3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58" y="3774"/>
                    <a:ext cx="57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3" name="Rectangle 30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70" y="3558"/>
                    <a:ext cx="558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4" name="Rectangle 30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70" y="3570"/>
                    <a:ext cx="558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5" name="Rectangle 30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70" y="3594"/>
                    <a:ext cx="558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6" name="Rectangle 30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70" y="3624"/>
                    <a:ext cx="558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7" name="Rectangle 30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70" y="3648"/>
                    <a:ext cx="558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8" name="Rectangle 31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970" y="3666"/>
                    <a:ext cx="558" cy="1"/>
                  </a:xfrm>
                  <a:prstGeom prst="rect">
                    <a:avLst/>
                  </a:prstGeom>
                  <a:solidFill>
                    <a:srgbClr val="00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59" name="Freeform 311"/>
                  <p:cNvSpPr>
                    <a:spLocks/>
                  </p:cNvSpPr>
                  <p:nvPr/>
                </p:nvSpPr>
                <p:spPr bwMode="auto">
                  <a:xfrm flipH="1">
                    <a:off x="3527" y="355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0" name="Freeform 312"/>
                  <p:cNvSpPr>
                    <a:spLocks/>
                  </p:cNvSpPr>
                  <p:nvPr/>
                </p:nvSpPr>
                <p:spPr bwMode="auto">
                  <a:xfrm flipH="1">
                    <a:off x="2969" y="355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1" name="Line 3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70" y="3558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2" name="Line 3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70" y="3666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3" name="Rectangle 3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00" y="3456"/>
                    <a:ext cx="528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4" name="Rectangle 3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00" y="3468"/>
                    <a:ext cx="528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5" name="Rectangle 3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00" y="3492"/>
                    <a:ext cx="528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6" name="Rectangle 3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00" y="3522"/>
                    <a:ext cx="528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7" name="Rectangle 31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00" y="3546"/>
                    <a:ext cx="528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8" name="Freeform 320"/>
                  <p:cNvSpPr>
                    <a:spLocks/>
                  </p:cNvSpPr>
                  <p:nvPr/>
                </p:nvSpPr>
                <p:spPr bwMode="auto">
                  <a:xfrm flipH="1">
                    <a:off x="2999" y="345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69" name="Freeform 321"/>
                  <p:cNvSpPr>
                    <a:spLocks/>
                  </p:cNvSpPr>
                  <p:nvPr/>
                </p:nvSpPr>
                <p:spPr bwMode="auto">
                  <a:xfrm flipH="1">
                    <a:off x="3527" y="345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0" name="Freeform 322"/>
                  <p:cNvSpPr>
                    <a:spLocks/>
                  </p:cNvSpPr>
                  <p:nvPr/>
                </p:nvSpPr>
                <p:spPr bwMode="auto">
                  <a:xfrm flipH="1">
                    <a:off x="2999" y="345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1" name="Line 3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00" y="3456"/>
                    <a:ext cx="52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2" name="Line 3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00" y="3558"/>
                    <a:ext cx="52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3" name="Rectangle 32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24" y="3348"/>
                    <a:ext cx="504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4" name="Rectangle 3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24" y="3360"/>
                    <a:ext cx="504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5" name="Rectangle 3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24" y="3384"/>
                    <a:ext cx="504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6" name="Rectangle 3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24" y="3414"/>
                    <a:ext cx="504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7" name="Rectangle 32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024" y="3438"/>
                    <a:ext cx="504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8" name="Freeform 330"/>
                  <p:cNvSpPr>
                    <a:spLocks/>
                  </p:cNvSpPr>
                  <p:nvPr/>
                </p:nvSpPr>
                <p:spPr bwMode="auto">
                  <a:xfrm flipH="1">
                    <a:off x="3023" y="334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79" name="Freeform 331"/>
                  <p:cNvSpPr>
                    <a:spLocks/>
                  </p:cNvSpPr>
                  <p:nvPr/>
                </p:nvSpPr>
                <p:spPr bwMode="auto">
                  <a:xfrm flipH="1">
                    <a:off x="3527" y="334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0" name="Freeform 332"/>
                  <p:cNvSpPr>
                    <a:spLocks/>
                  </p:cNvSpPr>
                  <p:nvPr/>
                </p:nvSpPr>
                <p:spPr bwMode="auto">
                  <a:xfrm flipH="1">
                    <a:off x="3023" y="334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1" name="Line 3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24" y="3348"/>
                    <a:ext cx="50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2" name="Line 3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24" y="3456"/>
                    <a:ext cx="50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3" name="Rectangle 33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26" y="3246"/>
                    <a:ext cx="702" cy="1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4" name="Rectangle 33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26" y="3246"/>
                    <a:ext cx="702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5" name="Rectangle 33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26" y="3258"/>
                    <a:ext cx="702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6" name="Rectangle 33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26" y="3282"/>
                    <a:ext cx="702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7" name="Rectangle 33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26" y="3312"/>
                    <a:ext cx="702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8" name="Rectangle 34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826" y="3336"/>
                    <a:ext cx="702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89" name="Freeform 341"/>
                  <p:cNvSpPr>
                    <a:spLocks/>
                  </p:cNvSpPr>
                  <p:nvPr/>
                </p:nvSpPr>
                <p:spPr bwMode="auto">
                  <a:xfrm flipH="1">
                    <a:off x="3527" y="324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0" name="Freeform 342"/>
                  <p:cNvSpPr>
                    <a:spLocks/>
                  </p:cNvSpPr>
                  <p:nvPr/>
                </p:nvSpPr>
                <p:spPr bwMode="auto">
                  <a:xfrm flipH="1">
                    <a:off x="2825" y="324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1" name="Line 3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26" y="3246"/>
                    <a:ext cx="70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2" name="Line 3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26" y="3348"/>
                    <a:ext cx="70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3" name="Rectangle 34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96" y="3138"/>
                    <a:ext cx="1032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4" name="Rectangle 34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96" y="3150"/>
                    <a:ext cx="1032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5" name="Rectangle 34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96" y="3174"/>
                    <a:ext cx="1032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6" name="Rectangle 34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96" y="3204"/>
                    <a:ext cx="1032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7" name="Rectangle 34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96" y="3228"/>
                    <a:ext cx="1032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8" name="Rectangle 35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2496" y="3246"/>
                    <a:ext cx="1032" cy="1"/>
                  </a:xfrm>
                  <a:prstGeom prst="rect">
                    <a:avLst/>
                  </a:prstGeom>
                  <a:solidFill>
                    <a:srgbClr val="00CCC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199" name="Freeform 351"/>
                  <p:cNvSpPr>
                    <a:spLocks/>
                  </p:cNvSpPr>
                  <p:nvPr/>
                </p:nvSpPr>
                <p:spPr bwMode="auto">
                  <a:xfrm flipH="1">
                    <a:off x="3527" y="313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200" name="Freeform 352"/>
                  <p:cNvSpPr>
                    <a:spLocks/>
                  </p:cNvSpPr>
                  <p:nvPr/>
                </p:nvSpPr>
                <p:spPr bwMode="auto">
                  <a:xfrm flipH="1">
                    <a:off x="2495" y="313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201" name="Line 3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6" y="3138"/>
                    <a:ext cx="10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202" name="Line 3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6" y="3246"/>
                    <a:ext cx="10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07203" name="Freeform 355"/>
                <p:cNvSpPr>
                  <a:spLocks/>
                </p:cNvSpPr>
                <p:nvPr/>
              </p:nvSpPr>
              <p:spPr bwMode="auto">
                <a:xfrm>
                  <a:off x="3510" y="3108"/>
                  <a:ext cx="1" cy="1116"/>
                </a:xfrm>
                <a:custGeom>
                  <a:avLst/>
                  <a:gdLst/>
                  <a:ahLst/>
                  <a:cxnLst>
                    <a:cxn ang="0">
                      <a:pos x="0" y="1116"/>
                    </a:cxn>
                    <a:cxn ang="0">
                      <a:pos x="0" y="1050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0" y="1116"/>
                    </a:cxn>
                  </a:cxnLst>
                  <a:rect l="0" t="0" r="r" b="b"/>
                  <a:pathLst>
                    <a:path h="1116">
                      <a:moveTo>
                        <a:pt x="0" y="1116"/>
                      </a:moveTo>
                      <a:lnTo>
                        <a:pt x="0" y="1050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0" y="11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04" name="Rectangle 356"/>
                <p:cNvSpPr>
                  <a:spLocks noChangeArrowheads="1"/>
                </p:cNvSpPr>
                <p:nvPr/>
              </p:nvSpPr>
              <p:spPr bwMode="auto">
                <a:xfrm>
                  <a:off x="3510" y="4158"/>
                  <a:ext cx="1080" cy="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05" name="Rectangle 357"/>
                <p:cNvSpPr>
                  <a:spLocks noChangeArrowheads="1"/>
                </p:cNvSpPr>
                <p:nvPr/>
              </p:nvSpPr>
              <p:spPr bwMode="auto">
                <a:xfrm>
                  <a:off x="3510" y="3108"/>
                  <a:ext cx="1080" cy="10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06" name="Rectangle 358"/>
                <p:cNvSpPr>
                  <a:spLocks noChangeArrowheads="1"/>
                </p:cNvSpPr>
                <p:nvPr/>
              </p:nvSpPr>
              <p:spPr bwMode="auto">
                <a:xfrm>
                  <a:off x="3510" y="4158"/>
                  <a:ext cx="1080" cy="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07" name="Rectangle 359"/>
                <p:cNvSpPr>
                  <a:spLocks noChangeArrowheads="1"/>
                </p:cNvSpPr>
                <p:nvPr/>
              </p:nvSpPr>
              <p:spPr bwMode="auto">
                <a:xfrm>
                  <a:off x="3510" y="4086"/>
                  <a:ext cx="198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08" name="Rectangle 360"/>
                <p:cNvSpPr>
                  <a:spLocks noChangeArrowheads="1"/>
                </p:cNvSpPr>
                <p:nvPr/>
              </p:nvSpPr>
              <p:spPr bwMode="auto">
                <a:xfrm>
                  <a:off x="3510" y="4098"/>
                  <a:ext cx="198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09" name="Rectangle 361"/>
                <p:cNvSpPr>
                  <a:spLocks noChangeArrowheads="1"/>
                </p:cNvSpPr>
                <p:nvPr/>
              </p:nvSpPr>
              <p:spPr bwMode="auto">
                <a:xfrm>
                  <a:off x="3510" y="4122"/>
                  <a:ext cx="198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0" name="Rectangle 362"/>
                <p:cNvSpPr>
                  <a:spLocks noChangeArrowheads="1"/>
                </p:cNvSpPr>
                <p:nvPr/>
              </p:nvSpPr>
              <p:spPr bwMode="auto">
                <a:xfrm>
                  <a:off x="3510" y="4152"/>
                  <a:ext cx="198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1" name="Rectangle 363"/>
                <p:cNvSpPr>
                  <a:spLocks noChangeArrowheads="1"/>
                </p:cNvSpPr>
                <p:nvPr/>
              </p:nvSpPr>
              <p:spPr bwMode="auto">
                <a:xfrm>
                  <a:off x="3510" y="4176"/>
                  <a:ext cx="198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2" name="Rectangle 364"/>
                <p:cNvSpPr>
                  <a:spLocks noChangeArrowheads="1"/>
                </p:cNvSpPr>
                <p:nvPr/>
              </p:nvSpPr>
              <p:spPr bwMode="auto">
                <a:xfrm>
                  <a:off x="3510" y="4194"/>
                  <a:ext cx="198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3" name="Freeform 365"/>
                <p:cNvSpPr>
                  <a:spLocks/>
                </p:cNvSpPr>
                <p:nvPr/>
              </p:nvSpPr>
              <p:spPr bwMode="auto">
                <a:xfrm>
                  <a:off x="3708" y="408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4" name="Freeform 366"/>
                <p:cNvSpPr>
                  <a:spLocks/>
                </p:cNvSpPr>
                <p:nvPr/>
              </p:nvSpPr>
              <p:spPr bwMode="auto">
                <a:xfrm>
                  <a:off x="3708" y="408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5" name="Line 367"/>
                <p:cNvSpPr>
                  <a:spLocks noChangeShapeType="1"/>
                </p:cNvSpPr>
                <p:nvPr/>
              </p:nvSpPr>
              <p:spPr bwMode="auto">
                <a:xfrm>
                  <a:off x="3510" y="4086"/>
                  <a:ext cx="19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6" name="Line 368"/>
                <p:cNvSpPr>
                  <a:spLocks noChangeShapeType="1"/>
                </p:cNvSpPr>
                <p:nvPr/>
              </p:nvSpPr>
              <p:spPr bwMode="auto">
                <a:xfrm>
                  <a:off x="3510" y="4194"/>
                  <a:ext cx="19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7" name="Rectangle 369"/>
                <p:cNvSpPr>
                  <a:spLocks noChangeArrowheads="1"/>
                </p:cNvSpPr>
                <p:nvPr/>
              </p:nvSpPr>
              <p:spPr bwMode="auto">
                <a:xfrm>
                  <a:off x="3510" y="3984"/>
                  <a:ext cx="348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8" name="Rectangle 370"/>
                <p:cNvSpPr>
                  <a:spLocks noChangeArrowheads="1"/>
                </p:cNvSpPr>
                <p:nvPr/>
              </p:nvSpPr>
              <p:spPr bwMode="auto">
                <a:xfrm>
                  <a:off x="3510" y="3996"/>
                  <a:ext cx="348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19" name="Rectangle 371"/>
                <p:cNvSpPr>
                  <a:spLocks noChangeArrowheads="1"/>
                </p:cNvSpPr>
                <p:nvPr/>
              </p:nvSpPr>
              <p:spPr bwMode="auto">
                <a:xfrm>
                  <a:off x="3510" y="4020"/>
                  <a:ext cx="348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0" name="Rectangle 372"/>
                <p:cNvSpPr>
                  <a:spLocks noChangeArrowheads="1"/>
                </p:cNvSpPr>
                <p:nvPr/>
              </p:nvSpPr>
              <p:spPr bwMode="auto">
                <a:xfrm>
                  <a:off x="3510" y="4050"/>
                  <a:ext cx="348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1" name="Rectangle 373"/>
                <p:cNvSpPr>
                  <a:spLocks noChangeArrowheads="1"/>
                </p:cNvSpPr>
                <p:nvPr/>
              </p:nvSpPr>
              <p:spPr bwMode="auto">
                <a:xfrm>
                  <a:off x="3510" y="4074"/>
                  <a:ext cx="348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2" name="Freeform 374"/>
                <p:cNvSpPr>
                  <a:spLocks/>
                </p:cNvSpPr>
                <p:nvPr/>
              </p:nvSpPr>
              <p:spPr bwMode="auto">
                <a:xfrm>
                  <a:off x="3858" y="398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3" name="Freeform 375"/>
                <p:cNvSpPr>
                  <a:spLocks/>
                </p:cNvSpPr>
                <p:nvPr/>
              </p:nvSpPr>
              <p:spPr bwMode="auto">
                <a:xfrm>
                  <a:off x="3858" y="398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4" name="Line 376"/>
                <p:cNvSpPr>
                  <a:spLocks noChangeShapeType="1"/>
                </p:cNvSpPr>
                <p:nvPr/>
              </p:nvSpPr>
              <p:spPr bwMode="auto">
                <a:xfrm>
                  <a:off x="3510" y="3984"/>
                  <a:ext cx="3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5" name="Line 377"/>
                <p:cNvSpPr>
                  <a:spLocks noChangeShapeType="1"/>
                </p:cNvSpPr>
                <p:nvPr/>
              </p:nvSpPr>
              <p:spPr bwMode="auto">
                <a:xfrm>
                  <a:off x="3510" y="4086"/>
                  <a:ext cx="3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6" name="Rectangle 378"/>
                <p:cNvSpPr>
                  <a:spLocks noChangeArrowheads="1"/>
                </p:cNvSpPr>
                <p:nvPr/>
              </p:nvSpPr>
              <p:spPr bwMode="auto">
                <a:xfrm>
                  <a:off x="3510" y="3876"/>
                  <a:ext cx="426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7" name="Rectangle 379"/>
                <p:cNvSpPr>
                  <a:spLocks noChangeArrowheads="1"/>
                </p:cNvSpPr>
                <p:nvPr/>
              </p:nvSpPr>
              <p:spPr bwMode="auto">
                <a:xfrm>
                  <a:off x="3510" y="3888"/>
                  <a:ext cx="426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8" name="Rectangle 380"/>
                <p:cNvSpPr>
                  <a:spLocks noChangeArrowheads="1"/>
                </p:cNvSpPr>
                <p:nvPr/>
              </p:nvSpPr>
              <p:spPr bwMode="auto">
                <a:xfrm>
                  <a:off x="3510" y="3912"/>
                  <a:ext cx="426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29" name="Rectangle 381"/>
                <p:cNvSpPr>
                  <a:spLocks noChangeArrowheads="1"/>
                </p:cNvSpPr>
                <p:nvPr/>
              </p:nvSpPr>
              <p:spPr bwMode="auto">
                <a:xfrm>
                  <a:off x="3510" y="3942"/>
                  <a:ext cx="426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0" name="Rectangle 382"/>
                <p:cNvSpPr>
                  <a:spLocks noChangeArrowheads="1"/>
                </p:cNvSpPr>
                <p:nvPr/>
              </p:nvSpPr>
              <p:spPr bwMode="auto">
                <a:xfrm>
                  <a:off x="3510" y="3966"/>
                  <a:ext cx="426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1" name="Freeform 383"/>
                <p:cNvSpPr>
                  <a:spLocks/>
                </p:cNvSpPr>
                <p:nvPr/>
              </p:nvSpPr>
              <p:spPr bwMode="auto">
                <a:xfrm>
                  <a:off x="3936" y="387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2" name="Freeform 384"/>
                <p:cNvSpPr>
                  <a:spLocks/>
                </p:cNvSpPr>
                <p:nvPr/>
              </p:nvSpPr>
              <p:spPr bwMode="auto">
                <a:xfrm>
                  <a:off x="3936" y="387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3" name="Line 385"/>
                <p:cNvSpPr>
                  <a:spLocks noChangeShapeType="1"/>
                </p:cNvSpPr>
                <p:nvPr/>
              </p:nvSpPr>
              <p:spPr bwMode="auto">
                <a:xfrm>
                  <a:off x="3510" y="3876"/>
                  <a:ext cx="4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4" name="Line 386"/>
                <p:cNvSpPr>
                  <a:spLocks noChangeShapeType="1"/>
                </p:cNvSpPr>
                <p:nvPr/>
              </p:nvSpPr>
              <p:spPr bwMode="auto">
                <a:xfrm>
                  <a:off x="3510" y="3984"/>
                  <a:ext cx="4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5" name="Rectangle 387"/>
                <p:cNvSpPr>
                  <a:spLocks noChangeArrowheads="1"/>
                </p:cNvSpPr>
                <p:nvPr/>
              </p:nvSpPr>
              <p:spPr bwMode="auto">
                <a:xfrm>
                  <a:off x="3510" y="3774"/>
                  <a:ext cx="534" cy="1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6" name="Rectangle 388"/>
                <p:cNvSpPr>
                  <a:spLocks noChangeArrowheads="1"/>
                </p:cNvSpPr>
                <p:nvPr/>
              </p:nvSpPr>
              <p:spPr bwMode="auto">
                <a:xfrm>
                  <a:off x="3510" y="3774"/>
                  <a:ext cx="53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7" name="Rectangle 389"/>
                <p:cNvSpPr>
                  <a:spLocks noChangeArrowheads="1"/>
                </p:cNvSpPr>
                <p:nvPr/>
              </p:nvSpPr>
              <p:spPr bwMode="auto">
                <a:xfrm>
                  <a:off x="3510" y="3786"/>
                  <a:ext cx="53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8" name="Rectangle 390"/>
                <p:cNvSpPr>
                  <a:spLocks noChangeArrowheads="1"/>
                </p:cNvSpPr>
                <p:nvPr/>
              </p:nvSpPr>
              <p:spPr bwMode="auto">
                <a:xfrm>
                  <a:off x="3510" y="3810"/>
                  <a:ext cx="53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39" name="Rectangle 391"/>
                <p:cNvSpPr>
                  <a:spLocks noChangeArrowheads="1"/>
                </p:cNvSpPr>
                <p:nvPr/>
              </p:nvSpPr>
              <p:spPr bwMode="auto">
                <a:xfrm>
                  <a:off x="3510" y="3840"/>
                  <a:ext cx="53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0" name="Rectangle 392"/>
                <p:cNvSpPr>
                  <a:spLocks noChangeArrowheads="1"/>
                </p:cNvSpPr>
                <p:nvPr/>
              </p:nvSpPr>
              <p:spPr bwMode="auto">
                <a:xfrm>
                  <a:off x="3510" y="3864"/>
                  <a:ext cx="534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1" name="Freeform 393"/>
                <p:cNvSpPr>
                  <a:spLocks/>
                </p:cNvSpPr>
                <p:nvPr/>
              </p:nvSpPr>
              <p:spPr bwMode="auto">
                <a:xfrm>
                  <a:off x="4044" y="377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2" name="Freeform 394"/>
                <p:cNvSpPr>
                  <a:spLocks/>
                </p:cNvSpPr>
                <p:nvPr/>
              </p:nvSpPr>
              <p:spPr bwMode="auto">
                <a:xfrm>
                  <a:off x="4044" y="377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3" name="Line 395"/>
                <p:cNvSpPr>
                  <a:spLocks noChangeShapeType="1"/>
                </p:cNvSpPr>
                <p:nvPr/>
              </p:nvSpPr>
              <p:spPr bwMode="auto">
                <a:xfrm>
                  <a:off x="3510" y="3774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4" name="Line 396"/>
                <p:cNvSpPr>
                  <a:spLocks noChangeShapeType="1"/>
                </p:cNvSpPr>
                <p:nvPr/>
              </p:nvSpPr>
              <p:spPr bwMode="auto">
                <a:xfrm>
                  <a:off x="3510" y="3876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5" name="Rectangle 397"/>
                <p:cNvSpPr>
                  <a:spLocks noChangeArrowheads="1"/>
                </p:cNvSpPr>
                <p:nvPr/>
              </p:nvSpPr>
              <p:spPr bwMode="auto">
                <a:xfrm>
                  <a:off x="3510" y="3666"/>
                  <a:ext cx="57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6" name="Rectangle 398"/>
                <p:cNvSpPr>
                  <a:spLocks noChangeArrowheads="1"/>
                </p:cNvSpPr>
                <p:nvPr/>
              </p:nvSpPr>
              <p:spPr bwMode="auto">
                <a:xfrm>
                  <a:off x="3510" y="3678"/>
                  <a:ext cx="57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7" name="Rectangle 399"/>
                <p:cNvSpPr>
                  <a:spLocks noChangeArrowheads="1"/>
                </p:cNvSpPr>
                <p:nvPr/>
              </p:nvSpPr>
              <p:spPr bwMode="auto">
                <a:xfrm>
                  <a:off x="3510" y="3702"/>
                  <a:ext cx="57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8" name="Rectangle 400"/>
                <p:cNvSpPr>
                  <a:spLocks noChangeArrowheads="1"/>
                </p:cNvSpPr>
                <p:nvPr/>
              </p:nvSpPr>
              <p:spPr bwMode="auto">
                <a:xfrm>
                  <a:off x="3510" y="3732"/>
                  <a:ext cx="57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49" name="Rectangle 401"/>
                <p:cNvSpPr>
                  <a:spLocks noChangeArrowheads="1"/>
                </p:cNvSpPr>
                <p:nvPr/>
              </p:nvSpPr>
              <p:spPr bwMode="auto">
                <a:xfrm>
                  <a:off x="3510" y="3756"/>
                  <a:ext cx="57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0" name="Rectangle 402"/>
                <p:cNvSpPr>
                  <a:spLocks noChangeArrowheads="1"/>
                </p:cNvSpPr>
                <p:nvPr/>
              </p:nvSpPr>
              <p:spPr bwMode="auto">
                <a:xfrm>
                  <a:off x="3510" y="3774"/>
                  <a:ext cx="57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1" name="Freeform 403"/>
                <p:cNvSpPr>
                  <a:spLocks/>
                </p:cNvSpPr>
                <p:nvPr/>
              </p:nvSpPr>
              <p:spPr bwMode="auto">
                <a:xfrm>
                  <a:off x="4080" y="366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2" name="Line 404"/>
                <p:cNvSpPr>
                  <a:spLocks noChangeShapeType="1"/>
                </p:cNvSpPr>
                <p:nvPr/>
              </p:nvSpPr>
              <p:spPr bwMode="auto">
                <a:xfrm>
                  <a:off x="3510" y="3666"/>
                  <a:ext cx="57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3" name="Line 405"/>
                <p:cNvSpPr>
                  <a:spLocks noChangeShapeType="1"/>
                </p:cNvSpPr>
                <p:nvPr/>
              </p:nvSpPr>
              <p:spPr bwMode="auto">
                <a:xfrm>
                  <a:off x="3510" y="3774"/>
                  <a:ext cx="57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4" name="Rectangle 406"/>
                <p:cNvSpPr>
                  <a:spLocks noChangeArrowheads="1"/>
                </p:cNvSpPr>
                <p:nvPr/>
              </p:nvSpPr>
              <p:spPr bwMode="auto">
                <a:xfrm>
                  <a:off x="3510" y="3558"/>
                  <a:ext cx="558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5" name="Rectangle 407"/>
                <p:cNvSpPr>
                  <a:spLocks noChangeArrowheads="1"/>
                </p:cNvSpPr>
                <p:nvPr/>
              </p:nvSpPr>
              <p:spPr bwMode="auto">
                <a:xfrm>
                  <a:off x="3510" y="3570"/>
                  <a:ext cx="558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6" name="Rectangle 408"/>
                <p:cNvSpPr>
                  <a:spLocks noChangeArrowheads="1"/>
                </p:cNvSpPr>
                <p:nvPr/>
              </p:nvSpPr>
              <p:spPr bwMode="auto">
                <a:xfrm>
                  <a:off x="3510" y="3594"/>
                  <a:ext cx="558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7" name="Rectangle 409"/>
                <p:cNvSpPr>
                  <a:spLocks noChangeArrowheads="1"/>
                </p:cNvSpPr>
                <p:nvPr/>
              </p:nvSpPr>
              <p:spPr bwMode="auto">
                <a:xfrm>
                  <a:off x="3510" y="3624"/>
                  <a:ext cx="558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8" name="Rectangle 410"/>
                <p:cNvSpPr>
                  <a:spLocks noChangeArrowheads="1"/>
                </p:cNvSpPr>
                <p:nvPr/>
              </p:nvSpPr>
              <p:spPr bwMode="auto">
                <a:xfrm>
                  <a:off x="3510" y="3648"/>
                  <a:ext cx="558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59" name="Rectangle 411"/>
                <p:cNvSpPr>
                  <a:spLocks noChangeArrowheads="1"/>
                </p:cNvSpPr>
                <p:nvPr/>
              </p:nvSpPr>
              <p:spPr bwMode="auto">
                <a:xfrm>
                  <a:off x="3510" y="3666"/>
                  <a:ext cx="558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0" name="Freeform 412"/>
                <p:cNvSpPr>
                  <a:spLocks/>
                </p:cNvSpPr>
                <p:nvPr/>
              </p:nvSpPr>
              <p:spPr bwMode="auto">
                <a:xfrm>
                  <a:off x="4068" y="355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1" name="Line 413"/>
                <p:cNvSpPr>
                  <a:spLocks noChangeShapeType="1"/>
                </p:cNvSpPr>
                <p:nvPr/>
              </p:nvSpPr>
              <p:spPr bwMode="auto">
                <a:xfrm>
                  <a:off x="3510" y="3558"/>
                  <a:ext cx="5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2" name="Line 414"/>
                <p:cNvSpPr>
                  <a:spLocks noChangeShapeType="1"/>
                </p:cNvSpPr>
                <p:nvPr/>
              </p:nvSpPr>
              <p:spPr bwMode="auto">
                <a:xfrm>
                  <a:off x="3510" y="3666"/>
                  <a:ext cx="5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3" name="Rectangle 415"/>
                <p:cNvSpPr>
                  <a:spLocks noChangeArrowheads="1"/>
                </p:cNvSpPr>
                <p:nvPr/>
              </p:nvSpPr>
              <p:spPr bwMode="auto">
                <a:xfrm>
                  <a:off x="3510" y="3456"/>
                  <a:ext cx="528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4" name="Rectangle 416"/>
                <p:cNvSpPr>
                  <a:spLocks noChangeArrowheads="1"/>
                </p:cNvSpPr>
                <p:nvPr/>
              </p:nvSpPr>
              <p:spPr bwMode="auto">
                <a:xfrm>
                  <a:off x="3510" y="3468"/>
                  <a:ext cx="528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5" name="Rectangle 417"/>
                <p:cNvSpPr>
                  <a:spLocks noChangeArrowheads="1"/>
                </p:cNvSpPr>
                <p:nvPr/>
              </p:nvSpPr>
              <p:spPr bwMode="auto">
                <a:xfrm>
                  <a:off x="3510" y="3492"/>
                  <a:ext cx="528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6" name="Rectangle 418"/>
                <p:cNvSpPr>
                  <a:spLocks noChangeArrowheads="1"/>
                </p:cNvSpPr>
                <p:nvPr/>
              </p:nvSpPr>
              <p:spPr bwMode="auto">
                <a:xfrm>
                  <a:off x="3510" y="3522"/>
                  <a:ext cx="528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7" name="Rectangle 419"/>
                <p:cNvSpPr>
                  <a:spLocks noChangeArrowheads="1"/>
                </p:cNvSpPr>
                <p:nvPr/>
              </p:nvSpPr>
              <p:spPr bwMode="auto">
                <a:xfrm>
                  <a:off x="3510" y="3546"/>
                  <a:ext cx="528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8" name="Freeform 420"/>
                <p:cNvSpPr>
                  <a:spLocks/>
                </p:cNvSpPr>
                <p:nvPr/>
              </p:nvSpPr>
              <p:spPr bwMode="auto">
                <a:xfrm>
                  <a:off x="4038" y="3456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69" name="Freeform 421"/>
                <p:cNvSpPr>
                  <a:spLocks/>
                </p:cNvSpPr>
                <p:nvPr/>
              </p:nvSpPr>
              <p:spPr bwMode="auto">
                <a:xfrm>
                  <a:off x="4038" y="3456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0" name="Line 422"/>
                <p:cNvSpPr>
                  <a:spLocks noChangeShapeType="1"/>
                </p:cNvSpPr>
                <p:nvPr/>
              </p:nvSpPr>
              <p:spPr bwMode="auto">
                <a:xfrm>
                  <a:off x="3510" y="3456"/>
                  <a:ext cx="52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1" name="Line 423"/>
                <p:cNvSpPr>
                  <a:spLocks noChangeShapeType="1"/>
                </p:cNvSpPr>
                <p:nvPr/>
              </p:nvSpPr>
              <p:spPr bwMode="auto">
                <a:xfrm>
                  <a:off x="3510" y="3558"/>
                  <a:ext cx="52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2" name="Rectangle 424"/>
                <p:cNvSpPr>
                  <a:spLocks noChangeArrowheads="1"/>
                </p:cNvSpPr>
                <p:nvPr/>
              </p:nvSpPr>
              <p:spPr bwMode="auto">
                <a:xfrm>
                  <a:off x="3510" y="3348"/>
                  <a:ext cx="50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3" name="Rectangle 425"/>
                <p:cNvSpPr>
                  <a:spLocks noChangeArrowheads="1"/>
                </p:cNvSpPr>
                <p:nvPr/>
              </p:nvSpPr>
              <p:spPr bwMode="auto">
                <a:xfrm>
                  <a:off x="3510" y="3360"/>
                  <a:ext cx="50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4" name="Rectangle 426"/>
                <p:cNvSpPr>
                  <a:spLocks noChangeArrowheads="1"/>
                </p:cNvSpPr>
                <p:nvPr/>
              </p:nvSpPr>
              <p:spPr bwMode="auto">
                <a:xfrm>
                  <a:off x="3510" y="3384"/>
                  <a:ext cx="50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5" name="Rectangle 427"/>
                <p:cNvSpPr>
                  <a:spLocks noChangeArrowheads="1"/>
                </p:cNvSpPr>
                <p:nvPr/>
              </p:nvSpPr>
              <p:spPr bwMode="auto">
                <a:xfrm>
                  <a:off x="3510" y="3414"/>
                  <a:ext cx="50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6" name="Rectangle 428"/>
                <p:cNvSpPr>
                  <a:spLocks noChangeArrowheads="1"/>
                </p:cNvSpPr>
                <p:nvPr/>
              </p:nvSpPr>
              <p:spPr bwMode="auto">
                <a:xfrm>
                  <a:off x="3510" y="3438"/>
                  <a:ext cx="504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7" name="Freeform 429"/>
                <p:cNvSpPr>
                  <a:spLocks/>
                </p:cNvSpPr>
                <p:nvPr/>
              </p:nvSpPr>
              <p:spPr bwMode="auto">
                <a:xfrm>
                  <a:off x="4014" y="334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8" name="Freeform 430"/>
                <p:cNvSpPr>
                  <a:spLocks/>
                </p:cNvSpPr>
                <p:nvPr/>
              </p:nvSpPr>
              <p:spPr bwMode="auto">
                <a:xfrm>
                  <a:off x="4014" y="334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79" name="Line 431"/>
                <p:cNvSpPr>
                  <a:spLocks noChangeShapeType="1"/>
                </p:cNvSpPr>
                <p:nvPr/>
              </p:nvSpPr>
              <p:spPr bwMode="auto">
                <a:xfrm>
                  <a:off x="3510" y="3348"/>
                  <a:ext cx="50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0" name="Line 432"/>
                <p:cNvSpPr>
                  <a:spLocks noChangeShapeType="1"/>
                </p:cNvSpPr>
                <p:nvPr/>
              </p:nvSpPr>
              <p:spPr bwMode="auto">
                <a:xfrm>
                  <a:off x="3510" y="3456"/>
                  <a:ext cx="50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1" name="Rectangle 433"/>
                <p:cNvSpPr>
                  <a:spLocks noChangeArrowheads="1"/>
                </p:cNvSpPr>
                <p:nvPr/>
              </p:nvSpPr>
              <p:spPr bwMode="auto">
                <a:xfrm>
                  <a:off x="3510" y="3246"/>
                  <a:ext cx="702" cy="1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2" name="Rectangle 434"/>
                <p:cNvSpPr>
                  <a:spLocks noChangeArrowheads="1"/>
                </p:cNvSpPr>
                <p:nvPr/>
              </p:nvSpPr>
              <p:spPr bwMode="auto">
                <a:xfrm>
                  <a:off x="3510" y="3246"/>
                  <a:ext cx="702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3" name="Rectangle 435"/>
                <p:cNvSpPr>
                  <a:spLocks noChangeArrowheads="1"/>
                </p:cNvSpPr>
                <p:nvPr/>
              </p:nvSpPr>
              <p:spPr bwMode="auto">
                <a:xfrm>
                  <a:off x="3510" y="3258"/>
                  <a:ext cx="702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4" name="Rectangle 436"/>
                <p:cNvSpPr>
                  <a:spLocks noChangeArrowheads="1"/>
                </p:cNvSpPr>
                <p:nvPr/>
              </p:nvSpPr>
              <p:spPr bwMode="auto">
                <a:xfrm>
                  <a:off x="3510" y="3282"/>
                  <a:ext cx="702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5" name="Rectangle 437"/>
                <p:cNvSpPr>
                  <a:spLocks noChangeArrowheads="1"/>
                </p:cNvSpPr>
                <p:nvPr/>
              </p:nvSpPr>
              <p:spPr bwMode="auto">
                <a:xfrm>
                  <a:off x="3510" y="3312"/>
                  <a:ext cx="702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6" name="Rectangle 438"/>
                <p:cNvSpPr>
                  <a:spLocks noChangeArrowheads="1"/>
                </p:cNvSpPr>
                <p:nvPr/>
              </p:nvSpPr>
              <p:spPr bwMode="auto">
                <a:xfrm>
                  <a:off x="3510" y="3336"/>
                  <a:ext cx="702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7" name="Freeform 439"/>
                <p:cNvSpPr>
                  <a:spLocks/>
                </p:cNvSpPr>
                <p:nvPr/>
              </p:nvSpPr>
              <p:spPr bwMode="auto">
                <a:xfrm>
                  <a:off x="4212" y="3246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8" name="Line 440"/>
                <p:cNvSpPr>
                  <a:spLocks noChangeShapeType="1"/>
                </p:cNvSpPr>
                <p:nvPr/>
              </p:nvSpPr>
              <p:spPr bwMode="auto">
                <a:xfrm>
                  <a:off x="3510" y="3246"/>
                  <a:ext cx="70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89" name="Line 441"/>
                <p:cNvSpPr>
                  <a:spLocks noChangeShapeType="1"/>
                </p:cNvSpPr>
                <p:nvPr/>
              </p:nvSpPr>
              <p:spPr bwMode="auto">
                <a:xfrm>
                  <a:off x="3510" y="3348"/>
                  <a:ext cx="70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0" name="Rectangle 442"/>
                <p:cNvSpPr>
                  <a:spLocks noChangeArrowheads="1"/>
                </p:cNvSpPr>
                <p:nvPr/>
              </p:nvSpPr>
              <p:spPr bwMode="auto">
                <a:xfrm>
                  <a:off x="3510" y="3138"/>
                  <a:ext cx="1032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1" name="Rectangle 443"/>
                <p:cNvSpPr>
                  <a:spLocks noChangeArrowheads="1"/>
                </p:cNvSpPr>
                <p:nvPr/>
              </p:nvSpPr>
              <p:spPr bwMode="auto">
                <a:xfrm>
                  <a:off x="3510" y="3150"/>
                  <a:ext cx="1032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2" name="Rectangle 444"/>
                <p:cNvSpPr>
                  <a:spLocks noChangeArrowheads="1"/>
                </p:cNvSpPr>
                <p:nvPr/>
              </p:nvSpPr>
              <p:spPr bwMode="auto">
                <a:xfrm>
                  <a:off x="3510" y="3174"/>
                  <a:ext cx="1032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3" name="Rectangle 445"/>
                <p:cNvSpPr>
                  <a:spLocks noChangeArrowheads="1"/>
                </p:cNvSpPr>
                <p:nvPr/>
              </p:nvSpPr>
              <p:spPr bwMode="auto">
                <a:xfrm>
                  <a:off x="3510" y="3204"/>
                  <a:ext cx="1032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4" name="Rectangle 446"/>
                <p:cNvSpPr>
                  <a:spLocks noChangeArrowheads="1"/>
                </p:cNvSpPr>
                <p:nvPr/>
              </p:nvSpPr>
              <p:spPr bwMode="auto">
                <a:xfrm>
                  <a:off x="3510" y="3228"/>
                  <a:ext cx="1032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5" name="Rectangle 447"/>
                <p:cNvSpPr>
                  <a:spLocks noChangeArrowheads="1"/>
                </p:cNvSpPr>
                <p:nvPr/>
              </p:nvSpPr>
              <p:spPr bwMode="auto">
                <a:xfrm>
                  <a:off x="3510" y="3246"/>
                  <a:ext cx="1032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6" name="Freeform 448"/>
                <p:cNvSpPr>
                  <a:spLocks/>
                </p:cNvSpPr>
                <p:nvPr/>
              </p:nvSpPr>
              <p:spPr bwMode="auto">
                <a:xfrm>
                  <a:off x="4542" y="313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7" name="Line 449"/>
                <p:cNvSpPr>
                  <a:spLocks noChangeShapeType="1"/>
                </p:cNvSpPr>
                <p:nvPr/>
              </p:nvSpPr>
              <p:spPr bwMode="auto">
                <a:xfrm>
                  <a:off x="3510" y="3138"/>
                  <a:ext cx="10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298" name="Line 450"/>
                <p:cNvSpPr>
                  <a:spLocks noChangeShapeType="1"/>
                </p:cNvSpPr>
                <p:nvPr/>
              </p:nvSpPr>
              <p:spPr bwMode="auto">
                <a:xfrm>
                  <a:off x="3510" y="3246"/>
                  <a:ext cx="10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3" name="Group 451"/>
              <p:cNvGrpSpPr>
                <a:grpSpLocks/>
              </p:cNvGrpSpPr>
              <p:nvPr/>
            </p:nvGrpSpPr>
            <p:grpSpPr bwMode="auto">
              <a:xfrm>
                <a:off x="4608" y="2112"/>
                <a:ext cx="123" cy="1008"/>
                <a:chOff x="4512" y="3138"/>
                <a:chExt cx="148" cy="1046"/>
              </a:xfrm>
            </p:grpSpPr>
            <p:sp>
              <p:nvSpPr>
                <p:cNvPr id="207300" name="Rectangle 452"/>
                <p:cNvSpPr>
                  <a:spLocks noChangeArrowheads="1"/>
                </p:cNvSpPr>
                <p:nvPr/>
              </p:nvSpPr>
              <p:spPr bwMode="auto">
                <a:xfrm>
                  <a:off x="4512" y="4104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109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1" name="Rectangle 453"/>
                <p:cNvSpPr>
                  <a:spLocks noChangeArrowheads="1"/>
                </p:cNvSpPr>
                <p:nvPr/>
              </p:nvSpPr>
              <p:spPr bwMode="auto">
                <a:xfrm>
                  <a:off x="4512" y="4001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192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2" name="Rectangle 454"/>
                <p:cNvSpPr>
                  <a:spLocks noChangeArrowheads="1"/>
                </p:cNvSpPr>
                <p:nvPr/>
              </p:nvSpPr>
              <p:spPr bwMode="auto">
                <a:xfrm>
                  <a:off x="4512" y="3888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235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3" name="Rectangle 455"/>
                <p:cNvSpPr>
                  <a:spLocks noChangeArrowheads="1"/>
                </p:cNvSpPr>
                <p:nvPr/>
              </p:nvSpPr>
              <p:spPr bwMode="auto">
                <a:xfrm>
                  <a:off x="4512" y="3774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297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4" name="Rectangle 456"/>
                <p:cNvSpPr>
                  <a:spLocks noChangeArrowheads="1"/>
                </p:cNvSpPr>
                <p:nvPr/>
              </p:nvSpPr>
              <p:spPr bwMode="auto">
                <a:xfrm>
                  <a:off x="4512" y="3666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317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5" name="Rectangle 457"/>
                <p:cNvSpPr>
                  <a:spLocks noChangeArrowheads="1"/>
                </p:cNvSpPr>
                <p:nvPr/>
              </p:nvSpPr>
              <p:spPr bwMode="auto">
                <a:xfrm>
                  <a:off x="4512" y="3571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309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6" name="Rectangle 458"/>
                <p:cNvSpPr>
                  <a:spLocks noChangeArrowheads="1"/>
                </p:cNvSpPr>
                <p:nvPr/>
              </p:nvSpPr>
              <p:spPr bwMode="auto">
                <a:xfrm>
                  <a:off x="4512" y="3468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294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7" name="Rectangle 459"/>
                <p:cNvSpPr>
                  <a:spLocks noChangeArrowheads="1"/>
                </p:cNvSpPr>
                <p:nvPr/>
              </p:nvSpPr>
              <p:spPr bwMode="auto">
                <a:xfrm>
                  <a:off x="4512" y="3372"/>
                  <a:ext cx="148" cy="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281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8" name="Rectangle 460"/>
                <p:cNvSpPr>
                  <a:spLocks noChangeArrowheads="1"/>
                </p:cNvSpPr>
                <p:nvPr/>
              </p:nvSpPr>
              <p:spPr bwMode="auto">
                <a:xfrm>
                  <a:off x="4512" y="3258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392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7309" name="Rectangle 461"/>
                <p:cNvSpPr>
                  <a:spLocks noChangeArrowheads="1"/>
                </p:cNvSpPr>
                <p:nvPr/>
              </p:nvSpPr>
              <p:spPr bwMode="auto">
                <a:xfrm>
                  <a:off x="4512" y="3138"/>
                  <a:ext cx="148" cy="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575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207310" name="Text Box 462"/>
            <p:cNvSpPr txBox="1">
              <a:spLocks noChangeArrowheads="1"/>
            </p:cNvSpPr>
            <p:nvPr/>
          </p:nvSpPr>
          <p:spPr bwMode="auto">
            <a:xfrm>
              <a:off x="4224" y="3666"/>
              <a:ext cx="96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solidFill>
                    <a:srgbClr val="FFFFFF"/>
                  </a:solidFill>
                  <a:latin typeface="Verdana" pitchFamily="34" charset="0"/>
                </a:rPr>
                <a:t>3001 cm/0,8 m</a:t>
              </a:r>
              <a:r>
                <a:rPr lang="pt-BR" sz="1600" b="1" baseline="30000">
                  <a:solidFill>
                    <a:srgbClr val="FFFFFF"/>
                  </a:solidFill>
                  <a:latin typeface="Verdana" pitchFamily="34" charset="0"/>
                </a:rPr>
                <a:t>2</a:t>
              </a:r>
            </a:p>
          </p:txBody>
        </p:sp>
        <p:sp>
          <p:nvSpPr>
            <p:cNvPr id="207311" name="Text Box 463"/>
            <p:cNvSpPr txBox="1">
              <a:spLocks noChangeArrowheads="1"/>
            </p:cNvSpPr>
            <p:nvPr/>
          </p:nvSpPr>
          <p:spPr bwMode="auto">
            <a:xfrm>
              <a:off x="4368" y="4041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>
                  <a:latin typeface="Tahoma" pitchFamily="34" charset="0"/>
                </a:rPr>
                <a:t>140%</a:t>
              </a:r>
            </a:p>
          </p:txBody>
        </p:sp>
        <p:sp>
          <p:nvSpPr>
            <p:cNvPr id="207312" name="Text Box 464"/>
            <p:cNvSpPr txBox="1">
              <a:spLocks noChangeArrowheads="1"/>
            </p:cNvSpPr>
            <p:nvPr/>
          </p:nvSpPr>
          <p:spPr bwMode="auto">
            <a:xfrm>
              <a:off x="3840" y="864"/>
              <a:ext cx="16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>
                  <a:solidFill>
                    <a:schemeClr val="bg1"/>
                  </a:solidFill>
                  <a:latin typeface="Arial Black" pitchFamily="34" charset="0"/>
                </a:rPr>
                <a:t>10,0 ton palha/ha</a:t>
              </a:r>
            </a:p>
          </p:txBody>
        </p:sp>
      </p:grpSp>
      <p:grpSp>
        <p:nvGrpSpPr>
          <p:cNvPr id="14" name="Group 465"/>
          <p:cNvGrpSpPr>
            <a:grpSpLocks/>
          </p:cNvGrpSpPr>
          <p:nvPr/>
        </p:nvGrpSpPr>
        <p:grpSpPr bwMode="auto">
          <a:xfrm>
            <a:off x="228600" y="0"/>
            <a:ext cx="8686800" cy="1371600"/>
            <a:chOff x="96" y="0"/>
            <a:chExt cx="5472" cy="864"/>
          </a:xfrm>
        </p:grpSpPr>
        <p:sp>
          <p:nvSpPr>
            <p:cNvPr id="207314" name="AutoShape 466"/>
            <p:cNvSpPr>
              <a:spLocks noChangeArrowheads="1"/>
            </p:cNvSpPr>
            <p:nvPr/>
          </p:nvSpPr>
          <p:spPr bwMode="auto">
            <a:xfrm>
              <a:off x="96" y="0"/>
              <a:ext cx="5472" cy="864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7315" name="Text Box 467"/>
            <p:cNvSpPr txBox="1">
              <a:spLocks noChangeArrowheads="1"/>
            </p:cNvSpPr>
            <p:nvPr/>
          </p:nvSpPr>
          <p:spPr bwMode="auto">
            <a:xfrm>
              <a:off x="96" y="48"/>
              <a:ext cx="547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chemeClr val="bg1"/>
                  </a:solidFill>
                  <a:latin typeface="Arial Black" pitchFamily="34" charset="0"/>
                </a:rPr>
                <a:t>Efeito da quantidade de palha na distribuição do sistema radicular de milho em profundidade (Média de 13 genótipo / tratamento de palha)</a:t>
              </a:r>
            </a:p>
          </p:txBody>
        </p:sp>
      </p:grpSp>
      <p:grpSp>
        <p:nvGrpSpPr>
          <p:cNvPr id="15" name="Group 468"/>
          <p:cNvGrpSpPr>
            <a:grpSpLocks/>
          </p:cNvGrpSpPr>
          <p:nvPr/>
        </p:nvGrpSpPr>
        <p:grpSpPr bwMode="auto">
          <a:xfrm>
            <a:off x="-76200" y="1371600"/>
            <a:ext cx="3000375" cy="5410200"/>
            <a:chOff x="-48" y="864"/>
            <a:chExt cx="1890" cy="3408"/>
          </a:xfrm>
        </p:grpSpPr>
        <p:grpSp>
          <p:nvGrpSpPr>
            <p:cNvPr id="16" name="Group 469"/>
            <p:cNvGrpSpPr>
              <a:grpSpLocks/>
            </p:cNvGrpSpPr>
            <p:nvPr/>
          </p:nvGrpSpPr>
          <p:grpSpPr bwMode="auto">
            <a:xfrm>
              <a:off x="384" y="864"/>
              <a:ext cx="1458" cy="3408"/>
              <a:chOff x="48" y="864"/>
              <a:chExt cx="1458" cy="3408"/>
            </a:xfrm>
          </p:grpSpPr>
          <p:sp>
            <p:nvSpPr>
              <p:cNvPr id="207318" name="Oval 470"/>
              <p:cNvSpPr>
                <a:spLocks noChangeArrowheads="1"/>
              </p:cNvSpPr>
              <p:nvPr/>
            </p:nvSpPr>
            <p:spPr bwMode="auto">
              <a:xfrm>
                <a:off x="432" y="4032"/>
                <a:ext cx="624" cy="240"/>
              </a:xfrm>
              <a:prstGeom prst="ellipse">
                <a:avLst/>
              </a:prstGeom>
              <a:solidFill>
                <a:srgbClr val="FFFF99"/>
              </a:solidFill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17" name="Group 471"/>
              <p:cNvGrpSpPr>
                <a:grpSpLocks/>
              </p:cNvGrpSpPr>
              <p:nvPr/>
            </p:nvGrpSpPr>
            <p:grpSpPr bwMode="auto">
              <a:xfrm>
                <a:off x="346" y="1248"/>
                <a:ext cx="710" cy="1296"/>
                <a:chOff x="1008" y="144"/>
                <a:chExt cx="1248" cy="1890"/>
              </a:xfrm>
            </p:grpSpPr>
            <p:sp>
              <p:nvSpPr>
                <p:cNvPr id="207320" name="Freeform 472"/>
                <p:cNvSpPr>
                  <a:spLocks/>
                </p:cNvSpPr>
                <p:nvPr/>
              </p:nvSpPr>
              <p:spPr bwMode="auto">
                <a:xfrm>
                  <a:off x="1197" y="350"/>
                  <a:ext cx="1059" cy="1684"/>
                </a:xfrm>
                <a:custGeom>
                  <a:avLst/>
                  <a:gdLst/>
                  <a:ahLst/>
                  <a:cxnLst>
                    <a:cxn ang="0">
                      <a:pos x="133" y="514"/>
                    </a:cxn>
                    <a:cxn ang="0">
                      <a:pos x="138" y="430"/>
                    </a:cxn>
                    <a:cxn ang="0">
                      <a:pos x="155" y="367"/>
                    </a:cxn>
                    <a:cxn ang="0">
                      <a:pos x="182" y="356"/>
                    </a:cxn>
                    <a:cxn ang="0">
                      <a:pos x="204" y="375"/>
                    </a:cxn>
                    <a:cxn ang="0">
                      <a:pos x="231" y="419"/>
                    </a:cxn>
                    <a:cxn ang="0">
                      <a:pos x="245" y="424"/>
                    </a:cxn>
                    <a:cxn ang="0">
                      <a:pos x="234" y="375"/>
                    </a:cxn>
                    <a:cxn ang="0">
                      <a:pos x="220" y="345"/>
                    </a:cxn>
                    <a:cxn ang="0">
                      <a:pos x="187" y="329"/>
                    </a:cxn>
                    <a:cxn ang="0">
                      <a:pos x="152" y="329"/>
                    </a:cxn>
                    <a:cxn ang="0">
                      <a:pos x="138" y="307"/>
                    </a:cxn>
                    <a:cxn ang="0">
                      <a:pos x="138" y="253"/>
                    </a:cxn>
                    <a:cxn ang="0">
                      <a:pos x="149" y="226"/>
                    </a:cxn>
                    <a:cxn ang="0">
                      <a:pos x="166" y="234"/>
                    </a:cxn>
                    <a:cxn ang="0">
                      <a:pos x="177" y="253"/>
                    </a:cxn>
                    <a:cxn ang="0">
                      <a:pos x="187" y="288"/>
                    </a:cxn>
                    <a:cxn ang="0">
                      <a:pos x="196" y="280"/>
                    </a:cxn>
                    <a:cxn ang="0">
                      <a:pos x="190" y="231"/>
                    </a:cxn>
                    <a:cxn ang="0">
                      <a:pos x="177" y="201"/>
                    </a:cxn>
                    <a:cxn ang="0">
                      <a:pos x="155" y="193"/>
                    </a:cxn>
                    <a:cxn ang="0">
                      <a:pos x="141" y="158"/>
                    </a:cxn>
                    <a:cxn ang="0">
                      <a:pos x="147" y="112"/>
                    </a:cxn>
                    <a:cxn ang="0">
                      <a:pos x="157" y="101"/>
                    </a:cxn>
                    <a:cxn ang="0">
                      <a:pos x="171" y="109"/>
                    </a:cxn>
                    <a:cxn ang="0">
                      <a:pos x="187" y="131"/>
                    </a:cxn>
                    <a:cxn ang="0">
                      <a:pos x="204" y="177"/>
                    </a:cxn>
                    <a:cxn ang="0">
                      <a:pos x="209" y="169"/>
                    </a:cxn>
                    <a:cxn ang="0">
                      <a:pos x="201" y="114"/>
                    </a:cxn>
                    <a:cxn ang="0">
                      <a:pos x="190" y="82"/>
                    </a:cxn>
                    <a:cxn ang="0">
                      <a:pos x="171" y="68"/>
                    </a:cxn>
                    <a:cxn ang="0">
                      <a:pos x="149" y="73"/>
                    </a:cxn>
                    <a:cxn ang="0">
                      <a:pos x="136" y="38"/>
                    </a:cxn>
                    <a:cxn ang="0">
                      <a:pos x="130" y="0"/>
                    </a:cxn>
                    <a:cxn ang="0">
                      <a:pos x="122" y="22"/>
                    </a:cxn>
                    <a:cxn ang="0">
                      <a:pos x="122" y="68"/>
                    </a:cxn>
                    <a:cxn ang="0">
                      <a:pos x="117" y="82"/>
                    </a:cxn>
                    <a:cxn ang="0">
                      <a:pos x="95" y="79"/>
                    </a:cxn>
                    <a:cxn ang="0">
                      <a:pos x="68" y="90"/>
                    </a:cxn>
                    <a:cxn ang="0">
                      <a:pos x="30" y="185"/>
                    </a:cxn>
                    <a:cxn ang="0">
                      <a:pos x="57" y="139"/>
                    </a:cxn>
                    <a:cxn ang="0">
                      <a:pos x="89" y="101"/>
                    </a:cxn>
                    <a:cxn ang="0">
                      <a:pos x="106" y="106"/>
                    </a:cxn>
                    <a:cxn ang="0">
                      <a:pos x="119" y="120"/>
                    </a:cxn>
                    <a:cxn ang="0">
                      <a:pos x="125" y="155"/>
                    </a:cxn>
                    <a:cxn ang="0">
                      <a:pos x="125" y="196"/>
                    </a:cxn>
                    <a:cxn ang="0">
                      <a:pos x="125" y="237"/>
                    </a:cxn>
                    <a:cxn ang="0">
                      <a:pos x="76" y="218"/>
                    </a:cxn>
                    <a:cxn ang="0">
                      <a:pos x="0" y="403"/>
                    </a:cxn>
                    <a:cxn ang="0">
                      <a:pos x="35" y="326"/>
                    </a:cxn>
                    <a:cxn ang="0">
                      <a:pos x="70" y="248"/>
                    </a:cxn>
                    <a:cxn ang="0">
                      <a:pos x="87" y="248"/>
                    </a:cxn>
                    <a:cxn ang="0">
                      <a:pos x="103" y="256"/>
                    </a:cxn>
                    <a:cxn ang="0">
                      <a:pos x="125" y="280"/>
                    </a:cxn>
                    <a:cxn ang="0">
                      <a:pos x="133" y="555"/>
                    </a:cxn>
                  </a:cxnLst>
                  <a:rect l="0" t="0" r="r" b="b"/>
                  <a:pathLst>
                    <a:path w="245" h="555">
                      <a:moveTo>
                        <a:pt x="133" y="555"/>
                      </a:moveTo>
                      <a:lnTo>
                        <a:pt x="133" y="514"/>
                      </a:lnTo>
                      <a:lnTo>
                        <a:pt x="136" y="471"/>
                      </a:lnTo>
                      <a:lnTo>
                        <a:pt x="138" y="430"/>
                      </a:lnTo>
                      <a:lnTo>
                        <a:pt x="138" y="386"/>
                      </a:lnTo>
                      <a:lnTo>
                        <a:pt x="155" y="367"/>
                      </a:lnTo>
                      <a:lnTo>
                        <a:pt x="171" y="348"/>
                      </a:lnTo>
                      <a:lnTo>
                        <a:pt x="182" y="356"/>
                      </a:lnTo>
                      <a:lnTo>
                        <a:pt x="193" y="365"/>
                      </a:lnTo>
                      <a:lnTo>
                        <a:pt x="204" y="375"/>
                      </a:lnTo>
                      <a:lnTo>
                        <a:pt x="215" y="389"/>
                      </a:lnTo>
                      <a:lnTo>
                        <a:pt x="231" y="419"/>
                      </a:lnTo>
                      <a:lnTo>
                        <a:pt x="245" y="457"/>
                      </a:lnTo>
                      <a:lnTo>
                        <a:pt x="245" y="424"/>
                      </a:lnTo>
                      <a:lnTo>
                        <a:pt x="239" y="392"/>
                      </a:lnTo>
                      <a:lnTo>
                        <a:pt x="234" y="375"/>
                      </a:lnTo>
                      <a:lnTo>
                        <a:pt x="228" y="362"/>
                      </a:lnTo>
                      <a:lnTo>
                        <a:pt x="220" y="345"/>
                      </a:lnTo>
                      <a:lnTo>
                        <a:pt x="209" y="329"/>
                      </a:lnTo>
                      <a:lnTo>
                        <a:pt x="187" y="329"/>
                      </a:lnTo>
                      <a:lnTo>
                        <a:pt x="168" y="326"/>
                      </a:lnTo>
                      <a:lnTo>
                        <a:pt x="152" y="329"/>
                      </a:lnTo>
                      <a:lnTo>
                        <a:pt x="141" y="335"/>
                      </a:lnTo>
                      <a:lnTo>
                        <a:pt x="138" y="307"/>
                      </a:lnTo>
                      <a:lnTo>
                        <a:pt x="138" y="280"/>
                      </a:lnTo>
                      <a:lnTo>
                        <a:pt x="138" y="253"/>
                      </a:lnTo>
                      <a:lnTo>
                        <a:pt x="138" y="228"/>
                      </a:lnTo>
                      <a:lnTo>
                        <a:pt x="149" y="226"/>
                      </a:lnTo>
                      <a:lnTo>
                        <a:pt x="160" y="226"/>
                      </a:lnTo>
                      <a:lnTo>
                        <a:pt x="166" y="234"/>
                      </a:lnTo>
                      <a:lnTo>
                        <a:pt x="171" y="242"/>
                      </a:lnTo>
                      <a:lnTo>
                        <a:pt x="177" y="253"/>
                      </a:lnTo>
                      <a:lnTo>
                        <a:pt x="182" y="264"/>
                      </a:lnTo>
                      <a:lnTo>
                        <a:pt x="187" y="288"/>
                      </a:lnTo>
                      <a:lnTo>
                        <a:pt x="196" y="313"/>
                      </a:lnTo>
                      <a:lnTo>
                        <a:pt x="196" y="280"/>
                      </a:lnTo>
                      <a:lnTo>
                        <a:pt x="193" y="248"/>
                      </a:lnTo>
                      <a:lnTo>
                        <a:pt x="190" y="231"/>
                      </a:lnTo>
                      <a:lnTo>
                        <a:pt x="185" y="215"/>
                      </a:lnTo>
                      <a:lnTo>
                        <a:pt x="177" y="201"/>
                      </a:lnTo>
                      <a:lnTo>
                        <a:pt x="168" y="190"/>
                      </a:lnTo>
                      <a:lnTo>
                        <a:pt x="155" y="193"/>
                      </a:lnTo>
                      <a:lnTo>
                        <a:pt x="141" y="196"/>
                      </a:lnTo>
                      <a:lnTo>
                        <a:pt x="141" y="158"/>
                      </a:lnTo>
                      <a:lnTo>
                        <a:pt x="141" y="120"/>
                      </a:lnTo>
                      <a:lnTo>
                        <a:pt x="147" y="112"/>
                      </a:lnTo>
                      <a:lnTo>
                        <a:pt x="155" y="101"/>
                      </a:lnTo>
                      <a:lnTo>
                        <a:pt x="157" y="101"/>
                      </a:lnTo>
                      <a:lnTo>
                        <a:pt x="160" y="101"/>
                      </a:lnTo>
                      <a:lnTo>
                        <a:pt x="171" y="109"/>
                      </a:lnTo>
                      <a:lnTo>
                        <a:pt x="179" y="117"/>
                      </a:lnTo>
                      <a:lnTo>
                        <a:pt x="187" y="131"/>
                      </a:lnTo>
                      <a:lnTo>
                        <a:pt x="193" y="144"/>
                      </a:lnTo>
                      <a:lnTo>
                        <a:pt x="204" y="177"/>
                      </a:lnTo>
                      <a:lnTo>
                        <a:pt x="212" y="209"/>
                      </a:lnTo>
                      <a:lnTo>
                        <a:pt x="209" y="169"/>
                      </a:lnTo>
                      <a:lnTo>
                        <a:pt x="204" y="131"/>
                      </a:lnTo>
                      <a:lnTo>
                        <a:pt x="201" y="114"/>
                      </a:lnTo>
                      <a:lnTo>
                        <a:pt x="196" y="95"/>
                      </a:lnTo>
                      <a:lnTo>
                        <a:pt x="190" y="82"/>
                      </a:lnTo>
                      <a:lnTo>
                        <a:pt x="182" y="68"/>
                      </a:lnTo>
                      <a:lnTo>
                        <a:pt x="171" y="68"/>
                      </a:lnTo>
                      <a:lnTo>
                        <a:pt x="160" y="71"/>
                      </a:lnTo>
                      <a:lnTo>
                        <a:pt x="149" y="73"/>
                      </a:lnTo>
                      <a:lnTo>
                        <a:pt x="136" y="79"/>
                      </a:lnTo>
                      <a:lnTo>
                        <a:pt x="136" y="38"/>
                      </a:lnTo>
                      <a:lnTo>
                        <a:pt x="136" y="0"/>
                      </a:lnTo>
                      <a:lnTo>
                        <a:pt x="130" y="0"/>
                      </a:lnTo>
                      <a:lnTo>
                        <a:pt x="125" y="3"/>
                      </a:lnTo>
                      <a:lnTo>
                        <a:pt x="122" y="22"/>
                      </a:lnTo>
                      <a:lnTo>
                        <a:pt x="122" y="44"/>
                      </a:lnTo>
                      <a:lnTo>
                        <a:pt x="122" y="68"/>
                      </a:lnTo>
                      <a:lnTo>
                        <a:pt x="122" y="87"/>
                      </a:lnTo>
                      <a:lnTo>
                        <a:pt x="117" y="82"/>
                      </a:lnTo>
                      <a:lnTo>
                        <a:pt x="111" y="73"/>
                      </a:lnTo>
                      <a:lnTo>
                        <a:pt x="95" y="79"/>
                      </a:lnTo>
                      <a:lnTo>
                        <a:pt x="81" y="84"/>
                      </a:lnTo>
                      <a:lnTo>
                        <a:pt x="68" y="90"/>
                      </a:lnTo>
                      <a:lnTo>
                        <a:pt x="57" y="98"/>
                      </a:lnTo>
                      <a:lnTo>
                        <a:pt x="30" y="185"/>
                      </a:lnTo>
                      <a:lnTo>
                        <a:pt x="43" y="160"/>
                      </a:lnTo>
                      <a:lnTo>
                        <a:pt x="57" y="139"/>
                      </a:lnTo>
                      <a:lnTo>
                        <a:pt x="73" y="120"/>
                      </a:lnTo>
                      <a:lnTo>
                        <a:pt x="89" y="101"/>
                      </a:lnTo>
                      <a:lnTo>
                        <a:pt x="98" y="103"/>
                      </a:lnTo>
                      <a:lnTo>
                        <a:pt x="106" y="106"/>
                      </a:lnTo>
                      <a:lnTo>
                        <a:pt x="114" y="112"/>
                      </a:lnTo>
                      <a:lnTo>
                        <a:pt x="119" y="120"/>
                      </a:lnTo>
                      <a:lnTo>
                        <a:pt x="122" y="136"/>
                      </a:lnTo>
                      <a:lnTo>
                        <a:pt x="125" y="155"/>
                      </a:lnTo>
                      <a:lnTo>
                        <a:pt x="125" y="174"/>
                      </a:lnTo>
                      <a:lnTo>
                        <a:pt x="125" y="196"/>
                      </a:lnTo>
                      <a:lnTo>
                        <a:pt x="125" y="215"/>
                      </a:lnTo>
                      <a:lnTo>
                        <a:pt x="125" y="237"/>
                      </a:lnTo>
                      <a:lnTo>
                        <a:pt x="100" y="226"/>
                      </a:lnTo>
                      <a:lnTo>
                        <a:pt x="76" y="218"/>
                      </a:lnTo>
                      <a:lnTo>
                        <a:pt x="30" y="220"/>
                      </a:lnTo>
                      <a:lnTo>
                        <a:pt x="0" y="403"/>
                      </a:lnTo>
                      <a:lnTo>
                        <a:pt x="16" y="365"/>
                      </a:lnTo>
                      <a:lnTo>
                        <a:pt x="35" y="326"/>
                      </a:lnTo>
                      <a:lnTo>
                        <a:pt x="51" y="288"/>
                      </a:lnTo>
                      <a:lnTo>
                        <a:pt x="70" y="248"/>
                      </a:lnTo>
                      <a:lnTo>
                        <a:pt x="79" y="248"/>
                      </a:lnTo>
                      <a:lnTo>
                        <a:pt x="87" y="248"/>
                      </a:lnTo>
                      <a:lnTo>
                        <a:pt x="95" y="250"/>
                      </a:lnTo>
                      <a:lnTo>
                        <a:pt x="103" y="256"/>
                      </a:lnTo>
                      <a:lnTo>
                        <a:pt x="114" y="267"/>
                      </a:lnTo>
                      <a:lnTo>
                        <a:pt x="125" y="280"/>
                      </a:lnTo>
                      <a:lnTo>
                        <a:pt x="119" y="555"/>
                      </a:lnTo>
                      <a:lnTo>
                        <a:pt x="133" y="555"/>
                      </a:lnTo>
                      <a:close/>
                    </a:path>
                  </a:pathLst>
                </a:custGeom>
                <a:solidFill>
                  <a:srgbClr val="00924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1" name="Freeform 473"/>
                <p:cNvSpPr>
                  <a:spLocks/>
                </p:cNvSpPr>
                <p:nvPr/>
              </p:nvSpPr>
              <p:spPr bwMode="auto">
                <a:xfrm>
                  <a:off x="1197" y="350"/>
                  <a:ext cx="1059" cy="1684"/>
                </a:xfrm>
                <a:custGeom>
                  <a:avLst/>
                  <a:gdLst/>
                  <a:ahLst/>
                  <a:cxnLst>
                    <a:cxn ang="0">
                      <a:pos x="133" y="514"/>
                    </a:cxn>
                    <a:cxn ang="0">
                      <a:pos x="138" y="430"/>
                    </a:cxn>
                    <a:cxn ang="0">
                      <a:pos x="155" y="367"/>
                    </a:cxn>
                    <a:cxn ang="0">
                      <a:pos x="182" y="356"/>
                    </a:cxn>
                    <a:cxn ang="0">
                      <a:pos x="204" y="375"/>
                    </a:cxn>
                    <a:cxn ang="0">
                      <a:pos x="231" y="419"/>
                    </a:cxn>
                    <a:cxn ang="0">
                      <a:pos x="245" y="424"/>
                    </a:cxn>
                    <a:cxn ang="0">
                      <a:pos x="234" y="375"/>
                    </a:cxn>
                    <a:cxn ang="0">
                      <a:pos x="220" y="345"/>
                    </a:cxn>
                    <a:cxn ang="0">
                      <a:pos x="187" y="329"/>
                    </a:cxn>
                    <a:cxn ang="0">
                      <a:pos x="152" y="329"/>
                    </a:cxn>
                    <a:cxn ang="0">
                      <a:pos x="138" y="307"/>
                    </a:cxn>
                    <a:cxn ang="0">
                      <a:pos x="138" y="253"/>
                    </a:cxn>
                    <a:cxn ang="0">
                      <a:pos x="149" y="226"/>
                    </a:cxn>
                    <a:cxn ang="0">
                      <a:pos x="166" y="234"/>
                    </a:cxn>
                    <a:cxn ang="0">
                      <a:pos x="177" y="253"/>
                    </a:cxn>
                    <a:cxn ang="0">
                      <a:pos x="187" y="288"/>
                    </a:cxn>
                    <a:cxn ang="0">
                      <a:pos x="196" y="280"/>
                    </a:cxn>
                    <a:cxn ang="0">
                      <a:pos x="190" y="231"/>
                    </a:cxn>
                    <a:cxn ang="0">
                      <a:pos x="177" y="201"/>
                    </a:cxn>
                    <a:cxn ang="0">
                      <a:pos x="155" y="193"/>
                    </a:cxn>
                    <a:cxn ang="0">
                      <a:pos x="141" y="158"/>
                    </a:cxn>
                    <a:cxn ang="0">
                      <a:pos x="147" y="112"/>
                    </a:cxn>
                    <a:cxn ang="0">
                      <a:pos x="157" y="101"/>
                    </a:cxn>
                    <a:cxn ang="0">
                      <a:pos x="171" y="109"/>
                    </a:cxn>
                    <a:cxn ang="0">
                      <a:pos x="187" y="131"/>
                    </a:cxn>
                    <a:cxn ang="0">
                      <a:pos x="204" y="177"/>
                    </a:cxn>
                    <a:cxn ang="0">
                      <a:pos x="209" y="169"/>
                    </a:cxn>
                    <a:cxn ang="0">
                      <a:pos x="201" y="114"/>
                    </a:cxn>
                    <a:cxn ang="0">
                      <a:pos x="190" y="82"/>
                    </a:cxn>
                    <a:cxn ang="0">
                      <a:pos x="171" y="68"/>
                    </a:cxn>
                    <a:cxn ang="0">
                      <a:pos x="149" y="73"/>
                    </a:cxn>
                    <a:cxn ang="0">
                      <a:pos x="136" y="38"/>
                    </a:cxn>
                    <a:cxn ang="0">
                      <a:pos x="130" y="0"/>
                    </a:cxn>
                    <a:cxn ang="0">
                      <a:pos x="122" y="22"/>
                    </a:cxn>
                    <a:cxn ang="0">
                      <a:pos x="122" y="68"/>
                    </a:cxn>
                    <a:cxn ang="0">
                      <a:pos x="117" y="82"/>
                    </a:cxn>
                    <a:cxn ang="0">
                      <a:pos x="95" y="79"/>
                    </a:cxn>
                    <a:cxn ang="0">
                      <a:pos x="68" y="90"/>
                    </a:cxn>
                    <a:cxn ang="0">
                      <a:pos x="30" y="185"/>
                    </a:cxn>
                    <a:cxn ang="0">
                      <a:pos x="57" y="139"/>
                    </a:cxn>
                    <a:cxn ang="0">
                      <a:pos x="89" y="101"/>
                    </a:cxn>
                    <a:cxn ang="0">
                      <a:pos x="106" y="106"/>
                    </a:cxn>
                    <a:cxn ang="0">
                      <a:pos x="119" y="120"/>
                    </a:cxn>
                    <a:cxn ang="0">
                      <a:pos x="125" y="155"/>
                    </a:cxn>
                    <a:cxn ang="0">
                      <a:pos x="125" y="196"/>
                    </a:cxn>
                    <a:cxn ang="0">
                      <a:pos x="125" y="237"/>
                    </a:cxn>
                    <a:cxn ang="0">
                      <a:pos x="76" y="218"/>
                    </a:cxn>
                    <a:cxn ang="0">
                      <a:pos x="0" y="403"/>
                    </a:cxn>
                    <a:cxn ang="0">
                      <a:pos x="35" y="326"/>
                    </a:cxn>
                    <a:cxn ang="0">
                      <a:pos x="70" y="248"/>
                    </a:cxn>
                    <a:cxn ang="0">
                      <a:pos x="87" y="248"/>
                    </a:cxn>
                    <a:cxn ang="0">
                      <a:pos x="103" y="256"/>
                    </a:cxn>
                    <a:cxn ang="0">
                      <a:pos x="125" y="280"/>
                    </a:cxn>
                    <a:cxn ang="0">
                      <a:pos x="133" y="555"/>
                    </a:cxn>
                  </a:cxnLst>
                  <a:rect l="0" t="0" r="r" b="b"/>
                  <a:pathLst>
                    <a:path w="245" h="555">
                      <a:moveTo>
                        <a:pt x="133" y="555"/>
                      </a:moveTo>
                      <a:lnTo>
                        <a:pt x="133" y="514"/>
                      </a:lnTo>
                      <a:lnTo>
                        <a:pt x="136" y="471"/>
                      </a:lnTo>
                      <a:lnTo>
                        <a:pt x="138" y="430"/>
                      </a:lnTo>
                      <a:lnTo>
                        <a:pt x="138" y="386"/>
                      </a:lnTo>
                      <a:lnTo>
                        <a:pt x="155" y="367"/>
                      </a:lnTo>
                      <a:lnTo>
                        <a:pt x="171" y="348"/>
                      </a:lnTo>
                      <a:lnTo>
                        <a:pt x="182" y="356"/>
                      </a:lnTo>
                      <a:lnTo>
                        <a:pt x="193" y="365"/>
                      </a:lnTo>
                      <a:lnTo>
                        <a:pt x="204" y="375"/>
                      </a:lnTo>
                      <a:lnTo>
                        <a:pt x="215" y="389"/>
                      </a:lnTo>
                      <a:lnTo>
                        <a:pt x="231" y="419"/>
                      </a:lnTo>
                      <a:lnTo>
                        <a:pt x="245" y="457"/>
                      </a:lnTo>
                      <a:lnTo>
                        <a:pt x="245" y="424"/>
                      </a:lnTo>
                      <a:lnTo>
                        <a:pt x="239" y="392"/>
                      </a:lnTo>
                      <a:lnTo>
                        <a:pt x="234" y="375"/>
                      </a:lnTo>
                      <a:lnTo>
                        <a:pt x="228" y="362"/>
                      </a:lnTo>
                      <a:lnTo>
                        <a:pt x="220" y="345"/>
                      </a:lnTo>
                      <a:lnTo>
                        <a:pt x="209" y="329"/>
                      </a:lnTo>
                      <a:lnTo>
                        <a:pt x="187" y="329"/>
                      </a:lnTo>
                      <a:lnTo>
                        <a:pt x="168" y="326"/>
                      </a:lnTo>
                      <a:lnTo>
                        <a:pt x="152" y="329"/>
                      </a:lnTo>
                      <a:lnTo>
                        <a:pt x="141" y="335"/>
                      </a:lnTo>
                      <a:lnTo>
                        <a:pt x="138" y="307"/>
                      </a:lnTo>
                      <a:lnTo>
                        <a:pt x="138" y="280"/>
                      </a:lnTo>
                      <a:lnTo>
                        <a:pt x="138" y="253"/>
                      </a:lnTo>
                      <a:lnTo>
                        <a:pt x="138" y="228"/>
                      </a:lnTo>
                      <a:lnTo>
                        <a:pt x="149" y="226"/>
                      </a:lnTo>
                      <a:lnTo>
                        <a:pt x="160" y="226"/>
                      </a:lnTo>
                      <a:lnTo>
                        <a:pt x="166" y="234"/>
                      </a:lnTo>
                      <a:lnTo>
                        <a:pt x="171" y="242"/>
                      </a:lnTo>
                      <a:lnTo>
                        <a:pt x="177" y="253"/>
                      </a:lnTo>
                      <a:lnTo>
                        <a:pt x="182" y="264"/>
                      </a:lnTo>
                      <a:lnTo>
                        <a:pt x="187" y="288"/>
                      </a:lnTo>
                      <a:lnTo>
                        <a:pt x="196" y="313"/>
                      </a:lnTo>
                      <a:lnTo>
                        <a:pt x="196" y="280"/>
                      </a:lnTo>
                      <a:lnTo>
                        <a:pt x="193" y="248"/>
                      </a:lnTo>
                      <a:lnTo>
                        <a:pt x="190" y="231"/>
                      </a:lnTo>
                      <a:lnTo>
                        <a:pt x="185" y="215"/>
                      </a:lnTo>
                      <a:lnTo>
                        <a:pt x="177" y="201"/>
                      </a:lnTo>
                      <a:lnTo>
                        <a:pt x="168" y="190"/>
                      </a:lnTo>
                      <a:lnTo>
                        <a:pt x="155" y="193"/>
                      </a:lnTo>
                      <a:lnTo>
                        <a:pt x="141" y="196"/>
                      </a:lnTo>
                      <a:lnTo>
                        <a:pt x="141" y="158"/>
                      </a:lnTo>
                      <a:lnTo>
                        <a:pt x="141" y="120"/>
                      </a:lnTo>
                      <a:lnTo>
                        <a:pt x="147" y="112"/>
                      </a:lnTo>
                      <a:lnTo>
                        <a:pt x="155" y="101"/>
                      </a:lnTo>
                      <a:lnTo>
                        <a:pt x="157" y="101"/>
                      </a:lnTo>
                      <a:lnTo>
                        <a:pt x="160" y="101"/>
                      </a:lnTo>
                      <a:lnTo>
                        <a:pt x="171" y="109"/>
                      </a:lnTo>
                      <a:lnTo>
                        <a:pt x="179" y="117"/>
                      </a:lnTo>
                      <a:lnTo>
                        <a:pt x="187" y="131"/>
                      </a:lnTo>
                      <a:lnTo>
                        <a:pt x="193" y="144"/>
                      </a:lnTo>
                      <a:lnTo>
                        <a:pt x="204" y="177"/>
                      </a:lnTo>
                      <a:lnTo>
                        <a:pt x="212" y="209"/>
                      </a:lnTo>
                      <a:lnTo>
                        <a:pt x="209" y="169"/>
                      </a:lnTo>
                      <a:lnTo>
                        <a:pt x="204" y="131"/>
                      </a:lnTo>
                      <a:lnTo>
                        <a:pt x="201" y="114"/>
                      </a:lnTo>
                      <a:lnTo>
                        <a:pt x="196" y="95"/>
                      </a:lnTo>
                      <a:lnTo>
                        <a:pt x="190" y="82"/>
                      </a:lnTo>
                      <a:lnTo>
                        <a:pt x="182" y="68"/>
                      </a:lnTo>
                      <a:lnTo>
                        <a:pt x="171" y="68"/>
                      </a:lnTo>
                      <a:lnTo>
                        <a:pt x="160" y="71"/>
                      </a:lnTo>
                      <a:lnTo>
                        <a:pt x="149" y="73"/>
                      </a:lnTo>
                      <a:lnTo>
                        <a:pt x="136" y="79"/>
                      </a:lnTo>
                      <a:lnTo>
                        <a:pt x="136" y="38"/>
                      </a:lnTo>
                      <a:lnTo>
                        <a:pt x="136" y="0"/>
                      </a:lnTo>
                      <a:lnTo>
                        <a:pt x="130" y="0"/>
                      </a:lnTo>
                      <a:lnTo>
                        <a:pt x="125" y="3"/>
                      </a:lnTo>
                      <a:lnTo>
                        <a:pt x="122" y="22"/>
                      </a:lnTo>
                      <a:lnTo>
                        <a:pt x="122" y="44"/>
                      </a:lnTo>
                      <a:lnTo>
                        <a:pt x="122" y="68"/>
                      </a:lnTo>
                      <a:lnTo>
                        <a:pt x="122" y="87"/>
                      </a:lnTo>
                      <a:lnTo>
                        <a:pt x="117" y="82"/>
                      </a:lnTo>
                      <a:lnTo>
                        <a:pt x="111" y="73"/>
                      </a:lnTo>
                      <a:lnTo>
                        <a:pt x="95" y="79"/>
                      </a:lnTo>
                      <a:lnTo>
                        <a:pt x="81" y="84"/>
                      </a:lnTo>
                      <a:lnTo>
                        <a:pt x="68" y="90"/>
                      </a:lnTo>
                      <a:lnTo>
                        <a:pt x="57" y="98"/>
                      </a:lnTo>
                      <a:lnTo>
                        <a:pt x="30" y="185"/>
                      </a:lnTo>
                      <a:lnTo>
                        <a:pt x="43" y="160"/>
                      </a:lnTo>
                      <a:lnTo>
                        <a:pt x="57" y="139"/>
                      </a:lnTo>
                      <a:lnTo>
                        <a:pt x="73" y="120"/>
                      </a:lnTo>
                      <a:lnTo>
                        <a:pt x="89" y="101"/>
                      </a:lnTo>
                      <a:lnTo>
                        <a:pt x="98" y="103"/>
                      </a:lnTo>
                      <a:lnTo>
                        <a:pt x="106" y="106"/>
                      </a:lnTo>
                      <a:lnTo>
                        <a:pt x="114" y="112"/>
                      </a:lnTo>
                      <a:lnTo>
                        <a:pt x="119" y="120"/>
                      </a:lnTo>
                      <a:lnTo>
                        <a:pt x="122" y="136"/>
                      </a:lnTo>
                      <a:lnTo>
                        <a:pt x="125" y="155"/>
                      </a:lnTo>
                      <a:lnTo>
                        <a:pt x="125" y="174"/>
                      </a:lnTo>
                      <a:lnTo>
                        <a:pt x="125" y="196"/>
                      </a:lnTo>
                      <a:lnTo>
                        <a:pt x="125" y="215"/>
                      </a:lnTo>
                      <a:lnTo>
                        <a:pt x="125" y="237"/>
                      </a:lnTo>
                      <a:lnTo>
                        <a:pt x="100" y="226"/>
                      </a:lnTo>
                      <a:lnTo>
                        <a:pt x="76" y="218"/>
                      </a:lnTo>
                      <a:lnTo>
                        <a:pt x="30" y="220"/>
                      </a:lnTo>
                      <a:lnTo>
                        <a:pt x="0" y="403"/>
                      </a:lnTo>
                      <a:lnTo>
                        <a:pt x="16" y="365"/>
                      </a:lnTo>
                      <a:lnTo>
                        <a:pt x="35" y="326"/>
                      </a:lnTo>
                      <a:lnTo>
                        <a:pt x="51" y="288"/>
                      </a:lnTo>
                      <a:lnTo>
                        <a:pt x="70" y="248"/>
                      </a:lnTo>
                      <a:lnTo>
                        <a:pt x="79" y="248"/>
                      </a:lnTo>
                      <a:lnTo>
                        <a:pt x="87" y="248"/>
                      </a:lnTo>
                      <a:lnTo>
                        <a:pt x="95" y="250"/>
                      </a:lnTo>
                      <a:lnTo>
                        <a:pt x="103" y="256"/>
                      </a:lnTo>
                      <a:lnTo>
                        <a:pt x="114" y="267"/>
                      </a:lnTo>
                      <a:lnTo>
                        <a:pt x="125" y="280"/>
                      </a:lnTo>
                      <a:lnTo>
                        <a:pt x="119" y="555"/>
                      </a:lnTo>
                      <a:lnTo>
                        <a:pt x="133" y="555"/>
                      </a:lnTo>
                    </a:path>
                  </a:pathLst>
                </a:custGeom>
                <a:noFill/>
                <a:ln w="7938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2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1924" y="1338"/>
                  <a:ext cx="95" cy="76"/>
                </a:xfrm>
                <a:prstGeom prst="line">
                  <a:avLst/>
                </a:prstGeom>
                <a:noFill/>
                <a:ln w="7938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3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1478" y="1026"/>
                  <a:ext cx="117" cy="82"/>
                </a:xfrm>
                <a:prstGeom prst="line">
                  <a:avLst/>
                </a:prstGeom>
                <a:noFill/>
                <a:ln w="7938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4" name="Freeform 476"/>
                <p:cNvSpPr>
                  <a:spLocks/>
                </p:cNvSpPr>
                <p:nvPr/>
              </p:nvSpPr>
              <p:spPr bwMode="auto">
                <a:xfrm>
                  <a:off x="1384" y="1011"/>
                  <a:ext cx="117" cy="91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11" y="13"/>
                    </a:cxn>
                    <a:cxn ang="0">
                      <a:pos x="0" y="30"/>
                    </a:cxn>
                  </a:cxnLst>
                  <a:rect l="0" t="0" r="r" b="b"/>
                  <a:pathLst>
                    <a:path w="27" h="30">
                      <a:moveTo>
                        <a:pt x="27" y="0"/>
                      </a:moveTo>
                      <a:lnTo>
                        <a:pt x="11" y="13"/>
                      </a:lnTo>
                      <a:lnTo>
                        <a:pt x="0" y="30"/>
                      </a:lnTo>
                    </a:path>
                  </a:pathLst>
                </a:custGeom>
                <a:noFill/>
                <a:ln w="7938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5" name="Line 477"/>
                <p:cNvSpPr>
                  <a:spLocks noChangeShapeType="1"/>
                </p:cNvSpPr>
                <p:nvPr/>
              </p:nvSpPr>
              <p:spPr bwMode="auto">
                <a:xfrm flipV="1">
                  <a:off x="1855" y="566"/>
                  <a:ext cx="69" cy="82"/>
                </a:xfrm>
                <a:prstGeom prst="line">
                  <a:avLst/>
                </a:prstGeom>
                <a:noFill/>
                <a:ln w="7938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6" name="Freeform 478"/>
                <p:cNvSpPr>
                  <a:spLocks/>
                </p:cNvSpPr>
                <p:nvPr/>
              </p:nvSpPr>
              <p:spPr bwMode="auto">
                <a:xfrm>
                  <a:off x="1876" y="935"/>
                  <a:ext cx="39" cy="91"/>
                </a:xfrm>
                <a:custGeom>
                  <a:avLst/>
                  <a:gdLst/>
                  <a:ahLst/>
                  <a:cxnLst>
                    <a:cxn ang="0">
                      <a:pos x="0" y="30"/>
                    </a:cxn>
                    <a:cxn ang="0">
                      <a:pos x="0" y="22"/>
                    </a:cxn>
                    <a:cxn ang="0">
                      <a:pos x="0" y="14"/>
                    </a:cxn>
                    <a:cxn ang="0">
                      <a:pos x="3" y="8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9" h="30">
                      <a:moveTo>
                        <a:pt x="0" y="30"/>
                      </a:move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3" y="8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7938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7" name="Freeform 479"/>
                <p:cNvSpPr>
                  <a:spLocks/>
                </p:cNvSpPr>
                <p:nvPr/>
              </p:nvSpPr>
              <p:spPr bwMode="auto">
                <a:xfrm>
                  <a:off x="1409" y="1290"/>
                  <a:ext cx="316" cy="552"/>
                </a:xfrm>
                <a:custGeom>
                  <a:avLst/>
                  <a:gdLst/>
                  <a:ahLst/>
                  <a:cxnLst>
                    <a:cxn ang="0">
                      <a:pos x="73" y="22"/>
                    </a:cxn>
                    <a:cxn ang="0">
                      <a:pos x="65" y="22"/>
                    </a:cxn>
                    <a:cxn ang="0">
                      <a:pos x="60" y="25"/>
                    </a:cxn>
                    <a:cxn ang="0">
                      <a:pos x="43" y="57"/>
                    </a:cxn>
                    <a:cxn ang="0">
                      <a:pos x="27" y="98"/>
                    </a:cxn>
                    <a:cxn ang="0">
                      <a:pos x="13" y="139"/>
                    </a:cxn>
                    <a:cxn ang="0">
                      <a:pos x="0" y="182"/>
                    </a:cxn>
                    <a:cxn ang="0">
                      <a:pos x="2" y="139"/>
                    </a:cxn>
                    <a:cxn ang="0">
                      <a:pos x="5" y="95"/>
                    </a:cxn>
                    <a:cxn ang="0">
                      <a:pos x="11" y="52"/>
                    </a:cxn>
                    <a:cxn ang="0">
                      <a:pos x="21" y="8"/>
                    </a:cxn>
                    <a:cxn ang="0">
                      <a:pos x="32" y="3"/>
                    </a:cxn>
                    <a:cxn ang="0">
                      <a:pos x="46" y="0"/>
                    </a:cxn>
                    <a:cxn ang="0">
                      <a:pos x="60" y="0"/>
                    </a:cxn>
                    <a:cxn ang="0">
                      <a:pos x="73" y="6"/>
                    </a:cxn>
                    <a:cxn ang="0">
                      <a:pos x="73" y="14"/>
                    </a:cxn>
                    <a:cxn ang="0">
                      <a:pos x="73" y="22"/>
                    </a:cxn>
                  </a:cxnLst>
                  <a:rect l="0" t="0" r="r" b="b"/>
                  <a:pathLst>
                    <a:path w="73" h="182">
                      <a:moveTo>
                        <a:pt x="73" y="22"/>
                      </a:moveTo>
                      <a:lnTo>
                        <a:pt x="65" y="22"/>
                      </a:lnTo>
                      <a:lnTo>
                        <a:pt x="60" y="25"/>
                      </a:lnTo>
                      <a:lnTo>
                        <a:pt x="43" y="57"/>
                      </a:lnTo>
                      <a:lnTo>
                        <a:pt x="27" y="98"/>
                      </a:lnTo>
                      <a:lnTo>
                        <a:pt x="13" y="139"/>
                      </a:lnTo>
                      <a:lnTo>
                        <a:pt x="0" y="182"/>
                      </a:lnTo>
                      <a:lnTo>
                        <a:pt x="2" y="139"/>
                      </a:lnTo>
                      <a:lnTo>
                        <a:pt x="5" y="95"/>
                      </a:lnTo>
                      <a:lnTo>
                        <a:pt x="11" y="52"/>
                      </a:lnTo>
                      <a:lnTo>
                        <a:pt x="21" y="8"/>
                      </a:lnTo>
                      <a:lnTo>
                        <a:pt x="32" y="3"/>
                      </a:lnTo>
                      <a:lnTo>
                        <a:pt x="46" y="0"/>
                      </a:lnTo>
                      <a:lnTo>
                        <a:pt x="60" y="0"/>
                      </a:lnTo>
                      <a:lnTo>
                        <a:pt x="73" y="6"/>
                      </a:lnTo>
                      <a:lnTo>
                        <a:pt x="73" y="14"/>
                      </a:lnTo>
                      <a:lnTo>
                        <a:pt x="73" y="22"/>
                      </a:lnTo>
                      <a:close/>
                    </a:path>
                  </a:pathLst>
                </a:custGeom>
                <a:solidFill>
                  <a:srgbClr val="00924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8" name="Freeform 480"/>
                <p:cNvSpPr>
                  <a:spLocks/>
                </p:cNvSpPr>
                <p:nvPr/>
              </p:nvSpPr>
              <p:spPr bwMode="auto">
                <a:xfrm>
                  <a:off x="1409" y="1290"/>
                  <a:ext cx="316" cy="552"/>
                </a:xfrm>
                <a:custGeom>
                  <a:avLst/>
                  <a:gdLst/>
                  <a:ahLst/>
                  <a:cxnLst>
                    <a:cxn ang="0">
                      <a:pos x="73" y="22"/>
                    </a:cxn>
                    <a:cxn ang="0">
                      <a:pos x="65" y="22"/>
                    </a:cxn>
                    <a:cxn ang="0">
                      <a:pos x="60" y="25"/>
                    </a:cxn>
                    <a:cxn ang="0">
                      <a:pos x="43" y="57"/>
                    </a:cxn>
                    <a:cxn ang="0">
                      <a:pos x="27" y="98"/>
                    </a:cxn>
                    <a:cxn ang="0">
                      <a:pos x="13" y="139"/>
                    </a:cxn>
                    <a:cxn ang="0">
                      <a:pos x="0" y="182"/>
                    </a:cxn>
                    <a:cxn ang="0">
                      <a:pos x="2" y="139"/>
                    </a:cxn>
                    <a:cxn ang="0">
                      <a:pos x="5" y="95"/>
                    </a:cxn>
                    <a:cxn ang="0">
                      <a:pos x="11" y="52"/>
                    </a:cxn>
                    <a:cxn ang="0">
                      <a:pos x="21" y="8"/>
                    </a:cxn>
                    <a:cxn ang="0">
                      <a:pos x="32" y="3"/>
                    </a:cxn>
                    <a:cxn ang="0">
                      <a:pos x="46" y="0"/>
                    </a:cxn>
                    <a:cxn ang="0">
                      <a:pos x="60" y="0"/>
                    </a:cxn>
                    <a:cxn ang="0">
                      <a:pos x="73" y="6"/>
                    </a:cxn>
                    <a:cxn ang="0">
                      <a:pos x="73" y="14"/>
                    </a:cxn>
                    <a:cxn ang="0">
                      <a:pos x="73" y="22"/>
                    </a:cxn>
                  </a:cxnLst>
                  <a:rect l="0" t="0" r="r" b="b"/>
                  <a:pathLst>
                    <a:path w="73" h="182">
                      <a:moveTo>
                        <a:pt x="73" y="22"/>
                      </a:moveTo>
                      <a:lnTo>
                        <a:pt x="65" y="22"/>
                      </a:lnTo>
                      <a:lnTo>
                        <a:pt x="60" y="25"/>
                      </a:lnTo>
                      <a:lnTo>
                        <a:pt x="43" y="57"/>
                      </a:lnTo>
                      <a:lnTo>
                        <a:pt x="27" y="98"/>
                      </a:lnTo>
                      <a:lnTo>
                        <a:pt x="13" y="139"/>
                      </a:lnTo>
                      <a:lnTo>
                        <a:pt x="0" y="182"/>
                      </a:lnTo>
                      <a:lnTo>
                        <a:pt x="2" y="139"/>
                      </a:lnTo>
                      <a:lnTo>
                        <a:pt x="5" y="95"/>
                      </a:lnTo>
                      <a:lnTo>
                        <a:pt x="11" y="52"/>
                      </a:lnTo>
                      <a:lnTo>
                        <a:pt x="21" y="8"/>
                      </a:lnTo>
                      <a:lnTo>
                        <a:pt x="32" y="3"/>
                      </a:lnTo>
                      <a:lnTo>
                        <a:pt x="46" y="0"/>
                      </a:lnTo>
                      <a:lnTo>
                        <a:pt x="60" y="0"/>
                      </a:lnTo>
                      <a:lnTo>
                        <a:pt x="73" y="6"/>
                      </a:lnTo>
                      <a:lnTo>
                        <a:pt x="73" y="14"/>
                      </a:lnTo>
                      <a:lnTo>
                        <a:pt x="73" y="22"/>
                      </a:lnTo>
                    </a:path>
                  </a:pathLst>
                </a:custGeom>
                <a:noFill/>
                <a:ln w="7938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29" name="Freeform 481"/>
                <p:cNvSpPr>
                  <a:spLocks/>
                </p:cNvSpPr>
                <p:nvPr/>
              </p:nvSpPr>
              <p:spPr bwMode="auto">
                <a:xfrm>
                  <a:off x="1547" y="1324"/>
                  <a:ext cx="143" cy="82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14" y="3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33" h="27">
                      <a:moveTo>
                        <a:pt x="33" y="0"/>
                      </a:moveTo>
                      <a:lnTo>
                        <a:pt x="14" y="3"/>
                      </a:lnTo>
                      <a:lnTo>
                        <a:pt x="0" y="27"/>
                      </a:lnTo>
                    </a:path>
                  </a:pathLst>
                </a:custGeom>
                <a:noFill/>
                <a:ln w="7938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30" name="Freeform 482"/>
                <p:cNvSpPr>
                  <a:spLocks/>
                </p:cNvSpPr>
                <p:nvPr/>
              </p:nvSpPr>
              <p:spPr bwMode="auto">
                <a:xfrm>
                  <a:off x="1008" y="144"/>
                  <a:ext cx="751" cy="227"/>
                </a:xfrm>
                <a:custGeom>
                  <a:avLst/>
                  <a:gdLst/>
                  <a:ahLst/>
                  <a:cxnLst>
                    <a:cxn ang="0">
                      <a:pos x="168" y="70"/>
                    </a:cxn>
                    <a:cxn ang="0">
                      <a:pos x="153" y="58"/>
                    </a:cxn>
                    <a:cxn ang="0">
                      <a:pos x="120" y="13"/>
                    </a:cxn>
                    <a:cxn ang="0">
                      <a:pos x="93" y="1"/>
                    </a:cxn>
                    <a:cxn ang="0">
                      <a:pos x="6" y="4"/>
                    </a:cxn>
                    <a:cxn ang="0">
                      <a:pos x="21" y="16"/>
                    </a:cxn>
                    <a:cxn ang="0">
                      <a:pos x="69" y="25"/>
                    </a:cxn>
                    <a:cxn ang="0">
                      <a:pos x="144" y="61"/>
                    </a:cxn>
                    <a:cxn ang="0">
                      <a:pos x="168" y="70"/>
                    </a:cxn>
                  </a:cxnLst>
                  <a:rect l="0" t="0" r="r" b="b"/>
                  <a:pathLst>
                    <a:path w="174" h="75">
                      <a:moveTo>
                        <a:pt x="168" y="70"/>
                      </a:moveTo>
                      <a:cubicBezTo>
                        <a:pt x="151" y="44"/>
                        <a:pt x="174" y="75"/>
                        <a:pt x="153" y="58"/>
                      </a:cubicBezTo>
                      <a:cubicBezTo>
                        <a:pt x="138" y="46"/>
                        <a:pt x="142" y="28"/>
                        <a:pt x="120" y="13"/>
                      </a:cubicBezTo>
                      <a:cubicBezTo>
                        <a:pt x="112" y="8"/>
                        <a:pt x="93" y="1"/>
                        <a:pt x="93" y="1"/>
                      </a:cubicBezTo>
                      <a:cubicBezTo>
                        <a:pt x="64" y="2"/>
                        <a:pt x="35" y="0"/>
                        <a:pt x="6" y="4"/>
                      </a:cubicBezTo>
                      <a:cubicBezTo>
                        <a:pt x="0" y="5"/>
                        <a:pt x="15" y="14"/>
                        <a:pt x="21" y="16"/>
                      </a:cubicBezTo>
                      <a:cubicBezTo>
                        <a:pt x="37" y="21"/>
                        <a:pt x="53" y="21"/>
                        <a:pt x="69" y="25"/>
                      </a:cubicBezTo>
                      <a:cubicBezTo>
                        <a:pt x="92" y="42"/>
                        <a:pt x="116" y="57"/>
                        <a:pt x="144" y="61"/>
                      </a:cubicBezTo>
                      <a:cubicBezTo>
                        <a:pt x="157" y="74"/>
                        <a:pt x="149" y="70"/>
                        <a:pt x="168" y="70"/>
                      </a:cubicBezTo>
                      <a:close/>
                    </a:path>
                  </a:pathLst>
                </a:custGeom>
                <a:solidFill>
                  <a:srgbClr val="0099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331" name="Freeform 483"/>
                <p:cNvSpPr>
                  <a:spLocks/>
                </p:cNvSpPr>
                <p:nvPr/>
              </p:nvSpPr>
              <p:spPr bwMode="auto">
                <a:xfrm>
                  <a:off x="1677" y="144"/>
                  <a:ext cx="169" cy="249"/>
                </a:xfrm>
                <a:custGeom>
                  <a:avLst/>
                  <a:gdLst/>
                  <a:ahLst/>
                  <a:cxnLst>
                    <a:cxn ang="0">
                      <a:pos x="16" y="82"/>
                    </a:cxn>
                    <a:cxn ang="0">
                      <a:pos x="10" y="19"/>
                    </a:cxn>
                    <a:cxn ang="0">
                      <a:pos x="28" y="16"/>
                    </a:cxn>
                    <a:cxn ang="0">
                      <a:pos x="13" y="4"/>
                    </a:cxn>
                    <a:cxn ang="0">
                      <a:pos x="10" y="37"/>
                    </a:cxn>
                    <a:cxn ang="0">
                      <a:pos x="28" y="49"/>
                    </a:cxn>
                    <a:cxn ang="0">
                      <a:pos x="25" y="64"/>
                    </a:cxn>
                    <a:cxn ang="0">
                      <a:pos x="28" y="28"/>
                    </a:cxn>
                  </a:cxnLst>
                  <a:rect l="0" t="0" r="r" b="b"/>
                  <a:pathLst>
                    <a:path w="39" h="82">
                      <a:moveTo>
                        <a:pt x="16" y="82"/>
                      </a:moveTo>
                      <a:cubicBezTo>
                        <a:pt x="16" y="82"/>
                        <a:pt x="4" y="25"/>
                        <a:pt x="10" y="19"/>
                      </a:cubicBezTo>
                      <a:cubicBezTo>
                        <a:pt x="14" y="15"/>
                        <a:pt x="22" y="17"/>
                        <a:pt x="28" y="16"/>
                      </a:cubicBezTo>
                      <a:cubicBezTo>
                        <a:pt x="39" y="0"/>
                        <a:pt x="26" y="1"/>
                        <a:pt x="13" y="4"/>
                      </a:cubicBezTo>
                      <a:cubicBezTo>
                        <a:pt x="6" y="15"/>
                        <a:pt x="0" y="20"/>
                        <a:pt x="10" y="37"/>
                      </a:cubicBezTo>
                      <a:cubicBezTo>
                        <a:pt x="14" y="43"/>
                        <a:pt x="28" y="49"/>
                        <a:pt x="28" y="49"/>
                      </a:cubicBezTo>
                      <a:cubicBezTo>
                        <a:pt x="27" y="54"/>
                        <a:pt x="25" y="64"/>
                        <a:pt x="25" y="64"/>
                      </a:cubicBezTo>
                      <a:lnTo>
                        <a:pt x="28" y="28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8" name="Group 484"/>
              <p:cNvGrpSpPr>
                <a:grpSpLocks/>
              </p:cNvGrpSpPr>
              <p:nvPr/>
            </p:nvGrpSpPr>
            <p:grpSpPr bwMode="auto">
              <a:xfrm>
                <a:off x="48" y="2505"/>
                <a:ext cx="1458" cy="1116"/>
                <a:chOff x="126" y="918"/>
                <a:chExt cx="1458" cy="1116"/>
              </a:xfrm>
            </p:grpSpPr>
            <p:grpSp>
              <p:nvGrpSpPr>
                <p:cNvPr id="19" name="Group 485"/>
                <p:cNvGrpSpPr>
                  <a:grpSpLocks/>
                </p:cNvGrpSpPr>
                <p:nvPr/>
              </p:nvGrpSpPr>
              <p:grpSpPr bwMode="auto">
                <a:xfrm>
                  <a:off x="126" y="918"/>
                  <a:ext cx="1458" cy="1116"/>
                  <a:chOff x="126" y="918"/>
                  <a:chExt cx="1458" cy="1116"/>
                </a:xfrm>
              </p:grpSpPr>
              <p:grpSp>
                <p:nvGrpSpPr>
                  <p:cNvPr id="20" name="Group 486"/>
                  <p:cNvGrpSpPr>
                    <a:grpSpLocks/>
                  </p:cNvGrpSpPr>
                  <p:nvPr/>
                </p:nvGrpSpPr>
                <p:grpSpPr bwMode="auto">
                  <a:xfrm>
                    <a:off x="857" y="918"/>
                    <a:ext cx="727" cy="1116"/>
                    <a:chOff x="1398" y="918"/>
                    <a:chExt cx="727" cy="1116"/>
                  </a:xfrm>
                </p:grpSpPr>
                <p:sp>
                  <p:nvSpPr>
                    <p:cNvPr id="207335" name="Freeform 487"/>
                    <p:cNvSpPr>
                      <a:spLocks/>
                    </p:cNvSpPr>
                    <p:nvPr/>
                  </p:nvSpPr>
                  <p:spPr bwMode="auto">
                    <a:xfrm>
                      <a:off x="1398" y="918"/>
                      <a:ext cx="1" cy="111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16"/>
                        </a:cxn>
                        <a:cxn ang="0">
                          <a:pos x="0" y="1050"/>
                        </a:cxn>
                        <a:cxn ang="0">
                          <a:pos x="0" y="0"/>
                        </a:cxn>
                        <a:cxn ang="0">
                          <a:pos x="0" y="66"/>
                        </a:cxn>
                        <a:cxn ang="0">
                          <a:pos x="0" y="1116"/>
                        </a:cxn>
                      </a:cxnLst>
                      <a:rect l="0" t="0" r="r" b="b"/>
                      <a:pathLst>
                        <a:path h="1116">
                          <a:moveTo>
                            <a:pt x="0" y="1116"/>
                          </a:moveTo>
                          <a:lnTo>
                            <a:pt x="0" y="1050"/>
                          </a:lnTo>
                          <a:lnTo>
                            <a:pt x="0" y="0"/>
                          </a:lnTo>
                          <a:lnTo>
                            <a:pt x="0" y="66"/>
                          </a:lnTo>
                          <a:lnTo>
                            <a:pt x="0" y="1116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36" name="Rectangle 4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896"/>
                      <a:ext cx="132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37" name="Rectangle 4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908"/>
                      <a:ext cx="132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38" name="Rectangle 4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932"/>
                      <a:ext cx="132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39" name="Rectangle 4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962"/>
                      <a:ext cx="132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0" name="Rectangle 4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986"/>
                      <a:ext cx="132" cy="18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1" name="Freeform 493"/>
                    <p:cNvSpPr>
                      <a:spLocks/>
                    </p:cNvSpPr>
                    <p:nvPr/>
                  </p:nvSpPr>
                  <p:spPr bwMode="auto">
                    <a:xfrm>
                      <a:off x="1530" y="189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2" name="Freeform 494"/>
                    <p:cNvSpPr>
                      <a:spLocks/>
                    </p:cNvSpPr>
                    <p:nvPr/>
                  </p:nvSpPr>
                  <p:spPr bwMode="auto">
                    <a:xfrm>
                      <a:off x="1398" y="189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3" name="Freeform 495"/>
                    <p:cNvSpPr>
                      <a:spLocks/>
                    </p:cNvSpPr>
                    <p:nvPr/>
                  </p:nvSpPr>
                  <p:spPr bwMode="auto">
                    <a:xfrm>
                      <a:off x="1530" y="189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4" name="Line 4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896"/>
                      <a:ext cx="132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5" name="Line 4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2004"/>
                      <a:ext cx="132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6" name="Rectangle 4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794"/>
                      <a:ext cx="222" cy="1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7" name="Rectangle 4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794"/>
                      <a:ext cx="222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8" name="Rectangle 5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806"/>
                      <a:ext cx="222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49" name="Rectangle 5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830"/>
                      <a:ext cx="222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0" name="Rectangle 5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860"/>
                      <a:ext cx="222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1" name="Rectangle 5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884"/>
                      <a:ext cx="222" cy="12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2" name="Freeform 504"/>
                    <p:cNvSpPr>
                      <a:spLocks/>
                    </p:cNvSpPr>
                    <p:nvPr/>
                  </p:nvSpPr>
                  <p:spPr bwMode="auto">
                    <a:xfrm>
                      <a:off x="1620" y="1794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3" name="Freeform 505"/>
                    <p:cNvSpPr>
                      <a:spLocks/>
                    </p:cNvSpPr>
                    <p:nvPr/>
                  </p:nvSpPr>
                  <p:spPr bwMode="auto">
                    <a:xfrm>
                      <a:off x="1398" y="1794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4" name="Freeform 506"/>
                    <p:cNvSpPr>
                      <a:spLocks/>
                    </p:cNvSpPr>
                    <p:nvPr/>
                  </p:nvSpPr>
                  <p:spPr bwMode="auto">
                    <a:xfrm>
                      <a:off x="1620" y="1794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5" name="Line 5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794"/>
                      <a:ext cx="222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6" name="Line 5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896"/>
                      <a:ext cx="222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7" name="Rectangle 5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686"/>
                      <a:ext cx="306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8" name="Rectangle 5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698"/>
                      <a:ext cx="306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59" name="Rectangle 5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722"/>
                      <a:ext cx="306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0" name="Rectangle 5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752"/>
                      <a:ext cx="306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1" name="Rectangle 5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776"/>
                      <a:ext cx="306" cy="18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2" name="Rectangle 5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794"/>
                      <a:ext cx="306" cy="1"/>
                    </a:xfrm>
                    <a:prstGeom prst="rect">
                      <a:avLst/>
                    </a:prstGeom>
                    <a:solidFill>
                      <a:srgbClr val="CC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3" name="Freeform 515"/>
                    <p:cNvSpPr>
                      <a:spLocks/>
                    </p:cNvSpPr>
                    <p:nvPr/>
                  </p:nvSpPr>
                  <p:spPr bwMode="auto">
                    <a:xfrm>
                      <a:off x="1704" y="168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4" name="Freeform 516"/>
                    <p:cNvSpPr>
                      <a:spLocks/>
                    </p:cNvSpPr>
                    <p:nvPr/>
                  </p:nvSpPr>
                  <p:spPr bwMode="auto">
                    <a:xfrm>
                      <a:off x="1398" y="168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5" name="Freeform 517"/>
                    <p:cNvSpPr>
                      <a:spLocks/>
                    </p:cNvSpPr>
                    <p:nvPr/>
                  </p:nvSpPr>
                  <p:spPr bwMode="auto">
                    <a:xfrm>
                      <a:off x="1704" y="168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6" name="Line 5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686"/>
                      <a:ext cx="30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7" name="Line 5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794"/>
                      <a:ext cx="30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8" name="Rectangle 5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584"/>
                      <a:ext cx="378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69" name="Rectangle 5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596"/>
                      <a:ext cx="378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0" name="Rectangle 5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620"/>
                      <a:ext cx="378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1" name="Rectangle 5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650"/>
                      <a:ext cx="378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2" name="Rectangle 5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674"/>
                      <a:ext cx="378" cy="12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3" name="Rectangle 5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686"/>
                      <a:ext cx="378" cy="1"/>
                    </a:xfrm>
                    <a:prstGeom prst="rect">
                      <a:avLst/>
                    </a:prstGeom>
                    <a:solidFill>
                      <a:srgbClr val="CC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4" name="Freeform 526"/>
                    <p:cNvSpPr>
                      <a:spLocks/>
                    </p:cNvSpPr>
                    <p:nvPr/>
                  </p:nvSpPr>
                  <p:spPr bwMode="auto">
                    <a:xfrm>
                      <a:off x="1776" y="1584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5" name="Freeform 527"/>
                    <p:cNvSpPr>
                      <a:spLocks/>
                    </p:cNvSpPr>
                    <p:nvPr/>
                  </p:nvSpPr>
                  <p:spPr bwMode="auto">
                    <a:xfrm>
                      <a:off x="1398" y="1584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6" name="Freeform 528"/>
                    <p:cNvSpPr>
                      <a:spLocks/>
                    </p:cNvSpPr>
                    <p:nvPr/>
                  </p:nvSpPr>
                  <p:spPr bwMode="auto">
                    <a:xfrm>
                      <a:off x="1776" y="1584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7" name="Line 5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584"/>
                      <a:ext cx="37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8" name="Line 5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686"/>
                      <a:ext cx="37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79" name="Rectangle 5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476"/>
                      <a:ext cx="450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0" name="Rectangle 5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488"/>
                      <a:ext cx="450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1" name="Rectangle 5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512"/>
                      <a:ext cx="450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2" name="Rectangle 5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542"/>
                      <a:ext cx="450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3" name="Rectangle 5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566"/>
                      <a:ext cx="450" cy="18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4" name="Freeform 536"/>
                    <p:cNvSpPr>
                      <a:spLocks/>
                    </p:cNvSpPr>
                    <p:nvPr/>
                  </p:nvSpPr>
                  <p:spPr bwMode="auto">
                    <a:xfrm>
                      <a:off x="1848" y="147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5" name="Freeform 537"/>
                    <p:cNvSpPr>
                      <a:spLocks/>
                    </p:cNvSpPr>
                    <p:nvPr/>
                  </p:nvSpPr>
                  <p:spPr bwMode="auto">
                    <a:xfrm>
                      <a:off x="1398" y="147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6" name="Freeform 538"/>
                    <p:cNvSpPr>
                      <a:spLocks/>
                    </p:cNvSpPr>
                    <p:nvPr/>
                  </p:nvSpPr>
                  <p:spPr bwMode="auto">
                    <a:xfrm>
                      <a:off x="1848" y="1476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7" name="Line 5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476"/>
                      <a:ext cx="45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8" name="Line 5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584"/>
                      <a:ext cx="45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89" name="Rectangle 5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368"/>
                      <a:ext cx="426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0" name="Rectangle 5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380"/>
                      <a:ext cx="426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1" name="Rectangle 5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404"/>
                      <a:ext cx="426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2" name="Rectangle 5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434"/>
                      <a:ext cx="426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3" name="Rectangle 5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458"/>
                      <a:ext cx="426" cy="18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4" name="Freeform 546"/>
                    <p:cNvSpPr>
                      <a:spLocks/>
                    </p:cNvSpPr>
                    <p:nvPr/>
                  </p:nvSpPr>
                  <p:spPr bwMode="auto">
                    <a:xfrm>
                      <a:off x="1824" y="136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5" name="Freeform 547"/>
                    <p:cNvSpPr>
                      <a:spLocks/>
                    </p:cNvSpPr>
                    <p:nvPr/>
                  </p:nvSpPr>
                  <p:spPr bwMode="auto">
                    <a:xfrm>
                      <a:off x="1398" y="136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6" name="Freeform 548"/>
                    <p:cNvSpPr>
                      <a:spLocks/>
                    </p:cNvSpPr>
                    <p:nvPr/>
                  </p:nvSpPr>
                  <p:spPr bwMode="auto">
                    <a:xfrm>
                      <a:off x="1824" y="136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7" name="Line 5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368"/>
                      <a:ext cx="42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8" name="Line 5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476"/>
                      <a:ext cx="42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399" name="Rectangle 5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266"/>
                      <a:ext cx="390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0" name="Rectangle 5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278"/>
                      <a:ext cx="390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1" name="Rectangle 5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302"/>
                      <a:ext cx="390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2" name="Rectangle 5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332"/>
                      <a:ext cx="390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3" name="Rectangle 5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356"/>
                      <a:ext cx="390" cy="12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4" name="Freeform 556"/>
                    <p:cNvSpPr>
                      <a:spLocks/>
                    </p:cNvSpPr>
                    <p:nvPr/>
                  </p:nvSpPr>
                  <p:spPr bwMode="auto">
                    <a:xfrm>
                      <a:off x="1788" y="1266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5" name="Freeform 557"/>
                    <p:cNvSpPr>
                      <a:spLocks/>
                    </p:cNvSpPr>
                    <p:nvPr/>
                  </p:nvSpPr>
                  <p:spPr bwMode="auto">
                    <a:xfrm>
                      <a:off x="1398" y="1266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6" name="Freeform 558"/>
                    <p:cNvSpPr>
                      <a:spLocks/>
                    </p:cNvSpPr>
                    <p:nvPr/>
                  </p:nvSpPr>
                  <p:spPr bwMode="auto">
                    <a:xfrm>
                      <a:off x="1788" y="1266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7" name="Line 5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266"/>
                      <a:ext cx="39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8" name="Line 5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368"/>
                      <a:ext cx="390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09" name="Rectangle 5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158"/>
                      <a:ext cx="348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0" name="Rectangle 5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170"/>
                      <a:ext cx="348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1" name="Rectangle 5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194"/>
                      <a:ext cx="348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2" name="Rectangle 5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224"/>
                      <a:ext cx="348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3" name="Rectangle 5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248"/>
                      <a:ext cx="348" cy="18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4" name="Rectangle 5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266"/>
                      <a:ext cx="348" cy="1"/>
                    </a:xfrm>
                    <a:prstGeom prst="rect">
                      <a:avLst/>
                    </a:prstGeom>
                    <a:solidFill>
                      <a:srgbClr val="CC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5" name="Freeform 567"/>
                    <p:cNvSpPr>
                      <a:spLocks/>
                    </p:cNvSpPr>
                    <p:nvPr/>
                  </p:nvSpPr>
                  <p:spPr bwMode="auto">
                    <a:xfrm>
                      <a:off x="1746" y="115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6" name="Freeform 568"/>
                    <p:cNvSpPr>
                      <a:spLocks/>
                    </p:cNvSpPr>
                    <p:nvPr/>
                  </p:nvSpPr>
                  <p:spPr bwMode="auto">
                    <a:xfrm>
                      <a:off x="1398" y="115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7" name="Freeform 569"/>
                    <p:cNvSpPr>
                      <a:spLocks/>
                    </p:cNvSpPr>
                    <p:nvPr/>
                  </p:nvSpPr>
                  <p:spPr bwMode="auto">
                    <a:xfrm>
                      <a:off x="1746" y="115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2"/>
                        </a:cxn>
                        <a:cxn ang="0">
                          <a:pos x="0" y="18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  <a:cxn ang="0">
                          <a:pos x="0" y="96"/>
                        </a:cxn>
                        <a:cxn ang="0">
                          <a:pos x="0" y="72"/>
                        </a:cxn>
                        <a:cxn ang="0">
                          <a:pos x="0" y="42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42"/>
                          </a:moveTo>
                          <a:lnTo>
                            <a:pt x="0" y="18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  <a:lnTo>
                            <a:pt x="0" y="96"/>
                          </a:lnTo>
                          <a:lnTo>
                            <a:pt x="0" y="7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8" name="Line 5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158"/>
                      <a:ext cx="34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19" name="Line 5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266"/>
                      <a:ext cx="34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0" name="Rectangle 5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056"/>
                      <a:ext cx="498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1" name="Rectangle 5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068"/>
                      <a:ext cx="498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2" name="Rectangle 5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092"/>
                      <a:ext cx="498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3" name="Rectangle 5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122"/>
                      <a:ext cx="498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4" name="Rectangle 5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146"/>
                      <a:ext cx="498" cy="12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5" name="Freeform 577"/>
                    <p:cNvSpPr>
                      <a:spLocks/>
                    </p:cNvSpPr>
                    <p:nvPr/>
                  </p:nvSpPr>
                  <p:spPr bwMode="auto">
                    <a:xfrm>
                      <a:off x="1896" y="1056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solidFill>
                      <a:srgbClr val="8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6" name="Freeform 578"/>
                    <p:cNvSpPr>
                      <a:spLocks/>
                    </p:cNvSpPr>
                    <p:nvPr/>
                  </p:nvSpPr>
                  <p:spPr bwMode="auto">
                    <a:xfrm>
                      <a:off x="1398" y="1056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7" name="Freeform 579"/>
                    <p:cNvSpPr>
                      <a:spLocks/>
                    </p:cNvSpPr>
                    <p:nvPr/>
                  </p:nvSpPr>
                  <p:spPr bwMode="auto">
                    <a:xfrm>
                      <a:off x="1896" y="1056"/>
                      <a:ext cx="1" cy="10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6"/>
                        </a:cxn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2"/>
                        </a:cxn>
                        <a:cxn ang="0">
                          <a:pos x="0" y="102"/>
                        </a:cxn>
                        <a:cxn ang="0">
                          <a:pos x="0" y="90"/>
                        </a:cxn>
                        <a:cxn ang="0">
                          <a:pos x="0" y="66"/>
                        </a:cxn>
                        <a:cxn ang="0">
                          <a:pos x="0" y="36"/>
                        </a:cxn>
                      </a:cxnLst>
                      <a:rect l="0" t="0" r="r" b="b"/>
                      <a:pathLst>
                        <a:path h="102">
                          <a:moveTo>
                            <a:pt x="0" y="36"/>
                          </a:moveTo>
                          <a:lnTo>
                            <a:pt x="0" y="1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2"/>
                          </a:lnTo>
                          <a:lnTo>
                            <a:pt x="0" y="102"/>
                          </a:lnTo>
                          <a:lnTo>
                            <a:pt x="0" y="90"/>
                          </a:lnTo>
                          <a:lnTo>
                            <a:pt x="0" y="66"/>
                          </a:lnTo>
                          <a:lnTo>
                            <a:pt x="0" y="36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8" name="Line 5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056"/>
                      <a:ext cx="49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29" name="Line 5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158"/>
                      <a:ext cx="498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0" name="Rectangle 5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948"/>
                      <a:ext cx="726" cy="1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1" name="Rectangle 5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960"/>
                      <a:ext cx="726" cy="2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2" name="Rectangle 5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984"/>
                      <a:ext cx="726" cy="30"/>
                    </a:xfrm>
                    <a:prstGeom prst="rect">
                      <a:avLst/>
                    </a:prstGeom>
                    <a:solidFill>
                      <a:srgbClr val="F2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3" name="Rectangle 5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014"/>
                      <a:ext cx="726" cy="24"/>
                    </a:xfrm>
                    <a:prstGeom prst="rect">
                      <a:avLst/>
                    </a:prstGeom>
                    <a:solidFill>
                      <a:srgbClr val="E5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4" name="Rectangle 5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98" y="1038"/>
                      <a:ext cx="726" cy="18"/>
                    </a:xfrm>
                    <a:prstGeom prst="rect">
                      <a:avLst/>
                    </a:prstGeom>
                    <a:solidFill>
                      <a:srgbClr val="D9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5" name="Freeform 587"/>
                    <p:cNvSpPr>
                      <a:spLocks/>
                    </p:cNvSpPr>
                    <p:nvPr/>
                  </p:nvSpPr>
                  <p:spPr bwMode="auto">
                    <a:xfrm>
                      <a:off x="1398" y="94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6" name="Freeform 588"/>
                    <p:cNvSpPr>
                      <a:spLocks/>
                    </p:cNvSpPr>
                    <p:nvPr/>
                  </p:nvSpPr>
                  <p:spPr bwMode="auto">
                    <a:xfrm>
                      <a:off x="2124" y="948"/>
                      <a:ext cx="1" cy="1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2"/>
                        </a:cxn>
                        <a:cxn ang="0">
                          <a:pos x="0" y="36"/>
                        </a:cxn>
                        <a:cxn ang="0">
                          <a:pos x="0" y="66"/>
                        </a:cxn>
                        <a:cxn ang="0">
                          <a:pos x="0" y="90"/>
                        </a:cxn>
                        <a:cxn ang="0">
                          <a:pos x="0" y="108"/>
                        </a:cxn>
                        <a:cxn ang="0">
                          <a:pos x="0" y="108"/>
                        </a:cxn>
                      </a:cxnLst>
                      <a:rect l="0" t="0" r="r" b="b"/>
                      <a:pathLst>
                        <a:path h="108">
                          <a:moveTo>
                            <a:pt x="0" y="0"/>
                          </a:moveTo>
                          <a:lnTo>
                            <a:pt x="0" y="12"/>
                          </a:lnTo>
                          <a:lnTo>
                            <a:pt x="0" y="36"/>
                          </a:lnTo>
                          <a:lnTo>
                            <a:pt x="0" y="66"/>
                          </a:lnTo>
                          <a:lnTo>
                            <a:pt x="0" y="90"/>
                          </a:lnTo>
                          <a:lnTo>
                            <a:pt x="0" y="108"/>
                          </a:lnTo>
                          <a:lnTo>
                            <a:pt x="0" y="108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7" name="Line 5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948"/>
                      <a:ext cx="72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07438" name="Line 5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8" y="1056"/>
                      <a:ext cx="726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207439" name="Rectangle 591"/>
                  <p:cNvSpPr>
                    <a:spLocks noChangeArrowheads="1"/>
                  </p:cNvSpPr>
                  <p:nvPr/>
                </p:nvSpPr>
                <p:spPr bwMode="auto">
                  <a:xfrm>
                    <a:off x="126" y="1968"/>
                    <a:ext cx="1080" cy="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0" name="Rectangle 592"/>
                  <p:cNvSpPr>
                    <a:spLocks noChangeArrowheads="1"/>
                  </p:cNvSpPr>
                  <p:nvPr/>
                </p:nvSpPr>
                <p:spPr bwMode="auto">
                  <a:xfrm>
                    <a:off x="126" y="918"/>
                    <a:ext cx="1080" cy="1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1" name="Rectangle 593"/>
                  <p:cNvSpPr>
                    <a:spLocks noChangeArrowheads="1"/>
                  </p:cNvSpPr>
                  <p:nvPr/>
                </p:nvSpPr>
                <p:spPr bwMode="auto">
                  <a:xfrm>
                    <a:off x="126" y="1968"/>
                    <a:ext cx="1080" cy="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2" name="Freeform 594"/>
                  <p:cNvSpPr>
                    <a:spLocks/>
                  </p:cNvSpPr>
                  <p:nvPr/>
                </p:nvSpPr>
                <p:spPr bwMode="auto">
                  <a:xfrm flipH="1">
                    <a:off x="863" y="918"/>
                    <a:ext cx="1" cy="1116"/>
                  </a:xfrm>
                  <a:custGeom>
                    <a:avLst/>
                    <a:gdLst/>
                    <a:ahLst/>
                    <a:cxnLst>
                      <a:cxn ang="0">
                        <a:pos x="0" y="1116"/>
                      </a:cxn>
                      <a:cxn ang="0">
                        <a:pos x="0" y="1050"/>
                      </a:cxn>
                      <a:cxn ang="0">
                        <a:pos x="0" y="0"/>
                      </a:cxn>
                      <a:cxn ang="0">
                        <a:pos x="0" y="66"/>
                      </a:cxn>
                      <a:cxn ang="0">
                        <a:pos x="0" y="1116"/>
                      </a:cxn>
                    </a:cxnLst>
                    <a:rect l="0" t="0" r="r" b="b"/>
                    <a:pathLst>
                      <a:path h="1116">
                        <a:moveTo>
                          <a:pt x="0" y="1116"/>
                        </a:moveTo>
                        <a:lnTo>
                          <a:pt x="0" y="1050"/>
                        </a:lnTo>
                        <a:lnTo>
                          <a:pt x="0" y="0"/>
                        </a:lnTo>
                        <a:lnTo>
                          <a:pt x="0" y="66"/>
                        </a:lnTo>
                        <a:lnTo>
                          <a:pt x="0" y="11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3" name="Rectangle 59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32" y="1896"/>
                    <a:ext cx="132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4" name="Rectangle 59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32" y="1908"/>
                    <a:ext cx="132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5" name="Rectangle 59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32" y="1932"/>
                    <a:ext cx="132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6" name="Rectangle 59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32" y="1962"/>
                    <a:ext cx="132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7" name="Rectangle 59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732" y="1986"/>
                    <a:ext cx="132" cy="18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8" name="Freeform 600"/>
                  <p:cNvSpPr>
                    <a:spLocks/>
                  </p:cNvSpPr>
                  <p:nvPr/>
                </p:nvSpPr>
                <p:spPr bwMode="auto">
                  <a:xfrm flipH="1">
                    <a:off x="731" y="189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49" name="Freeform 601"/>
                  <p:cNvSpPr>
                    <a:spLocks/>
                  </p:cNvSpPr>
                  <p:nvPr/>
                </p:nvSpPr>
                <p:spPr bwMode="auto">
                  <a:xfrm flipH="1">
                    <a:off x="731" y="189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0" name="Line 6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32" y="1896"/>
                    <a:ext cx="1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1" name="Line 6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32" y="2004"/>
                    <a:ext cx="1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2" name="Rectangle 60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2" y="1794"/>
                    <a:ext cx="222" cy="1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3" name="Rectangle 60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2" y="1794"/>
                    <a:ext cx="222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4" name="Rectangle 60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2" y="1806"/>
                    <a:ext cx="222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5" name="Rectangle 60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2" y="1830"/>
                    <a:ext cx="222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6" name="Rectangle 60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2" y="1860"/>
                    <a:ext cx="222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7" name="Rectangle 60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642" y="1884"/>
                    <a:ext cx="222" cy="12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8" name="Freeform 610"/>
                  <p:cNvSpPr>
                    <a:spLocks/>
                  </p:cNvSpPr>
                  <p:nvPr/>
                </p:nvSpPr>
                <p:spPr bwMode="auto">
                  <a:xfrm flipH="1">
                    <a:off x="641" y="179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59" name="Freeform 611"/>
                  <p:cNvSpPr>
                    <a:spLocks/>
                  </p:cNvSpPr>
                  <p:nvPr/>
                </p:nvSpPr>
                <p:spPr bwMode="auto">
                  <a:xfrm flipH="1">
                    <a:off x="641" y="179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0" name="Line 6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1794"/>
                    <a:ext cx="22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1" name="Line 6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42" y="1896"/>
                    <a:ext cx="22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2" name="Rectangle 61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" y="1686"/>
                    <a:ext cx="306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3" name="Rectangle 61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" y="1698"/>
                    <a:ext cx="306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4" name="Rectangle 61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" y="1722"/>
                    <a:ext cx="306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5" name="Rectangle 61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" y="1752"/>
                    <a:ext cx="306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6" name="Rectangle 61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" y="1776"/>
                    <a:ext cx="306" cy="18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7" name="Rectangle 61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58" y="1794"/>
                    <a:ext cx="306" cy="1"/>
                  </a:xfrm>
                  <a:prstGeom prst="rect">
                    <a:avLst/>
                  </a:prstGeom>
                  <a:solidFill>
                    <a:srgbClr val="CC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8" name="Freeform 620"/>
                  <p:cNvSpPr>
                    <a:spLocks/>
                  </p:cNvSpPr>
                  <p:nvPr/>
                </p:nvSpPr>
                <p:spPr bwMode="auto">
                  <a:xfrm flipH="1">
                    <a:off x="557" y="168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69" name="Freeform 621"/>
                  <p:cNvSpPr>
                    <a:spLocks/>
                  </p:cNvSpPr>
                  <p:nvPr/>
                </p:nvSpPr>
                <p:spPr bwMode="auto">
                  <a:xfrm flipH="1">
                    <a:off x="557" y="168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0" name="Line 6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8" y="1686"/>
                    <a:ext cx="30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1" name="Line 6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8" y="1794"/>
                    <a:ext cx="30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2" name="Rectangle 62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86" y="1584"/>
                    <a:ext cx="378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3" name="Rectangle 62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86" y="1596"/>
                    <a:ext cx="378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4" name="Rectangle 6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86" y="1620"/>
                    <a:ext cx="378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5" name="Rectangle 6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86" y="1650"/>
                    <a:ext cx="378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6" name="Rectangle 6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86" y="1674"/>
                    <a:ext cx="378" cy="12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7" name="Rectangle 629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86" y="1686"/>
                    <a:ext cx="378" cy="1"/>
                  </a:xfrm>
                  <a:prstGeom prst="rect">
                    <a:avLst/>
                  </a:prstGeom>
                  <a:solidFill>
                    <a:srgbClr val="CC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8" name="Freeform 630"/>
                  <p:cNvSpPr>
                    <a:spLocks/>
                  </p:cNvSpPr>
                  <p:nvPr/>
                </p:nvSpPr>
                <p:spPr bwMode="auto">
                  <a:xfrm flipH="1">
                    <a:off x="485" y="158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79" name="Freeform 631"/>
                  <p:cNvSpPr>
                    <a:spLocks/>
                  </p:cNvSpPr>
                  <p:nvPr/>
                </p:nvSpPr>
                <p:spPr bwMode="auto">
                  <a:xfrm flipH="1">
                    <a:off x="485" y="1584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0" name="Line 6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6" y="1584"/>
                    <a:ext cx="37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1" name="Line 6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6" y="1686"/>
                    <a:ext cx="37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2" name="Rectangle 63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14" y="1476"/>
                    <a:ext cx="450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3" name="Rectangle 63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14" y="1488"/>
                    <a:ext cx="450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4" name="Rectangle 63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14" y="1512"/>
                    <a:ext cx="450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5" name="Rectangle 63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14" y="1542"/>
                    <a:ext cx="450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6" name="Rectangle 63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14" y="1566"/>
                    <a:ext cx="450" cy="18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7" name="Freeform 639"/>
                  <p:cNvSpPr>
                    <a:spLocks/>
                  </p:cNvSpPr>
                  <p:nvPr/>
                </p:nvSpPr>
                <p:spPr bwMode="auto">
                  <a:xfrm flipH="1">
                    <a:off x="413" y="147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8" name="Freeform 640"/>
                  <p:cNvSpPr>
                    <a:spLocks/>
                  </p:cNvSpPr>
                  <p:nvPr/>
                </p:nvSpPr>
                <p:spPr bwMode="auto">
                  <a:xfrm flipH="1">
                    <a:off x="413" y="1476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89" name="Line 6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4" y="1476"/>
                    <a:ext cx="45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0" name="Line 6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4" y="1584"/>
                    <a:ext cx="45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1" name="Rectangle 64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8" y="1368"/>
                    <a:ext cx="426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2" name="Rectangle 64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8" y="1380"/>
                    <a:ext cx="426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3" name="Rectangle 64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8" y="1404"/>
                    <a:ext cx="426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4" name="Rectangle 64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8" y="1434"/>
                    <a:ext cx="426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5" name="Rectangle 64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38" y="1458"/>
                    <a:ext cx="426" cy="18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6" name="Freeform 648"/>
                  <p:cNvSpPr>
                    <a:spLocks/>
                  </p:cNvSpPr>
                  <p:nvPr/>
                </p:nvSpPr>
                <p:spPr bwMode="auto">
                  <a:xfrm flipH="1">
                    <a:off x="437" y="136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7" name="Freeform 649"/>
                  <p:cNvSpPr>
                    <a:spLocks/>
                  </p:cNvSpPr>
                  <p:nvPr/>
                </p:nvSpPr>
                <p:spPr bwMode="auto">
                  <a:xfrm flipH="1">
                    <a:off x="437" y="136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8" name="Line 6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8" y="1368"/>
                    <a:ext cx="4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499" name="Line 6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8" y="1476"/>
                    <a:ext cx="4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0" name="Rectangle 65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74" y="1266"/>
                    <a:ext cx="390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1" name="Rectangle 65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74" y="1278"/>
                    <a:ext cx="390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2" name="Rectangle 65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74" y="1302"/>
                    <a:ext cx="390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3" name="Rectangle 65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74" y="1332"/>
                    <a:ext cx="390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4" name="Rectangle 65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74" y="1356"/>
                    <a:ext cx="390" cy="12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5" name="Freeform 657"/>
                  <p:cNvSpPr>
                    <a:spLocks/>
                  </p:cNvSpPr>
                  <p:nvPr/>
                </p:nvSpPr>
                <p:spPr bwMode="auto">
                  <a:xfrm flipH="1">
                    <a:off x="473" y="126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6" name="Freeform 658"/>
                  <p:cNvSpPr>
                    <a:spLocks/>
                  </p:cNvSpPr>
                  <p:nvPr/>
                </p:nvSpPr>
                <p:spPr bwMode="auto">
                  <a:xfrm flipH="1">
                    <a:off x="473" y="126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7" name="Line 6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" y="1266"/>
                    <a:ext cx="39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8" name="Line 6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4" y="1368"/>
                    <a:ext cx="39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09" name="Rectangle 66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6" y="1158"/>
                    <a:ext cx="348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0" name="Rectangle 66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6" y="1170"/>
                    <a:ext cx="348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1" name="Rectangle 66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6" y="1194"/>
                    <a:ext cx="348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2" name="Rectangle 66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6" y="1224"/>
                    <a:ext cx="348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3" name="Rectangle 66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6" y="1248"/>
                    <a:ext cx="348" cy="18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4" name="Rectangle 66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516" y="1266"/>
                    <a:ext cx="348" cy="1"/>
                  </a:xfrm>
                  <a:prstGeom prst="rect">
                    <a:avLst/>
                  </a:prstGeom>
                  <a:solidFill>
                    <a:srgbClr val="CC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5" name="Freeform 667"/>
                  <p:cNvSpPr>
                    <a:spLocks/>
                  </p:cNvSpPr>
                  <p:nvPr/>
                </p:nvSpPr>
                <p:spPr bwMode="auto">
                  <a:xfrm flipH="1">
                    <a:off x="515" y="115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6" name="Freeform 668"/>
                  <p:cNvSpPr>
                    <a:spLocks/>
                  </p:cNvSpPr>
                  <p:nvPr/>
                </p:nvSpPr>
                <p:spPr bwMode="auto">
                  <a:xfrm flipH="1">
                    <a:off x="515" y="115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7" name="Line 6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6" y="1158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8" name="Line 6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6" y="1266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19" name="Rectangle 67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6" y="1056"/>
                    <a:ext cx="498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0" name="Rectangle 67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6" y="1068"/>
                    <a:ext cx="498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1" name="Rectangle 67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6" y="1092"/>
                    <a:ext cx="498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2" name="Rectangle 67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6" y="1122"/>
                    <a:ext cx="498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3" name="Rectangle 675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6" y="1146"/>
                    <a:ext cx="498" cy="12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4" name="Freeform 676"/>
                  <p:cNvSpPr>
                    <a:spLocks/>
                  </p:cNvSpPr>
                  <p:nvPr/>
                </p:nvSpPr>
                <p:spPr bwMode="auto">
                  <a:xfrm flipH="1">
                    <a:off x="365" y="105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5" name="Freeform 677"/>
                  <p:cNvSpPr>
                    <a:spLocks/>
                  </p:cNvSpPr>
                  <p:nvPr/>
                </p:nvSpPr>
                <p:spPr bwMode="auto">
                  <a:xfrm flipH="1">
                    <a:off x="365" y="1056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6" name="Line 6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" y="1056"/>
                    <a:ext cx="49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7" name="Line 6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" y="1158"/>
                    <a:ext cx="49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8" name="Rectangle 680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8" y="948"/>
                    <a:ext cx="726" cy="1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29" name="Rectangle 68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8" y="960"/>
                    <a:ext cx="726" cy="24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30" name="Rectangle 682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8" y="984"/>
                    <a:ext cx="726" cy="30"/>
                  </a:xfrm>
                  <a:prstGeom prst="rect">
                    <a:avLst/>
                  </a:prstGeom>
                  <a:solidFill>
                    <a:srgbClr val="F2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31" name="Rectangle 683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8" y="1014"/>
                    <a:ext cx="726" cy="24"/>
                  </a:xfrm>
                  <a:prstGeom prst="rect">
                    <a:avLst/>
                  </a:prstGeom>
                  <a:solidFill>
                    <a:srgbClr val="E5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32" name="Rectangle 684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38" y="1038"/>
                    <a:ext cx="726" cy="18"/>
                  </a:xfrm>
                  <a:prstGeom prst="rect">
                    <a:avLst/>
                  </a:prstGeom>
                  <a:solidFill>
                    <a:srgbClr val="D9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33" name="Freeform 685"/>
                  <p:cNvSpPr>
                    <a:spLocks/>
                  </p:cNvSpPr>
                  <p:nvPr/>
                </p:nvSpPr>
                <p:spPr bwMode="auto">
                  <a:xfrm flipH="1">
                    <a:off x="137" y="948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34" name="Line 6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8" y="948"/>
                    <a:ext cx="7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535" name="Line 6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8" y="1056"/>
                    <a:ext cx="7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" name="Group 688"/>
                <p:cNvGrpSpPr>
                  <a:grpSpLocks/>
                </p:cNvGrpSpPr>
                <p:nvPr/>
              </p:nvGrpSpPr>
              <p:grpSpPr bwMode="auto">
                <a:xfrm>
                  <a:off x="789" y="960"/>
                  <a:ext cx="123" cy="1031"/>
                  <a:chOff x="1092" y="978"/>
                  <a:chExt cx="123" cy="1031"/>
                </a:xfrm>
              </p:grpSpPr>
              <p:sp>
                <p:nvSpPr>
                  <p:cNvPr id="207537" name="Rectangle 689"/>
                  <p:cNvSpPr>
                    <a:spLocks noChangeArrowheads="1"/>
                  </p:cNvSpPr>
                  <p:nvPr/>
                </p:nvSpPr>
                <p:spPr bwMode="auto">
                  <a:xfrm>
                    <a:off x="1112" y="1932"/>
                    <a:ext cx="82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71</a:t>
                    </a:r>
                  </a:p>
                </p:txBody>
              </p:sp>
              <p:sp>
                <p:nvSpPr>
                  <p:cNvPr id="207538" name="Rectangle 690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824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122</a:t>
                    </a:r>
                  </a:p>
                </p:txBody>
              </p:sp>
              <p:sp>
                <p:nvSpPr>
                  <p:cNvPr id="207539" name="Rectangle 691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716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169</a:t>
                    </a:r>
                  </a:p>
                </p:txBody>
              </p:sp>
              <p:sp>
                <p:nvSpPr>
                  <p:cNvPr id="207540" name="Rectangle 692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620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208</a:t>
                    </a:r>
                  </a:p>
                </p:txBody>
              </p:sp>
              <p:sp>
                <p:nvSpPr>
                  <p:cNvPr id="207541" name="Rectangle 693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512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249</a:t>
                    </a:r>
                  </a:p>
                </p:txBody>
              </p:sp>
              <p:sp>
                <p:nvSpPr>
                  <p:cNvPr id="207542" name="Rectangle 694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404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237</a:t>
                    </a:r>
                  </a:p>
                </p:txBody>
              </p:sp>
              <p:sp>
                <p:nvSpPr>
                  <p:cNvPr id="207543" name="Rectangle 695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296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218</a:t>
                    </a:r>
                  </a:p>
                </p:txBody>
              </p:sp>
              <p:sp>
                <p:nvSpPr>
                  <p:cNvPr id="207544" name="Rectangle 696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194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194</a:t>
                    </a:r>
                  </a:p>
                </p:txBody>
              </p:sp>
              <p:sp>
                <p:nvSpPr>
                  <p:cNvPr id="207545" name="Rectangle 697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1086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275</a:t>
                    </a:r>
                  </a:p>
                </p:txBody>
              </p:sp>
              <p:sp>
                <p:nvSpPr>
                  <p:cNvPr id="207546" name="Rectangle 698"/>
                  <p:cNvSpPr>
                    <a:spLocks noChangeArrowheads="1"/>
                  </p:cNvSpPr>
                  <p:nvPr/>
                </p:nvSpPr>
                <p:spPr bwMode="auto">
                  <a:xfrm>
                    <a:off x="1092" y="978"/>
                    <a:ext cx="123" cy="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800" b="1">
                        <a:solidFill>
                          <a:schemeClr val="bg1"/>
                        </a:solidFill>
                        <a:latin typeface="Tahoma" pitchFamily="34" charset="0"/>
                      </a:rPr>
                      <a:t>404</a:t>
                    </a:r>
                  </a:p>
                </p:txBody>
              </p:sp>
            </p:grpSp>
          </p:grpSp>
          <p:sp>
            <p:nvSpPr>
              <p:cNvPr id="207547" name="Text Box 699"/>
              <p:cNvSpPr txBox="1">
                <a:spLocks noChangeArrowheads="1"/>
              </p:cNvSpPr>
              <p:nvPr/>
            </p:nvSpPr>
            <p:spPr bwMode="auto">
              <a:xfrm>
                <a:off x="288" y="3666"/>
                <a:ext cx="960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 b="1">
                    <a:solidFill>
                      <a:srgbClr val="FFFFFF"/>
                    </a:solidFill>
                    <a:latin typeface="Verdana" pitchFamily="34" charset="0"/>
                  </a:rPr>
                  <a:t>2148 cm/0,8 m</a:t>
                </a:r>
                <a:r>
                  <a:rPr lang="pt-BR" sz="1600" b="1" baseline="30000">
                    <a:solidFill>
                      <a:srgbClr val="FFFFFF"/>
                    </a:solidFill>
                    <a:latin typeface="Verdana" pitchFamily="34" charset="0"/>
                  </a:rPr>
                  <a:t>2</a:t>
                </a:r>
              </a:p>
            </p:txBody>
          </p:sp>
          <p:sp>
            <p:nvSpPr>
              <p:cNvPr id="207548" name="Text Box 700"/>
              <p:cNvSpPr txBox="1">
                <a:spLocks noChangeArrowheads="1"/>
              </p:cNvSpPr>
              <p:nvPr/>
            </p:nvSpPr>
            <p:spPr bwMode="auto">
              <a:xfrm>
                <a:off x="432" y="4032"/>
                <a:ext cx="67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100%</a:t>
                </a:r>
              </a:p>
            </p:txBody>
          </p:sp>
          <p:sp>
            <p:nvSpPr>
              <p:cNvPr id="207549" name="Text Box 701"/>
              <p:cNvSpPr txBox="1">
                <a:spLocks noChangeArrowheads="1"/>
              </p:cNvSpPr>
              <p:nvPr/>
            </p:nvSpPr>
            <p:spPr bwMode="auto">
              <a:xfrm>
                <a:off x="288" y="864"/>
                <a:ext cx="105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2000">
                    <a:solidFill>
                      <a:schemeClr val="bg1"/>
                    </a:solidFill>
                    <a:latin typeface="Arial Black" pitchFamily="34" charset="0"/>
                  </a:rPr>
                  <a:t>Sem Palha</a:t>
                </a:r>
              </a:p>
            </p:txBody>
          </p:sp>
        </p:grpSp>
        <p:grpSp>
          <p:nvGrpSpPr>
            <p:cNvPr id="22" name="Group 702"/>
            <p:cNvGrpSpPr>
              <a:grpSpLocks/>
            </p:cNvGrpSpPr>
            <p:nvPr/>
          </p:nvGrpSpPr>
          <p:grpSpPr bwMode="auto">
            <a:xfrm>
              <a:off x="-48" y="2496"/>
              <a:ext cx="384" cy="1154"/>
              <a:chOff x="96" y="2534"/>
              <a:chExt cx="384" cy="997"/>
            </a:xfrm>
          </p:grpSpPr>
          <p:sp>
            <p:nvSpPr>
              <p:cNvPr id="207551" name="Text Box 703"/>
              <p:cNvSpPr txBox="1">
                <a:spLocks noChangeArrowheads="1"/>
              </p:cNvSpPr>
              <p:nvPr/>
            </p:nvSpPr>
            <p:spPr bwMode="auto">
              <a:xfrm>
                <a:off x="192" y="2534"/>
                <a:ext cx="288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0-10</a:t>
                </a:r>
              </a:p>
            </p:txBody>
          </p:sp>
          <p:sp>
            <p:nvSpPr>
              <p:cNvPr id="207552" name="Text Box 704"/>
              <p:cNvSpPr txBox="1">
                <a:spLocks noChangeArrowheads="1"/>
              </p:cNvSpPr>
              <p:nvPr/>
            </p:nvSpPr>
            <p:spPr bwMode="auto">
              <a:xfrm>
                <a:off x="144" y="2630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10-20</a:t>
                </a:r>
              </a:p>
            </p:txBody>
          </p:sp>
          <p:sp>
            <p:nvSpPr>
              <p:cNvPr id="207553" name="Text Box 705"/>
              <p:cNvSpPr txBox="1">
                <a:spLocks noChangeArrowheads="1"/>
              </p:cNvSpPr>
              <p:nvPr/>
            </p:nvSpPr>
            <p:spPr bwMode="auto">
              <a:xfrm>
                <a:off x="144" y="2726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20-30</a:t>
                </a:r>
              </a:p>
            </p:txBody>
          </p:sp>
          <p:sp>
            <p:nvSpPr>
              <p:cNvPr id="207554" name="Text Box 706"/>
              <p:cNvSpPr txBox="1">
                <a:spLocks noChangeArrowheads="1"/>
              </p:cNvSpPr>
              <p:nvPr/>
            </p:nvSpPr>
            <p:spPr bwMode="auto">
              <a:xfrm>
                <a:off x="144" y="2822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30-40</a:t>
                </a:r>
              </a:p>
            </p:txBody>
          </p:sp>
          <p:sp>
            <p:nvSpPr>
              <p:cNvPr id="207555" name="Text Box 707"/>
              <p:cNvSpPr txBox="1">
                <a:spLocks noChangeArrowheads="1"/>
              </p:cNvSpPr>
              <p:nvPr/>
            </p:nvSpPr>
            <p:spPr bwMode="auto">
              <a:xfrm>
                <a:off x="144" y="2918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40-50</a:t>
                </a:r>
              </a:p>
            </p:txBody>
          </p:sp>
          <p:sp>
            <p:nvSpPr>
              <p:cNvPr id="207556" name="Text Box 708"/>
              <p:cNvSpPr txBox="1">
                <a:spLocks noChangeArrowheads="1"/>
              </p:cNvSpPr>
              <p:nvPr/>
            </p:nvSpPr>
            <p:spPr bwMode="auto">
              <a:xfrm>
                <a:off x="144" y="3014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50-60</a:t>
                </a:r>
              </a:p>
            </p:txBody>
          </p:sp>
          <p:sp>
            <p:nvSpPr>
              <p:cNvPr id="207557" name="Text Box 709"/>
              <p:cNvSpPr txBox="1">
                <a:spLocks noChangeArrowheads="1"/>
              </p:cNvSpPr>
              <p:nvPr/>
            </p:nvSpPr>
            <p:spPr bwMode="auto">
              <a:xfrm>
                <a:off x="144" y="3110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60-70</a:t>
                </a:r>
              </a:p>
            </p:txBody>
          </p:sp>
          <p:sp>
            <p:nvSpPr>
              <p:cNvPr id="207558" name="Text Box 710"/>
              <p:cNvSpPr txBox="1">
                <a:spLocks noChangeArrowheads="1"/>
              </p:cNvSpPr>
              <p:nvPr/>
            </p:nvSpPr>
            <p:spPr bwMode="auto">
              <a:xfrm>
                <a:off x="144" y="3206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70-80</a:t>
                </a:r>
              </a:p>
            </p:txBody>
          </p:sp>
          <p:sp>
            <p:nvSpPr>
              <p:cNvPr id="207559" name="Text Box 711"/>
              <p:cNvSpPr txBox="1">
                <a:spLocks noChangeArrowheads="1"/>
              </p:cNvSpPr>
              <p:nvPr/>
            </p:nvSpPr>
            <p:spPr bwMode="auto">
              <a:xfrm>
                <a:off x="144" y="3302"/>
                <a:ext cx="336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80-90</a:t>
                </a:r>
              </a:p>
            </p:txBody>
          </p:sp>
          <p:sp>
            <p:nvSpPr>
              <p:cNvPr id="207560" name="Text Box 712"/>
              <p:cNvSpPr txBox="1">
                <a:spLocks noChangeArrowheads="1"/>
              </p:cNvSpPr>
              <p:nvPr/>
            </p:nvSpPr>
            <p:spPr bwMode="auto">
              <a:xfrm>
                <a:off x="96" y="3398"/>
                <a:ext cx="384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000">
                    <a:solidFill>
                      <a:schemeClr val="bg1"/>
                    </a:solidFill>
                    <a:latin typeface="Tahoma" pitchFamily="34" charset="0"/>
                  </a:rPr>
                  <a:t>90-100</a:t>
                </a:r>
              </a:p>
            </p:txBody>
          </p:sp>
        </p:grpSp>
        <p:sp>
          <p:nvSpPr>
            <p:cNvPr id="207561" name="Line 713"/>
            <p:cNvSpPr>
              <a:spLocks noChangeShapeType="1"/>
            </p:cNvSpPr>
            <p:nvPr/>
          </p:nvSpPr>
          <p:spPr bwMode="auto">
            <a:xfrm>
              <a:off x="336" y="2544"/>
              <a:ext cx="0" cy="1056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07562" name="Text Box 714"/>
            <p:cNvSpPr txBox="1">
              <a:spLocks noChangeArrowheads="1"/>
            </p:cNvSpPr>
            <p:nvPr/>
          </p:nvSpPr>
          <p:spPr bwMode="auto">
            <a:xfrm>
              <a:off x="0" y="2130"/>
              <a:ext cx="43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solidFill>
                    <a:schemeClr val="bg1"/>
                  </a:solidFill>
                  <a:latin typeface="Tahoma" pitchFamily="34" charset="0"/>
                </a:rPr>
                <a:t>Prof. (cm)</a:t>
              </a:r>
            </a:p>
          </p:txBody>
        </p:sp>
      </p:grpSp>
      <p:sp>
        <p:nvSpPr>
          <p:cNvPr id="715" name="CaixaDeTexto 714"/>
          <p:cNvSpPr txBox="1"/>
          <p:nvPr/>
        </p:nvSpPr>
        <p:spPr>
          <a:xfrm rot="16200000">
            <a:off x="7537938" y="5293695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Sá</a:t>
            </a:r>
            <a:r>
              <a:rPr lang="en-US" sz="1600" dirty="0">
                <a:solidFill>
                  <a:schemeClr val="bg1"/>
                </a:solidFill>
              </a:rPr>
              <a:t> et al., RBCS, 2010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81200" y="1905000"/>
            <a:ext cx="5105400" cy="3124200"/>
            <a:chOff x="1248" y="1200"/>
            <a:chExt cx="3216" cy="1968"/>
          </a:xfrm>
        </p:grpSpPr>
        <p:sp>
          <p:nvSpPr>
            <p:cNvPr id="207875" name="Text Box 3"/>
            <p:cNvSpPr txBox="1">
              <a:spLocks noChangeArrowheads="1"/>
            </p:cNvSpPr>
            <p:nvPr/>
          </p:nvSpPr>
          <p:spPr bwMode="auto">
            <a:xfrm>
              <a:off x="1296" y="1200"/>
              <a:ext cx="3168" cy="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4800">
                  <a:solidFill>
                    <a:schemeClr val="bg1"/>
                  </a:solidFill>
                  <a:latin typeface="Tahoma" pitchFamily="34" charset="0"/>
                </a:rPr>
                <a:t>Há diferença no desenvolvimento radicular entre  os híbridos?</a:t>
              </a:r>
            </a:p>
          </p:txBody>
        </p:sp>
        <p:sp>
          <p:nvSpPr>
            <p:cNvPr id="207876" name="AutoShape 4"/>
            <p:cNvSpPr>
              <a:spLocks noChangeArrowheads="1"/>
            </p:cNvSpPr>
            <p:nvPr/>
          </p:nvSpPr>
          <p:spPr bwMode="auto">
            <a:xfrm>
              <a:off x="1248" y="1200"/>
              <a:ext cx="3216" cy="196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97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50" y="762000"/>
            <a:ext cx="2584450" cy="5543550"/>
            <a:chOff x="4" y="480"/>
            <a:chExt cx="1628" cy="349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92" y="768"/>
              <a:ext cx="1326" cy="1139"/>
              <a:chOff x="0" y="768"/>
              <a:chExt cx="1326" cy="1139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660" y="799"/>
                <a:ext cx="666" cy="1071"/>
                <a:chOff x="774" y="945"/>
                <a:chExt cx="666" cy="1071"/>
              </a:xfrm>
            </p:grpSpPr>
            <p:sp>
              <p:nvSpPr>
                <p:cNvPr id="208901" name="Rectangle 5"/>
                <p:cNvSpPr>
                  <a:spLocks noChangeArrowheads="1"/>
                </p:cNvSpPr>
                <p:nvPr/>
              </p:nvSpPr>
              <p:spPr bwMode="auto">
                <a:xfrm>
                  <a:off x="774" y="1909"/>
                  <a:ext cx="227" cy="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2" name="Rectangle 6"/>
                <p:cNvSpPr>
                  <a:spLocks noChangeArrowheads="1"/>
                </p:cNvSpPr>
                <p:nvPr/>
              </p:nvSpPr>
              <p:spPr bwMode="auto">
                <a:xfrm>
                  <a:off x="774" y="1923"/>
                  <a:ext cx="227" cy="2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3" name="Rectangle 7"/>
                <p:cNvSpPr>
                  <a:spLocks noChangeArrowheads="1"/>
                </p:cNvSpPr>
                <p:nvPr/>
              </p:nvSpPr>
              <p:spPr bwMode="auto">
                <a:xfrm>
                  <a:off x="774" y="1948"/>
                  <a:ext cx="227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4" name="Rectangle 8"/>
                <p:cNvSpPr>
                  <a:spLocks noChangeArrowheads="1"/>
                </p:cNvSpPr>
                <p:nvPr/>
              </p:nvSpPr>
              <p:spPr bwMode="auto">
                <a:xfrm>
                  <a:off x="774" y="1977"/>
                  <a:ext cx="227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5" name="Rectangle 9"/>
                <p:cNvSpPr>
                  <a:spLocks noChangeArrowheads="1"/>
                </p:cNvSpPr>
                <p:nvPr/>
              </p:nvSpPr>
              <p:spPr bwMode="auto">
                <a:xfrm>
                  <a:off x="774" y="2001"/>
                  <a:ext cx="227" cy="15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6" name="Freeform 10"/>
                <p:cNvSpPr>
                  <a:spLocks/>
                </p:cNvSpPr>
                <p:nvPr/>
              </p:nvSpPr>
              <p:spPr bwMode="auto">
                <a:xfrm>
                  <a:off x="1001" y="1909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7"/>
                    </a:cxn>
                    <a:cxn ang="0">
                      <a:pos x="0" y="73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7"/>
                      </a:lnTo>
                      <a:lnTo>
                        <a:pt x="0" y="73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7" name="Freeform 11"/>
                <p:cNvSpPr>
                  <a:spLocks/>
                </p:cNvSpPr>
                <p:nvPr/>
              </p:nvSpPr>
              <p:spPr bwMode="auto">
                <a:xfrm>
                  <a:off x="1001" y="1909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7"/>
                    </a:cxn>
                    <a:cxn ang="0">
                      <a:pos x="0" y="73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7"/>
                      </a:lnTo>
                      <a:lnTo>
                        <a:pt x="0" y="73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8" name="Line 12"/>
                <p:cNvSpPr>
                  <a:spLocks noChangeShapeType="1"/>
                </p:cNvSpPr>
                <p:nvPr/>
              </p:nvSpPr>
              <p:spPr bwMode="auto">
                <a:xfrm>
                  <a:off x="774" y="1909"/>
                  <a:ext cx="22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09" name="Line 13"/>
                <p:cNvSpPr>
                  <a:spLocks noChangeShapeType="1"/>
                </p:cNvSpPr>
                <p:nvPr/>
              </p:nvSpPr>
              <p:spPr bwMode="auto">
                <a:xfrm>
                  <a:off x="774" y="2013"/>
                  <a:ext cx="22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0" name="Rectangle 14"/>
                <p:cNvSpPr>
                  <a:spLocks noChangeArrowheads="1"/>
                </p:cNvSpPr>
                <p:nvPr/>
              </p:nvSpPr>
              <p:spPr bwMode="auto">
                <a:xfrm>
                  <a:off x="774" y="1802"/>
                  <a:ext cx="358" cy="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1" name="Rectangle 15"/>
                <p:cNvSpPr>
                  <a:spLocks noChangeArrowheads="1"/>
                </p:cNvSpPr>
                <p:nvPr/>
              </p:nvSpPr>
              <p:spPr bwMode="auto">
                <a:xfrm>
                  <a:off x="774" y="1816"/>
                  <a:ext cx="358" cy="2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2" name="Rectangle 16"/>
                <p:cNvSpPr>
                  <a:spLocks noChangeArrowheads="1"/>
                </p:cNvSpPr>
                <p:nvPr/>
              </p:nvSpPr>
              <p:spPr bwMode="auto">
                <a:xfrm>
                  <a:off x="774" y="1841"/>
                  <a:ext cx="358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3" name="Rectangle 17"/>
                <p:cNvSpPr>
                  <a:spLocks noChangeArrowheads="1"/>
                </p:cNvSpPr>
                <p:nvPr/>
              </p:nvSpPr>
              <p:spPr bwMode="auto">
                <a:xfrm>
                  <a:off x="774" y="1870"/>
                  <a:ext cx="358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4" name="Rectangle 18"/>
                <p:cNvSpPr>
                  <a:spLocks noChangeArrowheads="1"/>
                </p:cNvSpPr>
                <p:nvPr/>
              </p:nvSpPr>
              <p:spPr bwMode="auto">
                <a:xfrm>
                  <a:off x="774" y="1894"/>
                  <a:ext cx="358" cy="15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5" name="Rectangle 19"/>
                <p:cNvSpPr>
                  <a:spLocks noChangeArrowheads="1"/>
                </p:cNvSpPr>
                <p:nvPr/>
              </p:nvSpPr>
              <p:spPr bwMode="auto">
                <a:xfrm>
                  <a:off x="774" y="1909"/>
                  <a:ext cx="358" cy="1"/>
                </a:xfrm>
                <a:prstGeom prst="rect">
                  <a:avLst/>
                </a:prstGeom>
                <a:solidFill>
                  <a:srgbClr val="CC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6" name="Freeform 20"/>
                <p:cNvSpPr>
                  <a:spLocks/>
                </p:cNvSpPr>
                <p:nvPr/>
              </p:nvSpPr>
              <p:spPr bwMode="auto">
                <a:xfrm>
                  <a:off x="1132" y="1802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2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2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7" name="Freeform 21"/>
                <p:cNvSpPr>
                  <a:spLocks/>
                </p:cNvSpPr>
                <p:nvPr/>
              </p:nvSpPr>
              <p:spPr bwMode="auto">
                <a:xfrm>
                  <a:off x="1132" y="1802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2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2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8" name="Line 22"/>
                <p:cNvSpPr>
                  <a:spLocks noChangeShapeType="1"/>
                </p:cNvSpPr>
                <p:nvPr/>
              </p:nvSpPr>
              <p:spPr bwMode="auto">
                <a:xfrm>
                  <a:off x="774" y="1802"/>
                  <a:ext cx="3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19" name="Line 23"/>
                <p:cNvSpPr>
                  <a:spLocks noChangeShapeType="1"/>
                </p:cNvSpPr>
                <p:nvPr/>
              </p:nvSpPr>
              <p:spPr bwMode="auto">
                <a:xfrm>
                  <a:off x="774" y="1909"/>
                  <a:ext cx="3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0" name="Rectangle 24"/>
                <p:cNvSpPr>
                  <a:spLocks noChangeArrowheads="1"/>
                </p:cNvSpPr>
                <p:nvPr/>
              </p:nvSpPr>
              <p:spPr bwMode="auto">
                <a:xfrm>
                  <a:off x="774" y="1695"/>
                  <a:ext cx="421" cy="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1" name="Rectangle 25"/>
                <p:cNvSpPr>
                  <a:spLocks noChangeArrowheads="1"/>
                </p:cNvSpPr>
                <p:nvPr/>
              </p:nvSpPr>
              <p:spPr bwMode="auto">
                <a:xfrm>
                  <a:off x="774" y="1709"/>
                  <a:ext cx="421" cy="2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2" name="Rectangle 26"/>
                <p:cNvSpPr>
                  <a:spLocks noChangeArrowheads="1"/>
                </p:cNvSpPr>
                <p:nvPr/>
              </p:nvSpPr>
              <p:spPr bwMode="auto">
                <a:xfrm>
                  <a:off x="774" y="1734"/>
                  <a:ext cx="421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3" name="Rectangle 27"/>
                <p:cNvSpPr>
                  <a:spLocks noChangeArrowheads="1"/>
                </p:cNvSpPr>
                <p:nvPr/>
              </p:nvSpPr>
              <p:spPr bwMode="auto">
                <a:xfrm>
                  <a:off x="774" y="1763"/>
                  <a:ext cx="421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4" name="Rectangle 28"/>
                <p:cNvSpPr>
                  <a:spLocks noChangeArrowheads="1"/>
                </p:cNvSpPr>
                <p:nvPr/>
              </p:nvSpPr>
              <p:spPr bwMode="auto">
                <a:xfrm>
                  <a:off x="774" y="1787"/>
                  <a:ext cx="421" cy="15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5" name="Freeform 29"/>
                <p:cNvSpPr>
                  <a:spLocks/>
                </p:cNvSpPr>
                <p:nvPr/>
              </p:nvSpPr>
              <p:spPr bwMode="auto">
                <a:xfrm>
                  <a:off x="1195" y="1695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2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2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6" name="Freeform 30"/>
                <p:cNvSpPr>
                  <a:spLocks/>
                </p:cNvSpPr>
                <p:nvPr/>
              </p:nvSpPr>
              <p:spPr bwMode="auto">
                <a:xfrm>
                  <a:off x="1195" y="1695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4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2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4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2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7" name="Line 31"/>
                <p:cNvSpPr>
                  <a:spLocks noChangeShapeType="1"/>
                </p:cNvSpPr>
                <p:nvPr/>
              </p:nvSpPr>
              <p:spPr bwMode="auto">
                <a:xfrm>
                  <a:off x="774" y="1695"/>
                  <a:ext cx="421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8" name="Line 32"/>
                <p:cNvSpPr>
                  <a:spLocks noChangeShapeType="1"/>
                </p:cNvSpPr>
                <p:nvPr/>
              </p:nvSpPr>
              <p:spPr bwMode="auto">
                <a:xfrm>
                  <a:off x="774" y="1802"/>
                  <a:ext cx="421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29" name="Rectangle 33"/>
                <p:cNvSpPr>
                  <a:spLocks noChangeArrowheads="1"/>
                </p:cNvSpPr>
                <p:nvPr/>
              </p:nvSpPr>
              <p:spPr bwMode="auto">
                <a:xfrm>
                  <a:off x="774" y="1587"/>
                  <a:ext cx="353" cy="1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0" name="Rectangle 34"/>
                <p:cNvSpPr>
                  <a:spLocks noChangeArrowheads="1"/>
                </p:cNvSpPr>
                <p:nvPr/>
              </p:nvSpPr>
              <p:spPr bwMode="auto">
                <a:xfrm>
                  <a:off x="774" y="1602"/>
                  <a:ext cx="353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1" name="Rectangle 35"/>
                <p:cNvSpPr>
                  <a:spLocks noChangeArrowheads="1"/>
                </p:cNvSpPr>
                <p:nvPr/>
              </p:nvSpPr>
              <p:spPr bwMode="auto">
                <a:xfrm>
                  <a:off x="774" y="1626"/>
                  <a:ext cx="353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2" name="Rectangle 36"/>
                <p:cNvSpPr>
                  <a:spLocks noChangeArrowheads="1"/>
                </p:cNvSpPr>
                <p:nvPr/>
              </p:nvSpPr>
              <p:spPr bwMode="auto">
                <a:xfrm>
                  <a:off x="774" y="1656"/>
                  <a:ext cx="353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3" name="Rectangle 37"/>
                <p:cNvSpPr>
                  <a:spLocks noChangeArrowheads="1"/>
                </p:cNvSpPr>
                <p:nvPr/>
              </p:nvSpPr>
              <p:spPr bwMode="auto">
                <a:xfrm>
                  <a:off x="774" y="1680"/>
                  <a:ext cx="353" cy="15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4" name="Freeform 38"/>
                <p:cNvSpPr>
                  <a:spLocks/>
                </p:cNvSpPr>
                <p:nvPr/>
              </p:nvSpPr>
              <p:spPr bwMode="auto">
                <a:xfrm>
                  <a:off x="1127" y="1587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9"/>
                    </a:cxn>
                    <a:cxn ang="0">
                      <a:pos x="0" y="9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3"/>
                    </a:cxn>
                    <a:cxn ang="0">
                      <a:pos x="0" y="69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8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9"/>
                      </a:lnTo>
                      <a:lnTo>
                        <a:pt x="0" y="9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3"/>
                      </a:lnTo>
                      <a:lnTo>
                        <a:pt x="0" y="6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5" name="Freeform 39"/>
                <p:cNvSpPr>
                  <a:spLocks/>
                </p:cNvSpPr>
                <p:nvPr/>
              </p:nvSpPr>
              <p:spPr bwMode="auto">
                <a:xfrm>
                  <a:off x="1127" y="1587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9"/>
                    </a:cxn>
                    <a:cxn ang="0">
                      <a:pos x="0" y="93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3"/>
                    </a:cxn>
                    <a:cxn ang="0">
                      <a:pos x="0" y="69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8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9"/>
                      </a:lnTo>
                      <a:lnTo>
                        <a:pt x="0" y="93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3"/>
                      </a:lnTo>
                      <a:lnTo>
                        <a:pt x="0" y="6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6" name="Line 40"/>
                <p:cNvSpPr>
                  <a:spLocks noChangeShapeType="1"/>
                </p:cNvSpPr>
                <p:nvPr/>
              </p:nvSpPr>
              <p:spPr bwMode="auto">
                <a:xfrm>
                  <a:off x="774" y="1587"/>
                  <a:ext cx="35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7" name="Line 41"/>
                <p:cNvSpPr>
                  <a:spLocks noChangeShapeType="1"/>
                </p:cNvSpPr>
                <p:nvPr/>
              </p:nvSpPr>
              <p:spPr bwMode="auto">
                <a:xfrm>
                  <a:off x="774" y="1695"/>
                  <a:ext cx="353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8" name="Rectangle 42"/>
                <p:cNvSpPr>
                  <a:spLocks noChangeArrowheads="1"/>
                </p:cNvSpPr>
                <p:nvPr/>
              </p:nvSpPr>
              <p:spPr bwMode="auto">
                <a:xfrm>
                  <a:off x="774" y="1480"/>
                  <a:ext cx="358" cy="1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39" name="Rectangle 43"/>
                <p:cNvSpPr>
                  <a:spLocks noChangeArrowheads="1"/>
                </p:cNvSpPr>
                <p:nvPr/>
              </p:nvSpPr>
              <p:spPr bwMode="auto">
                <a:xfrm>
                  <a:off x="774" y="1495"/>
                  <a:ext cx="358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0" name="Rectangle 44"/>
                <p:cNvSpPr>
                  <a:spLocks noChangeArrowheads="1"/>
                </p:cNvSpPr>
                <p:nvPr/>
              </p:nvSpPr>
              <p:spPr bwMode="auto">
                <a:xfrm>
                  <a:off x="774" y="1519"/>
                  <a:ext cx="358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1" name="Rectangle 45"/>
                <p:cNvSpPr>
                  <a:spLocks noChangeArrowheads="1"/>
                </p:cNvSpPr>
                <p:nvPr/>
              </p:nvSpPr>
              <p:spPr bwMode="auto">
                <a:xfrm>
                  <a:off x="774" y="1549"/>
                  <a:ext cx="358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2" name="Rectangle 46"/>
                <p:cNvSpPr>
                  <a:spLocks noChangeArrowheads="1"/>
                </p:cNvSpPr>
                <p:nvPr/>
              </p:nvSpPr>
              <p:spPr bwMode="auto">
                <a:xfrm>
                  <a:off x="774" y="1573"/>
                  <a:ext cx="358" cy="14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3" name="Freeform 47"/>
                <p:cNvSpPr>
                  <a:spLocks/>
                </p:cNvSpPr>
                <p:nvPr/>
              </p:nvSpPr>
              <p:spPr bwMode="auto">
                <a:xfrm>
                  <a:off x="1132" y="1480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9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9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9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4" name="Freeform 48"/>
                <p:cNvSpPr>
                  <a:spLocks/>
                </p:cNvSpPr>
                <p:nvPr/>
              </p:nvSpPr>
              <p:spPr bwMode="auto">
                <a:xfrm>
                  <a:off x="1132" y="1480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9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9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9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9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5" name="Line 49"/>
                <p:cNvSpPr>
                  <a:spLocks noChangeShapeType="1"/>
                </p:cNvSpPr>
                <p:nvPr/>
              </p:nvSpPr>
              <p:spPr bwMode="auto">
                <a:xfrm>
                  <a:off x="774" y="1480"/>
                  <a:ext cx="3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6" name="Line 50"/>
                <p:cNvSpPr>
                  <a:spLocks noChangeShapeType="1"/>
                </p:cNvSpPr>
                <p:nvPr/>
              </p:nvSpPr>
              <p:spPr bwMode="auto">
                <a:xfrm>
                  <a:off x="774" y="1587"/>
                  <a:ext cx="3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7" name="Rectangle 51"/>
                <p:cNvSpPr>
                  <a:spLocks noChangeArrowheads="1"/>
                </p:cNvSpPr>
                <p:nvPr/>
              </p:nvSpPr>
              <p:spPr bwMode="auto">
                <a:xfrm>
                  <a:off x="774" y="1373"/>
                  <a:ext cx="330" cy="1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8" name="Rectangle 52"/>
                <p:cNvSpPr>
                  <a:spLocks noChangeArrowheads="1"/>
                </p:cNvSpPr>
                <p:nvPr/>
              </p:nvSpPr>
              <p:spPr bwMode="auto">
                <a:xfrm>
                  <a:off x="774" y="1388"/>
                  <a:ext cx="330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49" name="Rectangle 53"/>
                <p:cNvSpPr>
                  <a:spLocks noChangeArrowheads="1"/>
                </p:cNvSpPr>
                <p:nvPr/>
              </p:nvSpPr>
              <p:spPr bwMode="auto">
                <a:xfrm>
                  <a:off x="774" y="1412"/>
                  <a:ext cx="330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0" name="Rectangle 54"/>
                <p:cNvSpPr>
                  <a:spLocks noChangeArrowheads="1"/>
                </p:cNvSpPr>
                <p:nvPr/>
              </p:nvSpPr>
              <p:spPr bwMode="auto">
                <a:xfrm>
                  <a:off x="774" y="1441"/>
                  <a:ext cx="330" cy="25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1" name="Rectangle 55"/>
                <p:cNvSpPr>
                  <a:spLocks noChangeArrowheads="1"/>
                </p:cNvSpPr>
                <p:nvPr/>
              </p:nvSpPr>
              <p:spPr bwMode="auto">
                <a:xfrm>
                  <a:off x="774" y="1466"/>
                  <a:ext cx="330" cy="14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2" name="Rectangle 56"/>
                <p:cNvSpPr>
                  <a:spLocks noChangeArrowheads="1"/>
                </p:cNvSpPr>
                <p:nvPr/>
              </p:nvSpPr>
              <p:spPr bwMode="auto">
                <a:xfrm>
                  <a:off x="774" y="1480"/>
                  <a:ext cx="330" cy="1"/>
                </a:xfrm>
                <a:prstGeom prst="rect">
                  <a:avLst/>
                </a:prstGeom>
                <a:solidFill>
                  <a:srgbClr val="CC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3" name="Freeform 57"/>
                <p:cNvSpPr>
                  <a:spLocks/>
                </p:cNvSpPr>
                <p:nvPr/>
              </p:nvSpPr>
              <p:spPr bwMode="auto">
                <a:xfrm>
                  <a:off x="1104" y="1373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4" name="Freeform 58"/>
                <p:cNvSpPr>
                  <a:spLocks/>
                </p:cNvSpPr>
                <p:nvPr/>
              </p:nvSpPr>
              <p:spPr bwMode="auto">
                <a:xfrm>
                  <a:off x="1104" y="1373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5" name="Line 59"/>
                <p:cNvSpPr>
                  <a:spLocks noChangeShapeType="1"/>
                </p:cNvSpPr>
                <p:nvPr/>
              </p:nvSpPr>
              <p:spPr bwMode="auto">
                <a:xfrm>
                  <a:off x="774" y="1373"/>
                  <a:ext cx="3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6" name="Line 60"/>
                <p:cNvSpPr>
                  <a:spLocks noChangeShapeType="1"/>
                </p:cNvSpPr>
                <p:nvPr/>
              </p:nvSpPr>
              <p:spPr bwMode="auto">
                <a:xfrm>
                  <a:off x="774" y="1480"/>
                  <a:ext cx="33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7" name="Rectangle 61"/>
                <p:cNvSpPr>
                  <a:spLocks noChangeArrowheads="1"/>
                </p:cNvSpPr>
                <p:nvPr/>
              </p:nvSpPr>
              <p:spPr bwMode="auto">
                <a:xfrm>
                  <a:off x="774" y="1266"/>
                  <a:ext cx="318" cy="1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8" name="Rectangle 62"/>
                <p:cNvSpPr>
                  <a:spLocks noChangeArrowheads="1"/>
                </p:cNvSpPr>
                <p:nvPr/>
              </p:nvSpPr>
              <p:spPr bwMode="auto">
                <a:xfrm>
                  <a:off x="774" y="1281"/>
                  <a:ext cx="318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59" name="Rectangle 63"/>
                <p:cNvSpPr>
                  <a:spLocks noChangeArrowheads="1"/>
                </p:cNvSpPr>
                <p:nvPr/>
              </p:nvSpPr>
              <p:spPr bwMode="auto">
                <a:xfrm>
                  <a:off x="774" y="1305"/>
                  <a:ext cx="318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0" name="Rectangle 64"/>
                <p:cNvSpPr>
                  <a:spLocks noChangeArrowheads="1"/>
                </p:cNvSpPr>
                <p:nvPr/>
              </p:nvSpPr>
              <p:spPr bwMode="auto">
                <a:xfrm>
                  <a:off x="774" y="1334"/>
                  <a:ext cx="318" cy="25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1" name="Rectangle 65"/>
                <p:cNvSpPr>
                  <a:spLocks noChangeArrowheads="1"/>
                </p:cNvSpPr>
                <p:nvPr/>
              </p:nvSpPr>
              <p:spPr bwMode="auto">
                <a:xfrm>
                  <a:off x="774" y="1359"/>
                  <a:ext cx="318" cy="14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2" name="Freeform 66"/>
                <p:cNvSpPr>
                  <a:spLocks/>
                </p:cNvSpPr>
                <p:nvPr/>
              </p:nvSpPr>
              <p:spPr bwMode="auto">
                <a:xfrm>
                  <a:off x="1092" y="1266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3" name="Freeform 67"/>
                <p:cNvSpPr>
                  <a:spLocks/>
                </p:cNvSpPr>
                <p:nvPr/>
              </p:nvSpPr>
              <p:spPr bwMode="auto">
                <a:xfrm>
                  <a:off x="1092" y="1266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4" name="Line 68"/>
                <p:cNvSpPr>
                  <a:spLocks noChangeShapeType="1"/>
                </p:cNvSpPr>
                <p:nvPr/>
              </p:nvSpPr>
              <p:spPr bwMode="auto">
                <a:xfrm>
                  <a:off x="774" y="1266"/>
                  <a:ext cx="31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5" name="Line 69"/>
                <p:cNvSpPr>
                  <a:spLocks noChangeShapeType="1"/>
                </p:cNvSpPr>
                <p:nvPr/>
              </p:nvSpPr>
              <p:spPr bwMode="auto">
                <a:xfrm>
                  <a:off x="774" y="1373"/>
                  <a:ext cx="31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6" name="Rectangle 70"/>
                <p:cNvSpPr>
                  <a:spLocks noChangeArrowheads="1"/>
                </p:cNvSpPr>
                <p:nvPr/>
              </p:nvSpPr>
              <p:spPr bwMode="auto">
                <a:xfrm>
                  <a:off x="774" y="1159"/>
                  <a:ext cx="432" cy="1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7" name="Rectangle 71"/>
                <p:cNvSpPr>
                  <a:spLocks noChangeArrowheads="1"/>
                </p:cNvSpPr>
                <p:nvPr/>
              </p:nvSpPr>
              <p:spPr bwMode="auto">
                <a:xfrm>
                  <a:off x="774" y="1174"/>
                  <a:ext cx="432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8" name="Rectangle 72"/>
                <p:cNvSpPr>
                  <a:spLocks noChangeArrowheads="1"/>
                </p:cNvSpPr>
                <p:nvPr/>
              </p:nvSpPr>
              <p:spPr bwMode="auto">
                <a:xfrm>
                  <a:off x="774" y="1198"/>
                  <a:ext cx="432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69" name="Rectangle 73"/>
                <p:cNvSpPr>
                  <a:spLocks noChangeArrowheads="1"/>
                </p:cNvSpPr>
                <p:nvPr/>
              </p:nvSpPr>
              <p:spPr bwMode="auto">
                <a:xfrm>
                  <a:off x="774" y="1227"/>
                  <a:ext cx="432" cy="25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0" name="Rectangle 74"/>
                <p:cNvSpPr>
                  <a:spLocks noChangeArrowheads="1"/>
                </p:cNvSpPr>
                <p:nvPr/>
              </p:nvSpPr>
              <p:spPr bwMode="auto">
                <a:xfrm>
                  <a:off x="774" y="1252"/>
                  <a:ext cx="432" cy="14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1" name="Freeform 75"/>
                <p:cNvSpPr>
                  <a:spLocks/>
                </p:cNvSpPr>
                <p:nvPr/>
              </p:nvSpPr>
              <p:spPr bwMode="auto">
                <a:xfrm>
                  <a:off x="1206" y="1159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2" name="Freeform 76"/>
                <p:cNvSpPr>
                  <a:spLocks/>
                </p:cNvSpPr>
                <p:nvPr/>
              </p:nvSpPr>
              <p:spPr bwMode="auto">
                <a:xfrm>
                  <a:off x="1206" y="1159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15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3"/>
                    </a:cxn>
                    <a:cxn ang="0">
                      <a:pos x="0" y="107"/>
                    </a:cxn>
                    <a:cxn ang="0">
                      <a:pos x="0" y="107"/>
                    </a:cxn>
                    <a:cxn ang="0">
                      <a:pos x="0" y="93"/>
                    </a:cxn>
                    <a:cxn ang="0">
                      <a:pos x="0" y="68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h="107">
                      <a:moveTo>
                        <a:pt x="0" y="39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3"/>
                      </a:lnTo>
                      <a:lnTo>
                        <a:pt x="0" y="107"/>
                      </a:lnTo>
                      <a:lnTo>
                        <a:pt x="0" y="107"/>
                      </a:lnTo>
                      <a:lnTo>
                        <a:pt x="0" y="93"/>
                      </a:lnTo>
                      <a:lnTo>
                        <a:pt x="0" y="68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3" name="Line 77"/>
                <p:cNvSpPr>
                  <a:spLocks noChangeShapeType="1"/>
                </p:cNvSpPr>
                <p:nvPr/>
              </p:nvSpPr>
              <p:spPr bwMode="auto">
                <a:xfrm>
                  <a:off x="774" y="1159"/>
                  <a:ext cx="4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4" name="Line 78"/>
                <p:cNvSpPr>
                  <a:spLocks noChangeShapeType="1"/>
                </p:cNvSpPr>
                <p:nvPr/>
              </p:nvSpPr>
              <p:spPr bwMode="auto">
                <a:xfrm>
                  <a:off x="774" y="1266"/>
                  <a:ext cx="4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5" name="Rectangle 79"/>
                <p:cNvSpPr>
                  <a:spLocks noChangeArrowheads="1"/>
                </p:cNvSpPr>
                <p:nvPr/>
              </p:nvSpPr>
              <p:spPr bwMode="auto">
                <a:xfrm>
                  <a:off x="774" y="1052"/>
                  <a:ext cx="609" cy="1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6" name="Rectangle 80"/>
                <p:cNvSpPr>
                  <a:spLocks noChangeArrowheads="1"/>
                </p:cNvSpPr>
                <p:nvPr/>
              </p:nvSpPr>
              <p:spPr bwMode="auto">
                <a:xfrm>
                  <a:off x="774" y="1067"/>
                  <a:ext cx="609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7" name="Rectangle 81"/>
                <p:cNvSpPr>
                  <a:spLocks noChangeArrowheads="1"/>
                </p:cNvSpPr>
                <p:nvPr/>
              </p:nvSpPr>
              <p:spPr bwMode="auto">
                <a:xfrm>
                  <a:off x="774" y="1091"/>
                  <a:ext cx="609" cy="29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8" name="Rectangle 82"/>
                <p:cNvSpPr>
                  <a:spLocks noChangeArrowheads="1"/>
                </p:cNvSpPr>
                <p:nvPr/>
              </p:nvSpPr>
              <p:spPr bwMode="auto">
                <a:xfrm>
                  <a:off x="774" y="1120"/>
                  <a:ext cx="609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79" name="Rectangle 83"/>
                <p:cNvSpPr>
                  <a:spLocks noChangeArrowheads="1"/>
                </p:cNvSpPr>
                <p:nvPr/>
              </p:nvSpPr>
              <p:spPr bwMode="auto">
                <a:xfrm>
                  <a:off x="774" y="1144"/>
                  <a:ext cx="609" cy="15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0" name="Rectangle 84"/>
                <p:cNvSpPr>
                  <a:spLocks noChangeArrowheads="1"/>
                </p:cNvSpPr>
                <p:nvPr/>
              </p:nvSpPr>
              <p:spPr bwMode="auto">
                <a:xfrm>
                  <a:off x="774" y="1159"/>
                  <a:ext cx="609" cy="1"/>
                </a:xfrm>
                <a:prstGeom prst="rect">
                  <a:avLst/>
                </a:prstGeom>
                <a:solidFill>
                  <a:srgbClr val="CC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1" name="Freeform 85"/>
                <p:cNvSpPr>
                  <a:spLocks/>
                </p:cNvSpPr>
                <p:nvPr/>
              </p:nvSpPr>
              <p:spPr bwMode="auto">
                <a:xfrm>
                  <a:off x="1383" y="1052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5"/>
                    </a:cxn>
                    <a:cxn ang="0">
                      <a:pos x="0" y="39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h="10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39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2" name="Line 86"/>
                <p:cNvSpPr>
                  <a:spLocks noChangeShapeType="1"/>
                </p:cNvSpPr>
                <p:nvPr/>
              </p:nvSpPr>
              <p:spPr bwMode="auto">
                <a:xfrm>
                  <a:off x="774" y="1052"/>
                  <a:ext cx="60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3" name="Line 87"/>
                <p:cNvSpPr>
                  <a:spLocks noChangeShapeType="1"/>
                </p:cNvSpPr>
                <p:nvPr/>
              </p:nvSpPr>
              <p:spPr bwMode="auto">
                <a:xfrm>
                  <a:off x="774" y="1159"/>
                  <a:ext cx="609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4" name="Rectangle 88"/>
                <p:cNvSpPr>
                  <a:spLocks noChangeArrowheads="1"/>
                </p:cNvSpPr>
                <p:nvPr/>
              </p:nvSpPr>
              <p:spPr bwMode="auto">
                <a:xfrm>
                  <a:off x="774" y="945"/>
                  <a:ext cx="665" cy="1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5" name="Rectangle 89"/>
                <p:cNvSpPr>
                  <a:spLocks noChangeArrowheads="1"/>
                </p:cNvSpPr>
                <p:nvPr/>
              </p:nvSpPr>
              <p:spPr bwMode="auto">
                <a:xfrm>
                  <a:off x="774" y="955"/>
                  <a:ext cx="665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6" name="Rectangle 90"/>
                <p:cNvSpPr>
                  <a:spLocks noChangeArrowheads="1"/>
                </p:cNvSpPr>
                <p:nvPr/>
              </p:nvSpPr>
              <p:spPr bwMode="auto">
                <a:xfrm>
                  <a:off x="774" y="979"/>
                  <a:ext cx="665" cy="34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7" name="Rectangle 91"/>
                <p:cNvSpPr>
                  <a:spLocks noChangeArrowheads="1"/>
                </p:cNvSpPr>
                <p:nvPr/>
              </p:nvSpPr>
              <p:spPr bwMode="auto">
                <a:xfrm>
                  <a:off x="774" y="1013"/>
                  <a:ext cx="665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8" name="Rectangle 92"/>
                <p:cNvSpPr>
                  <a:spLocks noChangeArrowheads="1"/>
                </p:cNvSpPr>
                <p:nvPr/>
              </p:nvSpPr>
              <p:spPr bwMode="auto">
                <a:xfrm>
                  <a:off x="774" y="1037"/>
                  <a:ext cx="665" cy="15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89" name="Freeform 93"/>
                <p:cNvSpPr>
                  <a:spLocks/>
                </p:cNvSpPr>
                <p:nvPr/>
              </p:nvSpPr>
              <p:spPr bwMode="auto">
                <a:xfrm>
                  <a:off x="1439" y="945"/>
                  <a:ext cx="1" cy="10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0"/>
                    </a:cxn>
                    <a:cxn ang="0">
                      <a:pos x="0" y="34"/>
                    </a:cxn>
                    <a:cxn ang="0">
                      <a:pos x="0" y="68"/>
                    </a:cxn>
                    <a:cxn ang="0">
                      <a:pos x="0" y="92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h="10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34"/>
                      </a:lnTo>
                      <a:lnTo>
                        <a:pt x="0" y="68"/>
                      </a:lnTo>
                      <a:lnTo>
                        <a:pt x="0" y="92"/>
                      </a:lnTo>
                      <a:lnTo>
                        <a:pt x="0" y="107"/>
                      </a:lnTo>
                      <a:lnTo>
                        <a:pt x="0" y="107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90" name="Line 94"/>
                <p:cNvSpPr>
                  <a:spLocks noChangeShapeType="1"/>
                </p:cNvSpPr>
                <p:nvPr/>
              </p:nvSpPr>
              <p:spPr bwMode="auto">
                <a:xfrm>
                  <a:off x="774" y="945"/>
                  <a:ext cx="6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991" name="Line 95"/>
                <p:cNvSpPr>
                  <a:spLocks noChangeShapeType="1"/>
                </p:cNvSpPr>
                <p:nvPr/>
              </p:nvSpPr>
              <p:spPr bwMode="auto">
                <a:xfrm>
                  <a:off x="774" y="1052"/>
                  <a:ext cx="6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08992" name="Freeform 96"/>
              <p:cNvSpPr>
                <a:spLocks/>
              </p:cNvSpPr>
              <p:nvPr/>
            </p:nvSpPr>
            <p:spPr bwMode="auto">
              <a:xfrm>
                <a:off x="204" y="768"/>
                <a:ext cx="1" cy="1139"/>
              </a:xfrm>
              <a:custGeom>
                <a:avLst/>
                <a:gdLst/>
                <a:ahLst/>
                <a:cxnLst>
                  <a:cxn ang="0">
                    <a:pos x="0" y="1139"/>
                  </a:cxn>
                  <a:cxn ang="0">
                    <a:pos x="0" y="1071"/>
                  </a:cxn>
                  <a:cxn ang="0">
                    <a:pos x="0" y="0"/>
                  </a:cxn>
                  <a:cxn ang="0">
                    <a:pos x="0" y="68"/>
                  </a:cxn>
                  <a:cxn ang="0">
                    <a:pos x="0" y="1139"/>
                  </a:cxn>
                </a:cxnLst>
                <a:rect l="0" t="0" r="r" b="b"/>
                <a:pathLst>
                  <a:path h="1139">
                    <a:moveTo>
                      <a:pt x="0" y="1139"/>
                    </a:moveTo>
                    <a:lnTo>
                      <a:pt x="0" y="1071"/>
                    </a:lnTo>
                    <a:lnTo>
                      <a:pt x="0" y="0"/>
                    </a:lnTo>
                    <a:lnTo>
                      <a:pt x="0" y="68"/>
                    </a:lnTo>
                    <a:lnTo>
                      <a:pt x="0" y="1139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3" name="Rectangle 97"/>
              <p:cNvSpPr>
                <a:spLocks noChangeArrowheads="1"/>
              </p:cNvSpPr>
              <p:nvPr/>
            </p:nvSpPr>
            <p:spPr bwMode="auto">
              <a:xfrm flipH="1">
                <a:off x="439" y="1763"/>
                <a:ext cx="227" cy="1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4" name="Rectangle 98"/>
              <p:cNvSpPr>
                <a:spLocks noChangeArrowheads="1"/>
              </p:cNvSpPr>
              <p:nvPr/>
            </p:nvSpPr>
            <p:spPr bwMode="auto">
              <a:xfrm flipH="1">
                <a:off x="439" y="1777"/>
                <a:ext cx="227" cy="2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5" name="Rectangle 99"/>
              <p:cNvSpPr>
                <a:spLocks noChangeArrowheads="1"/>
              </p:cNvSpPr>
              <p:nvPr/>
            </p:nvSpPr>
            <p:spPr bwMode="auto">
              <a:xfrm flipH="1">
                <a:off x="439" y="1802"/>
                <a:ext cx="227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6" name="Rectangle 100"/>
              <p:cNvSpPr>
                <a:spLocks noChangeArrowheads="1"/>
              </p:cNvSpPr>
              <p:nvPr/>
            </p:nvSpPr>
            <p:spPr bwMode="auto">
              <a:xfrm flipH="1">
                <a:off x="439" y="1831"/>
                <a:ext cx="227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7" name="Rectangle 101"/>
              <p:cNvSpPr>
                <a:spLocks noChangeArrowheads="1"/>
              </p:cNvSpPr>
              <p:nvPr/>
            </p:nvSpPr>
            <p:spPr bwMode="auto">
              <a:xfrm flipH="1">
                <a:off x="439" y="1855"/>
                <a:ext cx="227" cy="15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8" name="Freeform 102"/>
              <p:cNvSpPr>
                <a:spLocks/>
              </p:cNvSpPr>
              <p:nvPr/>
            </p:nvSpPr>
            <p:spPr bwMode="auto">
              <a:xfrm flipH="1">
                <a:off x="438" y="1763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7"/>
                  </a:cxn>
                  <a:cxn ang="0">
                    <a:pos x="0" y="73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7"/>
                    </a:lnTo>
                    <a:lnTo>
                      <a:pt x="0" y="7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999" name="Freeform 103"/>
              <p:cNvSpPr>
                <a:spLocks/>
              </p:cNvSpPr>
              <p:nvPr/>
            </p:nvSpPr>
            <p:spPr bwMode="auto">
              <a:xfrm flipH="1">
                <a:off x="438" y="1763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7"/>
                  </a:cxn>
                  <a:cxn ang="0">
                    <a:pos x="0" y="73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7"/>
                    </a:lnTo>
                    <a:lnTo>
                      <a:pt x="0" y="73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0" name="Line 104"/>
              <p:cNvSpPr>
                <a:spLocks noChangeShapeType="1"/>
              </p:cNvSpPr>
              <p:nvPr/>
            </p:nvSpPr>
            <p:spPr bwMode="auto">
              <a:xfrm flipH="1">
                <a:off x="439" y="1763"/>
                <a:ext cx="22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1" name="Line 105"/>
              <p:cNvSpPr>
                <a:spLocks noChangeShapeType="1"/>
              </p:cNvSpPr>
              <p:nvPr/>
            </p:nvSpPr>
            <p:spPr bwMode="auto">
              <a:xfrm flipH="1">
                <a:off x="439" y="1867"/>
                <a:ext cx="22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2" name="Rectangle 106"/>
              <p:cNvSpPr>
                <a:spLocks noChangeArrowheads="1"/>
              </p:cNvSpPr>
              <p:nvPr/>
            </p:nvSpPr>
            <p:spPr bwMode="auto">
              <a:xfrm flipH="1">
                <a:off x="308" y="1656"/>
                <a:ext cx="358" cy="1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3" name="Rectangle 107"/>
              <p:cNvSpPr>
                <a:spLocks noChangeArrowheads="1"/>
              </p:cNvSpPr>
              <p:nvPr/>
            </p:nvSpPr>
            <p:spPr bwMode="auto">
              <a:xfrm flipH="1">
                <a:off x="308" y="1670"/>
                <a:ext cx="358" cy="2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4" name="Rectangle 108"/>
              <p:cNvSpPr>
                <a:spLocks noChangeArrowheads="1"/>
              </p:cNvSpPr>
              <p:nvPr/>
            </p:nvSpPr>
            <p:spPr bwMode="auto">
              <a:xfrm flipH="1">
                <a:off x="308" y="1695"/>
                <a:ext cx="358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5" name="Rectangle 109"/>
              <p:cNvSpPr>
                <a:spLocks noChangeArrowheads="1"/>
              </p:cNvSpPr>
              <p:nvPr/>
            </p:nvSpPr>
            <p:spPr bwMode="auto">
              <a:xfrm flipH="1">
                <a:off x="308" y="1724"/>
                <a:ext cx="358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6" name="Rectangle 110"/>
              <p:cNvSpPr>
                <a:spLocks noChangeArrowheads="1"/>
              </p:cNvSpPr>
              <p:nvPr/>
            </p:nvSpPr>
            <p:spPr bwMode="auto">
              <a:xfrm flipH="1">
                <a:off x="308" y="1748"/>
                <a:ext cx="358" cy="15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7" name="Freeform 111"/>
              <p:cNvSpPr>
                <a:spLocks/>
              </p:cNvSpPr>
              <p:nvPr/>
            </p:nvSpPr>
            <p:spPr bwMode="auto">
              <a:xfrm flipH="1">
                <a:off x="307" y="1656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2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2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8" name="Freeform 112"/>
              <p:cNvSpPr>
                <a:spLocks/>
              </p:cNvSpPr>
              <p:nvPr/>
            </p:nvSpPr>
            <p:spPr bwMode="auto">
              <a:xfrm flipH="1">
                <a:off x="307" y="1656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2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2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09" name="Line 113"/>
              <p:cNvSpPr>
                <a:spLocks noChangeShapeType="1"/>
              </p:cNvSpPr>
              <p:nvPr/>
            </p:nvSpPr>
            <p:spPr bwMode="auto">
              <a:xfrm flipH="1">
                <a:off x="308" y="1656"/>
                <a:ext cx="35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0" name="Line 114"/>
              <p:cNvSpPr>
                <a:spLocks noChangeShapeType="1"/>
              </p:cNvSpPr>
              <p:nvPr/>
            </p:nvSpPr>
            <p:spPr bwMode="auto">
              <a:xfrm flipH="1">
                <a:off x="308" y="1763"/>
                <a:ext cx="35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1" name="Rectangle 115"/>
              <p:cNvSpPr>
                <a:spLocks noChangeArrowheads="1"/>
              </p:cNvSpPr>
              <p:nvPr/>
            </p:nvSpPr>
            <p:spPr bwMode="auto">
              <a:xfrm flipH="1">
                <a:off x="245" y="1549"/>
                <a:ext cx="421" cy="1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2" name="Rectangle 116"/>
              <p:cNvSpPr>
                <a:spLocks noChangeArrowheads="1"/>
              </p:cNvSpPr>
              <p:nvPr/>
            </p:nvSpPr>
            <p:spPr bwMode="auto">
              <a:xfrm flipH="1">
                <a:off x="245" y="1563"/>
                <a:ext cx="421" cy="2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3" name="Rectangle 117"/>
              <p:cNvSpPr>
                <a:spLocks noChangeArrowheads="1"/>
              </p:cNvSpPr>
              <p:nvPr/>
            </p:nvSpPr>
            <p:spPr bwMode="auto">
              <a:xfrm flipH="1">
                <a:off x="245" y="1588"/>
                <a:ext cx="421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4" name="Rectangle 118"/>
              <p:cNvSpPr>
                <a:spLocks noChangeArrowheads="1"/>
              </p:cNvSpPr>
              <p:nvPr/>
            </p:nvSpPr>
            <p:spPr bwMode="auto">
              <a:xfrm flipH="1">
                <a:off x="245" y="1617"/>
                <a:ext cx="421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5" name="Rectangle 119"/>
              <p:cNvSpPr>
                <a:spLocks noChangeArrowheads="1"/>
              </p:cNvSpPr>
              <p:nvPr/>
            </p:nvSpPr>
            <p:spPr bwMode="auto">
              <a:xfrm flipH="1">
                <a:off x="245" y="1641"/>
                <a:ext cx="421" cy="15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6" name="Freeform 120"/>
              <p:cNvSpPr>
                <a:spLocks/>
              </p:cNvSpPr>
              <p:nvPr/>
            </p:nvSpPr>
            <p:spPr bwMode="auto">
              <a:xfrm flipH="1">
                <a:off x="244" y="1549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2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2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7" name="Freeform 121"/>
              <p:cNvSpPr>
                <a:spLocks/>
              </p:cNvSpPr>
              <p:nvPr/>
            </p:nvSpPr>
            <p:spPr bwMode="auto">
              <a:xfrm flipH="1">
                <a:off x="244" y="1549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4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2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2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8" name="Line 122"/>
              <p:cNvSpPr>
                <a:spLocks noChangeShapeType="1"/>
              </p:cNvSpPr>
              <p:nvPr/>
            </p:nvSpPr>
            <p:spPr bwMode="auto">
              <a:xfrm flipH="1">
                <a:off x="245" y="1549"/>
                <a:ext cx="4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19" name="Line 123"/>
              <p:cNvSpPr>
                <a:spLocks noChangeShapeType="1"/>
              </p:cNvSpPr>
              <p:nvPr/>
            </p:nvSpPr>
            <p:spPr bwMode="auto">
              <a:xfrm flipH="1">
                <a:off x="245" y="1656"/>
                <a:ext cx="42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0" name="Rectangle 124"/>
              <p:cNvSpPr>
                <a:spLocks noChangeArrowheads="1"/>
              </p:cNvSpPr>
              <p:nvPr/>
            </p:nvSpPr>
            <p:spPr bwMode="auto">
              <a:xfrm flipH="1">
                <a:off x="313" y="1441"/>
                <a:ext cx="353" cy="1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1" name="Rectangle 125"/>
              <p:cNvSpPr>
                <a:spLocks noChangeArrowheads="1"/>
              </p:cNvSpPr>
              <p:nvPr/>
            </p:nvSpPr>
            <p:spPr bwMode="auto">
              <a:xfrm flipH="1">
                <a:off x="313" y="1456"/>
                <a:ext cx="353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2" name="Rectangle 126"/>
              <p:cNvSpPr>
                <a:spLocks noChangeArrowheads="1"/>
              </p:cNvSpPr>
              <p:nvPr/>
            </p:nvSpPr>
            <p:spPr bwMode="auto">
              <a:xfrm flipH="1">
                <a:off x="313" y="1480"/>
                <a:ext cx="353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3" name="Rectangle 127"/>
              <p:cNvSpPr>
                <a:spLocks noChangeArrowheads="1"/>
              </p:cNvSpPr>
              <p:nvPr/>
            </p:nvSpPr>
            <p:spPr bwMode="auto">
              <a:xfrm flipH="1">
                <a:off x="313" y="1510"/>
                <a:ext cx="353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4" name="Rectangle 128"/>
              <p:cNvSpPr>
                <a:spLocks noChangeArrowheads="1"/>
              </p:cNvSpPr>
              <p:nvPr/>
            </p:nvSpPr>
            <p:spPr bwMode="auto">
              <a:xfrm flipH="1">
                <a:off x="313" y="1534"/>
                <a:ext cx="353" cy="15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5" name="Freeform 129"/>
              <p:cNvSpPr>
                <a:spLocks/>
              </p:cNvSpPr>
              <p:nvPr/>
            </p:nvSpPr>
            <p:spPr bwMode="auto">
              <a:xfrm flipH="1">
                <a:off x="312" y="1441"/>
                <a:ext cx="1" cy="108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9"/>
                  </a:cxn>
                  <a:cxn ang="0">
                    <a:pos x="0" y="9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3"/>
                  </a:cxn>
                  <a:cxn ang="0">
                    <a:pos x="0" y="69"/>
                  </a:cxn>
                  <a:cxn ang="0">
                    <a:pos x="0" y="39"/>
                  </a:cxn>
                </a:cxnLst>
                <a:rect l="0" t="0" r="r" b="b"/>
                <a:pathLst>
                  <a:path h="108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3"/>
                    </a:lnTo>
                    <a:lnTo>
                      <a:pt x="0" y="6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6" name="Freeform 130"/>
              <p:cNvSpPr>
                <a:spLocks/>
              </p:cNvSpPr>
              <p:nvPr/>
            </p:nvSpPr>
            <p:spPr bwMode="auto">
              <a:xfrm flipH="1">
                <a:off x="312" y="1441"/>
                <a:ext cx="1" cy="108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9"/>
                  </a:cxn>
                  <a:cxn ang="0">
                    <a:pos x="0" y="9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3"/>
                  </a:cxn>
                  <a:cxn ang="0">
                    <a:pos x="0" y="69"/>
                  </a:cxn>
                  <a:cxn ang="0">
                    <a:pos x="0" y="39"/>
                  </a:cxn>
                </a:cxnLst>
                <a:rect l="0" t="0" r="r" b="b"/>
                <a:pathLst>
                  <a:path h="108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3"/>
                    </a:lnTo>
                    <a:lnTo>
                      <a:pt x="0" y="6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7" name="Line 131"/>
              <p:cNvSpPr>
                <a:spLocks noChangeShapeType="1"/>
              </p:cNvSpPr>
              <p:nvPr/>
            </p:nvSpPr>
            <p:spPr bwMode="auto">
              <a:xfrm flipH="1">
                <a:off x="313" y="1441"/>
                <a:ext cx="35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8" name="Line 132"/>
              <p:cNvSpPr>
                <a:spLocks noChangeShapeType="1"/>
              </p:cNvSpPr>
              <p:nvPr/>
            </p:nvSpPr>
            <p:spPr bwMode="auto">
              <a:xfrm flipH="1">
                <a:off x="313" y="1549"/>
                <a:ext cx="353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29" name="Rectangle 133"/>
              <p:cNvSpPr>
                <a:spLocks noChangeArrowheads="1"/>
              </p:cNvSpPr>
              <p:nvPr/>
            </p:nvSpPr>
            <p:spPr bwMode="auto">
              <a:xfrm flipH="1">
                <a:off x="308" y="1334"/>
                <a:ext cx="358" cy="1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0" name="Rectangle 134"/>
              <p:cNvSpPr>
                <a:spLocks noChangeArrowheads="1"/>
              </p:cNvSpPr>
              <p:nvPr/>
            </p:nvSpPr>
            <p:spPr bwMode="auto">
              <a:xfrm flipH="1">
                <a:off x="308" y="1349"/>
                <a:ext cx="358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1" name="Rectangle 135"/>
              <p:cNvSpPr>
                <a:spLocks noChangeArrowheads="1"/>
              </p:cNvSpPr>
              <p:nvPr/>
            </p:nvSpPr>
            <p:spPr bwMode="auto">
              <a:xfrm flipH="1">
                <a:off x="308" y="1373"/>
                <a:ext cx="358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2" name="Rectangle 136"/>
              <p:cNvSpPr>
                <a:spLocks noChangeArrowheads="1"/>
              </p:cNvSpPr>
              <p:nvPr/>
            </p:nvSpPr>
            <p:spPr bwMode="auto">
              <a:xfrm flipH="1">
                <a:off x="308" y="1403"/>
                <a:ext cx="358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3" name="Rectangle 137"/>
              <p:cNvSpPr>
                <a:spLocks noChangeArrowheads="1"/>
              </p:cNvSpPr>
              <p:nvPr/>
            </p:nvSpPr>
            <p:spPr bwMode="auto">
              <a:xfrm flipH="1">
                <a:off x="308" y="1427"/>
                <a:ext cx="358" cy="14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4" name="Freeform 138"/>
              <p:cNvSpPr>
                <a:spLocks/>
              </p:cNvSpPr>
              <p:nvPr/>
            </p:nvSpPr>
            <p:spPr bwMode="auto">
              <a:xfrm flipH="1">
                <a:off x="307" y="1334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9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9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9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5" name="Freeform 139"/>
              <p:cNvSpPr>
                <a:spLocks/>
              </p:cNvSpPr>
              <p:nvPr/>
            </p:nvSpPr>
            <p:spPr bwMode="auto">
              <a:xfrm flipH="1">
                <a:off x="307" y="1334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9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9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9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9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6" name="Line 140"/>
              <p:cNvSpPr>
                <a:spLocks noChangeShapeType="1"/>
              </p:cNvSpPr>
              <p:nvPr/>
            </p:nvSpPr>
            <p:spPr bwMode="auto">
              <a:xfrm flipH="1">
                <a:off x="308" y="1334"/>
                <a:ext cx="35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7" name="Line 141"/>
              <p:cNvSpPr>
                <a:spLocks noChangeShapeType="1"/>
              </p:cNvSpPr>
              <p:nvPr/>
            </p:nvSpPr>
            <p:spPr bwMode="auto">
              <a:xfrm flipH="1">
                <a:off x="308" y="1441"/>
                <a:ext cx="35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8" name="Rectangle 142"/>
              <p:cNvSpPr>
                <a:spLocks noChangeArrowheads="1"/>
              </p:cNvSpPr>
              <p:nvPr/>
            </p:nvSpPr>
            <p:spPr bwMode="auto">
              <a:xfrm flipH="1">
                <a:off x="336" y="1227"/>
                <a:ext cx="330" cy="1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39" name="Rectangle 143"/>
              <p:cNvSpPr>
                <a:spLocks noChangeArrowheads="1"/>
              </p:cNvSpPr>
              <p:nvPr/>
            </p:nvSpPr>
            <p:spPr bwMode="auto">
              <a:xfrm flipH="1">
                <a:off x="336" y="1242"/>
                <a:ext cx="330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0" name="Rectangle 144"/>
              <p:cNvSpPr>
                <a:spLocks noChangeArrowheads="1"/>
              </p:cNvSpPr>
              <p:nvPr/>
            </p:nvSpPr>
            <p:spPr bwMode="auto">
              <a:xfrm flipH="1">
                <a:off x="336" y="1266"/>
                <a:ext cx="330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1" name="Rectangle 145"/>
              <p:cNvSpPr>
                <a:spLocks noChangeArrowheads="1"/>
              </p:cNvSpPr>
              <p:nvPr/>
            </p:nvSpPr>
            <p:spPr bwMode="auto">
              <a:xfrm flipH="1">
                <a:off x="336" y="1295"/>
                <a:ext cx="330" cy="25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2" name="Rectangle 146"/>
              <p:cNvSpPr>
                <a:spLocks noChangeArrowheads="1"/>
              </p:cNvSpPr>
              <p:nvPr/>
            </p:nvSpPr>
            <p:spPr bwMode="auto">
              <a:xfrm flipH="1">
                <a:off x="336" y="1320"/>
                <a:ext cx="330" cy="14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3" name="Freeform 147"/>
              <p:cNvSpPr>
                <a:spLocks/>
              </p:cNvSpPr>
              <p:nvPr/>
            </p:nvSpPr>
            <p:spPr bwMode="auto">
              <a:xfrm flipH="1">
                <a:off x="335" y="1227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4" name="Freeform 148"/>
              <p:cNvSpPr>
                <a:spLocks/>
              </p:cNvSpPr>
              <p:nvPr/>
            </p:nvSpPr>
            <p:spPr bwMode="auto">
              <a:xfrm flipH="1">
                <a:off x="335" y="1227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5" name="Line 149"/>
              <p:cNvSpPr>
                <a:spLocks noChangeShapeType="1"/>
              </p:cNvSpPr>
              <p:nvPr/>
            </p:nvSpPr>
            <p:spPr bwMode="auto">
              <a:xfrm flipH="1">
                <a:off x="336" y="1227"/>
                <a:ext cx="33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6" name="Rectangle 150"/>
              <p:cNvSpPr>
                <a:spLocks noChangeArrowheads="1"/>
              </p:cNvSpPr>
              <p:nvPr/>
            </p:nvSpPr>
            <p:spPr bwMode="auto">
              <a:xfrm flipH="1">
                <a:off x="348" y="1120"/>
                <a:ext cx="318" cy="1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7" name="Rectangle 151"/>
              <p:cNvSpPr>
                <a:spLocks noChangeArrowheads="1"/>
              </p:cNvSpPr>
              <p:nvPr/>
            </p:nvSpPr>
            <p:spPr bwMode="auto">
              <a:xfrm flipH="1">
                <a:off x="348" y="1135"/>
                <a:ext cx="318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8" name="Rectangle 152"/>
              <p:cNvSpPr>
                <a:spLocks noChangeArrowheads="1"/>
              </p:cNvSpPr>
              <p:nvPr/>
            </p:nvSpPr>
            <p:spPr bwMode="auto">
              <a:xfrm flipH="1">
                <a:off x="348" y="1159"/>
                <a:ext cx="318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49" name="Rectangle 153"/>
              <p:cNvSpPr>
                <a:spLocks noChangeArrowheads="1"/>
              </p:cNvSpPr>
              <p:nvPr/>
            </p:nvSpPr>
            <p:spPr bwMode="auto">
              <a:xfrm flipH="1">
                <a:off x="348" y="1188"/>
                <a:ext cx="318" cy="25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0" name="Rectangle 154"/>
              <p:cNvSpPr>
                <a:spLocks noChangeArrowheads="1"/>
              </p:cNvSpPr>
              <p:nvPr/>
            </p:nvSpPr>
            <p:spPr bwMode="auto">
              <a:xfrm flipH="1">
                <a:off x="348" y="1213"/>
                <a:ext cx="318" cy="14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1" name="Freeform 155"/>
              <p:cNvSpPr>
                <a:spLocks/>
              </p:cNvSpPr>
              <p:nvPr/>
            </p:nvSpPr>
            <p:spPr bwMode="auto">
              <a:xfrm flipH="1">
                <a:off x="347" y="1120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2" name="Freeform 156"/>
              <p:cNvSpPr>
                <a:spLocks/>
              </p:cNvSpPr>
              <p:nvPr/>
            </p:nvSpPr>
            <p:spPr bwMode="auto">
              <a:xfrm flipH="1">
                <a:off x="347" y="1120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3" name="Line 157"/>
              <p:cNvSpPr>
                <a:spLocks noChangeShapeType="1"/>
              </p:cNvSpPr>
              <p:nvPr/>
            </p:nvSpPr>
            <p:spPr bwMode="auto">
              <a:xfrm flipH="1">
                <a:off x="348" y="1120"/>
                <a:ext cx="31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4" name="Line 158"/>
              <p:cNvSpPr>
                <a:spLocks noChangeShapeType="1"/>
              </p:cNvSpPr>
              <p:nvPr/>
            </p:nvSpPr>
            <p:spPr bwMode="auto">
              <a:xfrm flipH="1">
                <a:off x="348" y="1227"/>
                <a:ext cx="31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5" name="Rectangle 159"/>
              <p:cNvSpPr>
                <a:spLocks noChangeArrowheads="1"/>
              </p:cNvSpPr>
              <p:nvPr/>
            </p:nvSpPr>
            <p:spPr bwMode="auto">
              <a:xfrm flipH="1">
                <a:off x="234" y="1013"/>
                <a:ext cx="432" cy="1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6" name="Rectangle 160"/>
              <p:cNvSpPr>
                <a:spLocks noChangeArrowheads="1"/>
              </p:cNvSpPr>
              <p:nvPr/>
            </p:nvSpPr>
            <p:spPr bwMode="auto">
              <a:xfrm flipH="1">
                <a:off x="234" y="1028"/>
                <a:ext cx="432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7" name="Rectangle 161"/>
              <p:cNvSpPr>
                <a:spLocks noChangeArrowheads="1"/>
              </p:cNvSpPr>
              <p:nvPr/>
            </p:nvSpPr>
            <p:spPr bwMode="auto">
              <a:xfrm flipH="1">
                <a:off x="234" y="1052"/>
                <a:ext cx="432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8" name="Rectangle 162"/>
              <p:cNvSpPr>
                <a:spLocks noChangeArrowheads="1"/>
              </p:cNvSpPr>
              <p:nvPr/>
            </p:nvSpPr>
            <p:spPr bwMode="auto">
              <a:xfrm flipH="1">
                <a:off x="234" y="1081"/>
                <a:ext cx="432" cy="25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59" name="Rectangle 163"/>
              <p:cNvSpPr>
                <a:spLocks noChangeArrowheads="1"/>
              </p:cNvSpPr>
              <p:nvPr/>
            </p:nvSpPr>
            <p:spPr bwMode="auto">
              <a:xfrm flipH="1">
                <a:off x="234" y="1106"/>
                <a:ext cx="432" cy="14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0" name="Freeform 164"/>
              <p:cNvSpPr>
                <a:spLocks/>
              </p:cNvSpPr>
              <p:nvPr/>
            </p:nvSpPr>
            <p:spPr bwMode="auto">
              <a:xfrm flipH="1">
                <a:off x="233" y="1013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1" name="Freeform 165"/>
              <p:cNvSpPr>
                <a:spLocks/>
              </p:cNvSpPr>
              <p:nvPr/>
            </p:nvSpPr>
            <p:spPr bwMode="auto">
              <a:xfrm flipH="1">
                <a:off x="233" y="1013"/>
                <a:ext cx="1" cy="107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3"/>
                  </a:cxn>
                  <a:cxn ang="0">
                    <a:pos x="0" y="107"/>
                  </a:cxn>
                  <a:cxn ang="0">
                    <a:pos x="0" y="107"/>
                  </a:cxn>
                  <a:cxn ang="0">
                    <a:pos x="0" y="93"/>
                  </a:cxn>
                  <a:cxn ang="0">
                    <a:pos x="0" y="68"/>
                  </a:cxn>
                  <a:cxn ang="0">
                    <a:pos x="0" y="39"/>
                  </a:cxn>
                </a:cxnLst>
                <a:rect l="0" t="0" r="r" b="b"/>
                <a:pathLst>
                  <a:path h="107">
                    <a:moveTo>
                      <a:pt x="0" y="39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3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93"/>
                    </a:lnTo>
                    <a:lnTo>
                      <a:pt x="0" y="68"/>
                    </a:lnTo>
                    <a:lnTo>
                      <a:pt x="0" y="39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2" name="Line 166"/>
              <p:cNvSpPr>
                <a:spLocks noChangeShapeType="1"/>
              </p:cNvSpPr>
              <p:nvPr/>
            </p:nvSpPr>
            <p:spPr bwMode="auto">
              <a:xfrm flipH="1">
                <a:off x="234" y="1013"/>
                <a:ext cx="4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3" name="Line 167"/>
              <p:cNvSpPr>
                <a:spLocks noChangeShapeType="1"/>
              </p:cNvSpPr>
              <p:nvPr/>
            </p:nvSpPr>
            <p:spPr bwMode="auto">
              <a:xfrm flipH="1">
                <a:off x="234" y="1120"/>
                <a:ext cx="4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4" name="Rectangle 168"/>
              <p:cNvSpPr>
                <a:spLocks noChangeArrowheads="1"/>
              </p:cNvSpPr>
              <p:nvPr/>
            </p:nvSpPr>
            <p:spPr bwMode="auto">
              <a:xfrm flipH="1">
                <a:off x="57" y="906"/>
                <a:ext cx="609" cy="15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5" name="Rectangle 169"/>
              <p:cNvSpPr>
                <a:spLocks noChangeArrowheads="1"/>
              </p:cNvSpPr>
              <p:nvPr/>
            </p:nvSpPr>
            <p:spPr bwMode="auto">
              <a:xfrm flipH="1">
                <a:off x="57" y="921"/>
                <a:ext cx="609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6" name="Rectangle 170"/>
              <p:cNvSpPr>
                <a:spLocks noChangeArrowheads="1"/>
              </p:cNvSpPr>
              <p:nvPr/>
            </p:nvSpPr>
            <p:spPr bwMode="auto">
              <a:xfrm flipH="1">
                <a:off x="57" y="945"/>
                <a:ext cx="609" cy="29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7" name="Rectangle 171"/>
              <p:cNvSpPr>
                <a:spLocks noChangeArrowheads="1"/>
              </p:cNvSpPr>
              <p:nvPr/>
            </p:nvSpPr>
            <p:spPr bwMode="auto">
              <a:xfrm flipH="1">
                <a:off x="57" y="974"/>
                <a:ext cx="609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8" name="Rectangle 172"/>
              <p:cNvSpPr>
                <a:spLocks noChangeArrowheads="1"/>
              </p:cNvSpPr>
              <p:nvPr/>
            </p:nvSpPr>
            <p:spPr bwMode="auto">
              <a:xfrm flipH="1">
                <a:off x="57" y="998"/>
                <a:ext cx="609" cy="15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69" name="Freeform 173"/>
              <p:cNvSpPr>
                <a:spLocks/>
              </p:cNvSpPr>
              <p:nvPr/>
            </p:nvSpPr>
            <p:spPr bwMode="auto">
              <a:xfrm flipH="1">
                <a:off x="56" y="906"/>
                <a:ext cx="1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"/>
                  </a:cxn>
                  <a:cxn ang="0">
                    <a:pos x="0" y="39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</a:cxnLst>
                <a:rect l="0" t="0" r="r" b="b"/>
                <a:pathLst>
                  <a:path h="107">
                    <a:moveTo>
                      <a:pt x="0" y="0"/>
                    </a:moveTo>
                    <a:lnTo>
                      <a:pt x="0" y="15"/>
                    </a:lnTo>
                    <a:lnTo>
                      <a:pt x="0" y="39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0" name="Line 174"/>
              <p:cNvSpPr>
                <a:spLocks noChangeShapeType="1"/>
              </p:cNvSpPr>
              <p:nvPr/>
            </p:nvSpPr>
            <p:spPr bwMode="auto">
              <a:xfrm flipH="1">
                <a:off x="57" y="906"/>
                <a:ext cx="60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1" name="Line 175"/>
              <p:cNvSpPr>
                <a:spLocks noChangeShapeType="1"/>
              </p:cNvSpPr>
              <p:nvPr/>
            </p:nvSpPr>
            <p:spPr bwMode="auto">
              <a:xfrm flipH="1">
                <a:off x="57" y="1013"/>
                <a:ext cx="609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2" name="Rectangle 176"/>
              <p:cNvSpPr>
                <a:spLocks noChangeArrowheads="1"/>
              </p:cNvSpPr>
              <p:nvPr/>
            </p:nvSpPr>
            <p:spPr bwMode="auto">
              <a:xfrm flipH="1">
                <a:off x="1" y="799"/>
                <a:ext cx="665" cy="10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3" name="Rectangle 177"/>
              <p:cNvSpPr>
                <a:spLocks noChangeArrowheads="1"/>
              </p:cNvSpPr>
              <p:nvPr/>
            </p:nvSpPr>
            <p:spPr bwMode="auto">
              <a:xfrm flipH="1">
                <a:off x="1" y="809"/>
                <a:ext cx="665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4" name="Rectangle 178"/>
              <p:cNvSpPr>
                <a:spLocks noChangeArrowheads="1"/>
              </p:cNvSpPr>
              <p:nvPr/>
            </p:nvSpPr>
            <p:spPr bwMode="auto">
              <a:xfrm flipH="1">
                <a:off x="1" y="833"/>
                <a:ext cx="665" cy="34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5" name="Rectangle 179"/>
              <p:cNvSpPr>
                <a:spLocks noChangeArrowheads="1"/>
              </p:cNvSpPr>
              <p:nvPr/>
            </p:nvSpPr>
            <p:spPr bwMode="auto">
              <a:xfrm flipH="1">
                <a:off x="1" y="867"/>
                <a:ext cx="665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6" name="Rectangle 180"/>
              <p:cNvSpPr>
                <a:spLocks noChangeArrowheads="1"/>
              </p:cNvSpPr>
              <p:nvPr/>
            </p:nvSpPr>
            <p:spPr bwMode="auto">
              <a:xfrm flipH="1">
                <a:off x="1" y="891"/>
                <a:ext cx="665" cy="15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7" name="Freeform 181"/>
              <p:cNvSpPr>
                <a:spLocks/>
              </p:cNvSpPr>
              <p:nvPr/>
            </p:nvSpPr>
            <p:spPr bwMode="auto">
              <a:xfrm flipH="1">
                <a:off x="0" y="799"/>
                <a:ext cx="1" cy="10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"/>
                  </a:cxn>
                  <a:cxn ang="0">
                    <a:pos x="0" y="34"/>
                  </a:cxn>
                  <a:cxn ang="0">
                    <a:pos x="0" y="68"/>
                  </a:cxn>
                  <a:cxn ang="0">
                    <a:pos x="0" y="92"/>
                  </a:cxn>
                  <a:cxn ang="0">
                    <a:pos x="0" y="107"/>
                  </a:cxn>
                  <a:cxn ang="0">
                    <a:pos x="0" y="107"/>
                  </a:cxn>
                </a:cxnLst>
                <a:rect l="0" t="0" r="r" b="b"/>
                <a:pathLst>
                  <a:path h="107">
                    <a:moveTo>
                      <a:pt x="0" y="0"/>
                    </a:moveTo>
                    <a:lnTo>
                      <a:pt x="0" y="10"/>
                    </a:lnTo>
                    <a:lnTo>
                      <a:pt x="0" y="34"/>
                    </a:lnTo>
                    <a:lnTo>
                      <a:pt x="0" y="68"/>
                    </a:lnTo>
                    <a:lnTo>
                      <a:pt x="0" y="92"/>
                    </a:lnTo>
                    <a:lnTo>
                      <a:pt x="0" y="107"/>
                    </a:lnTo>
                    <a:lnTo>
                      <a:pt x="0" y="10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8" name="Line 182"/>
              <p:cNvSpPr>
                <a:spLocks noChangeShapeType="1"/>
              </p:cNvSpPr>
              <p:nvPr/>
            </p:nvSpPr>
            <p:spPr bwMode="auto">
              <a:xfrm flipH="1">
                <a:off x="1" y="799"/>
                <a:ext cx="66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79" name="Line 183"/>
              <p:cNvSpPr>
                <a:spLocks noChangeShapeType="1"/>
              </p:cNvSpPr>
              <p:nvPr/>
            </p:nvSpPr>
            <p:spPr bwMode="auto">
              <a:xfrm flipH="1">
                <a:off x="1" y="906"/>
                <a:ext cx="66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5" name="Group 184"/>
              <p:cNvGrpSpPr>
                <a:grpSpLocks/>
              </p:cNvGrpSpPr>
              <p:nvPr/>
            </p:nvGrpSpPr>
            <p:grpSpPr bwMode="auto">
              <a:xfrm>
                <a:off x="576" y="816"/>
                <a:ext cx="123" cy="1032"/>
                <a:chOff x="1296" y="977"/>
                <a:chExt cx="158" cy="1047"/>
              </a:xfrm>
            </p:grpSpPr>
            <p:sp>
              <p:nvSpPr>
                <p:cNvPr id="209081" name="Rectangle 185"/>
                <p:cNvSpPr>
                  <a:spLocks noChangeArrowheads="1"/>
                </p:cNvSpPr>
                <p:nvPr/>
              </p:nvSpPr>
              <p:spPr bwMode="auto">
                <a:xfrm>
                  <a:off x="1296" y="1946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125</a:t>
                  </a:r>
                </a:p>
              </p:txBody>
            </p:sp>
            <p:sp>
              <p:nvSpPr>
                <p:cNvPr id="209082" name="Rectangle 186"/>
                <p:cNvSpPr>
                  <a:spLocks noChangeArrowheads="1"/>
                </p:cNvSpPr>
                <p:nvPr/>
              </p:nvSpPr>
              <p:spPr bwMode="auto">
                <a:xfrm>
                  <a:off x="1296" y="1834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197</a:t>
                  </a:r>
                </a:p>
              </p:txBody>
            </p:sp>
            <p:sp>
              <p:nvSpPr>
                <p:cNvPr id="209083" name="Rectangle 187"/>
                <p:cNvSpPr>
                  <a:spLocks noChangeArrowheads="1"/>
                </p:cNvSpPr>
                <p:nvPr/>
              </p:nvSpPr>
              <p:spPr bwMode="auto">
                <a:xfrm>
                  <a:off x="1296" y="1727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230</a:t>
                  </a:r>
                </a:p>
              </p:txBody>
            </p:sp>
            <p:sp>
              <p:nvSpPr>
                <p:cNvPr id="209084" name="Rectangle 188"/>
                <p:cNvSpPr>
                  <a:spLocks noChangeArrowheads="1"/>
                </p:cNvSpPr>
                <p:nvPr/>
              </p:nvSpPr>
              <p:spPr bwMode="auto">
                <a:xfrm>
                  <a:off x="1296" y="1625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195</a:t>
                  </a:r>
                </a:p>
              </p:txBody>
            </p:sp>
            <p:sp>
              <p:nvSpPr>
                <p:cNvPr id="209085" name="Rectangle 189"/>
                <p:cNvSpPr>
                  <a:spLocks noChangeArrowheads="1"/>
                </p:cNvSpPr>
                <p:nvPr/>
              </p:nvSpPr>
              <p:spPr bwMode="auto">
                <a:xfrm>
                  <a:off x="1296" y="1517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196</a:t>
                  </a:r>
                </a:p>
              </p:txBody>
            </p:sp>
            <p:sp>
              <p:nvSpPr>
                <p:cNvPr id="209086" name="Rectangle 190"/>
                <p:cNvSpPr>
                  <a:spLocks noChangeArrowheads="1"/>
                </p:cNvSpPr>
                <p:nvPr/>
              </p:nvSpPr>
              <p:spPr bwMode="auto">
                <a:xfrm>
                  <a:off x="1296" y="1405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180</a:t>
                  </a:r>
                </a:p>
              </p:txBody>
            </p:sp>
            <p:sp>
              <p:nvSpPr>
                <p:cNvPr id="209087" name="Rectangle 191"/>
                <p:cNvSpPr>
                  <a:spLocks noChangeArrowheads="1"/>
                </p:cNvSpPr>
                <p:nvPr/>
              </p:nvSpPr>
              <p:spPr bwMode="auto">
                <a:xfrm>
                  <a:off x="1296" y="1298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174</a:t>
                  </a:r>
                </a:p>
              </p:txBody>
            </p:sp>
            <p:sp>
              <p:nvSpPr>
                <p:cNvPr id="209088" name="Rectangle 192"/>
                <p:cNvSpPr>
                  <a:spLocks noChangeArrowheads="1"/>
                </p:cNvSpPr>
                <p:nvPr/>
              </p:nvSpPr>
              <p:spPr bwMode="auto">
                <a:xfrm>
                  <a:off x="1296" y="1191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238</a:t>
                  </a:r>
                </a:p>
              </p:txBody>
            </p:sp>
            <p:sp>
              <p:nvSpPr>
                <p:cNvPr id="209089" name="Rectangle 193"/>
                <p:cNvSpPr>
                  <a:spLocks noChangeArrowheads="1"/>
                </p:cNvSpPr>
                <p:nvPr/>
              </p:nvSpPr>
              <p:spPr bwMode="auto">
                <a:xfrm>
                  <a:off x="1296" y="1084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335</a:t>
                  </a:r>
                </a:p>
              </p:txBody>
            </p:sp>
            <p:sp>
              <p:nvSpPr>
                <p:cNvPr id="209090" name="Rectangle 194"/>
                <p:cNvSpPr>
                  <a:spLocks noChangeArrowheads="1"/>
                </p:cNvSpPr>
                <p:nvPr/>
              </p:nvSpPr>
              <p:spPr bwMode="auto">
                <a:xfrm>
                  <a:off x="1296" y="977"/>
                  <a:ext cx="158" cy="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367</a:t>
                  </a:r>
                </a:p>
              </p:txBody>
            </p:sp>
          </p:grpSp>
        </p:grpSp>
        <p:grpSp>
          <p:nvGrpSpPr>
            <p:cNvPr id="6" name="Group 195"/>
            <p:cNvGrpSpPr>
              <a:grpSpLocks/>
            </p:cNvGrpSpPr>
            <p:nvPr/>
          </p:nvGrpSpPr>
          <p:grpSpPr bwMode="auto">
            <a:xfrm>
              <a:off x="4" y="2850"/>
              <a:ext cx="1628" cy="1122"/>
              <a:chOff x="4" y="2706"/>
              <a:chExt cx="1628" cy="1122"/>
            </a:xfrm>
          </p:grpSpPr>
          <p:sp>
            <p:nvSpPr>
              <p:cNvPr id="209092" name="Rectangle 196"/>
              <p:cNvSpPr>
                <a:spLocks noChangeArrowheads="1"/>
              </p:cNvSpPr>
              <p:nvPr/>
            </p:nvSpPr>
            <p:spPr bwMode="auto">
              <a:xfrm>
                <a:off x="552" y="3762"/>
                <a:ext cx="1080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3" name="Rectangle 197"/>
              <p:cNvSpPr>
                <a:spLocks noChangeArrowheads="1"/>
              </p:cNvSpPr>
              <p:nvPr/>
            </p:nvSpPr>
            <p:spPr bwMode="auto">
              <a:xfrm>
                <a:off x="552" y="2712"/>
                <a:ext cx="1080" cy="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4" name="Rectangle 198"/>
              <p:cNvSpPr>
                <a:spLocks noChangeArrowheads="1"/>
              </p:cNvSpPr>
              <p:nvPr/>
            </p:nvSpPr>
            <p:spPr bwMode="auto">
              <a:xfrm>
                <a:off x="552" y="2712"/>
                <a:ext cx="1080" cy="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5" name="Freeform 199"/>
              <p:cNvSpPr>
                <a:spLocks/>
              </p:cNvSpPr>
              <p:nvPr/>
            </p:nvSpPr>
            <p:spPr bwMode="auto">
              <a:xfrm>
                <a:off x="810" y="2706"/>
                <a:ext cx="1" cy="1116"/>
              </a:xfrm>
              <a:custGeom>
                <a:avLst/>
                <a:gdLst/>
                <a:ahLst/>
                <a:cxnLst>
                  <a:cxn ang="0">
                    <a:pos x="0" y="1116"/>
                  </a:cxn>
                  <a:cxn ang="0">
                    <a:pos x="0" y="105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0" y="1116"/>
                  </a:cxn>
                </a:cxnLst>
                <a:rect l="0" t="0" r="r" b="b"/>
                <a:pathLst>
                  <a:path h="1116">
                    <a:moveTo>
                      <a:pt x="0" y="1116"/>
                    </a:moveTo>
                    <a:lnTo>
                      <a:pt x="0" y="105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0" y="1116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6" name="Rectangle 200"/>
              <p:cNvSpPr>
                <a:spLocks noChangeArrowheads="1"/>
              </p:cNvSpPr>
              <p:nvPr/>
            </p:nvSpPr>
            <p:spPr bwMode="auto">
              <a:xfrm>
                <a:off x="810" y="3684"/>
                <a:ext cx="114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7" name="Rectangle 201"/>
              <p:cNvSpPr>
                <a:spLocks noChangeArrowheads="1"/>
              </p:cNvSpPr>
              <p:nvPr/>
            </p:nvSpPr>
            <p:spPr bwMode="auto">
              <a:xfrm>
                <a:off x="810" y="3696"/>
                <a:ext cx="114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8" name="Rectangle 202"/>
              <p:cNvSpPr>
                <a:spLocks noChangeArrowheads="1"/>
              </p:cNvSpPr>
              <p:nvPr/>
            </p:nvSpPr>
            <p:spPr bwMode="auto">
              <a:xfrm>
                <a:off x="810" y="3720"/>
                <a:ext cx="114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099" name="Rectangle 203"/>
              <p:cNvSpPr>
                <a:spLocks noChangeArrowheads="1"/>
              </p:cNvSpPr>
              <p:nvPr/>
            </p:nvSpPr>
            <p:spPr bwMode="auto">
              <a:xfrm>
                <a:off x="810" y="3750"/>
                <a:ext cx="114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0" name="Rectangle 204"/>
              <p:cNvSpPr>
                <a:spLocks noChangeArrowheads="1"/>
              </p:cNvSpPr>
              <p:nvPr/>
            </p:nvSpPr>
            <p:spPr bwMode="auto">
              <a:xfrm>
                <a:off x="810" y="3774"/>
                <a:ext cx="114" cy="18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1" name="Freeform 205"/>
              <p:cNvSpPr>
                <a:spLocks/>
              </p:cNvSpPr>
              <p:nvPr/>
            </p:nvSpPr>
            <p:spPr bwMode="auto">
              <a:xfrm>
                <a:off x="924" y="3684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2" name="Freeform 206"/>
              <p:cNvSpPr>
                <a:spLocks/>
              </p:cNvSpPr>
              <p:nvPr/>
            </p:nvSpPr>
            <p:spPr bwMode="auto">
              <a:xfrm>
                <a:off x="924" y="3684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3" name="Line 207"/>
              <p:cNvSpPr>
                <a:spLocks noChangeShapeType="1"/>
              </p:cNvSpPr>
              <p:nvPr/>
            </p:nvSpPr>
            <p:spPr bwMode="auto">
              <a:xfrm>
                <a:off x="810" y="3684"/>
                <a:ext cx="11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4" name="Line 208"/>
              <p:cNvSpPr>
                <a:spLocks noChangeShapeType="1"/>
              </p:cNvSpPr>
              <p:nvPr/>
            </p:nvSpPr>
            <p:spPr bwMode="auto">
              <a:xfrm>
                <a:off x="810" y="3792"/>
                <a:ext cx="11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5" name="Rectangle 209"/>
              <p:cNvSpPr>
                <a:spLocks noChangeArrowheads="1"/>
              </p:cNvSpPr>
              <p:nvPr/>
            </p:nvSpPr>
            <p:spPr bwMode="auto">
              <a:xfrm>
                <a:off x="810" y="3582"/>
                <a:ext cx="132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6" name="Rectangle 210"/>
              <p:cNvSpPr>
                <a:spLocks noChangeArrowheads="1"/>
              </p:cNvSpPr>
              <p:nvPr/>
            </p:nvSpPr>
            <p:spPr bwMode="auto">
              <a:xfrm>
                <a:off x="810" y="3594"/>
                <a:ext cx="132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7" name="Rectangle 211"/>
              <p:cNvSpPr>
                <a:spLocks noChangeArrowheads="1"/>
              </p:cNvSpPr>
              <p:nvPr/>
            </p:nvSpPr>
            <p:spPr bwMode="auto">
              <a:xfrm>
                <a:off x="810" y="3618"/>
                <a:ext cx="132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8" name="Rectangle 212"/>
              <p:cNvSpPr>
                <a:spLocks noChangeArrowheads="1"/>
              </p:cNvSpPr>
              <p:nvPr/>
            </p:nvSpPr>
            <p:spPr bwMode="auto">
              <a:xfrm>
                <a:off x="810" y="3648"/>
                <a:ext cx="132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09" name="Rectangle 213"/>
              <p:cNvSpPr>
                <a:spLocks noChangeArrowheads="1"/>
              </p:cNvSpPr>
              <p:nvPr/>
            </p:nvSpPr>
            <p:spPr bwMode="auto">
              <a:xfrm>
                <a:off x="810" y="3672"/>
                <a:ext cx="132" cy="12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0" name="Freeform 214"/>
              <p:cNvSpPr>
                <a:spLocks/>
              </p:cNvSpPr>
              <p:nvPr/>
            </p:nvSpPr>
            <p:spPr bwMode="auto">
              <a:xfrm>
                <a:off x="942" y="3582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1" name="Freeform 215"/>
              <p:cNvSpPr>
                <a:spLocks/>
              </p:cNvSpPr>
              <p:nvPr/>
            </p:nvSpPr>
            <p:spPr bwMode="auto">
              <a:xfrm>
                <a:off x="942" y="3582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2" name="Line 216"/>
              <p:cNvSpPr>
                <a:spLocks noChangeShapeType="1"/>
              </p:cNvSpPr>
              <p:nvPr/>
            </p:nvSpPr>
            <p:spPr bwMode="auto">
              <a:xfrm>
                <a:off x="810" y="3582"/>
                <a:ext cx="1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3" name="Line 217"/>
              <p:cNvSpPr>
                <a:spLocks noChangeShapeType="1"/>
              </p:cNvSpPr>
              <p:nvPr/>
            </p:nvSpPr>
            <p:spPr bwMode="auto">
              <a:xfrm>
                <a:off x="810" y="3684"/>
                <a:ext cx="13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4" name="Rectangle 218"/>
              <p:cNvSpPr>
                <a:spLocks noChangeArrowheads="1"/>
              </p:cNvSpPr>
              <p:nvPr/>
            </p:nvSpPr>
            <p:spPr bwMode="auto">
              <a:xfrm>
                <a:off x="810" y="3474"/>
                <a:ext cx="222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5" name="Rectangle 219"/>
              <p:cNvSpPr>
                <a:spLocks noChangeArrowheads="1"/>
              </p:cNvSpPr>
              <p:nvPr/>
            </p:nvSpPr>
            <p:spPr bwMode="auto">
              <a:xfrm>
                <a:off x="810" y="3486"/>
                <a:ext cx="222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6" name="Rectangle 220"/>
              <p:cNvSpPr>
                <a:spLocks noChangeArrowheads="1"/>
              </p:cNvSpPr>
              <p:nvPr/>
            </p:nvSpPr>
            <p:spPr bwMode="auto">
              <a:xfrm>
                <a:off x="810" y="3510"/>
                <a:ext cx="222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7" name="Rectangle 221"/>
              <p:cNvSpPr>
                <a:spLocks noChangeArrowheads="1"/>
              </p:cNvSpPr>
              <p:nvPr/>
            </p:nvSpPr>
            <p:spPr bwMode="auto">
              <a:xfrm>
                <a:off x="810" y="3540"/>
                <a:ext cx="222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8" name="Rectangle 222"/>
              <p:cNvSpPr>
                <a:spLocks noChangeArrowheads="1"/>
              </p:cNvSpPr>
              <p:nvPr/>
            </p:nvSpPr>
            <p:spPr bwMode="auto">
              <a:xfrm>
                <a:off x="810" y="3564"/>
                <a:ext cx="222" cy="18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19" name="Freeform 223"/>
              <p:cNvSpPr>
                <a:spLocks/>
              </p:cNvSpPr>
              <p:nvPr/>
            </p:nvSpPr>
            <p:spPr bwMode="auto">
              <a:xfrm>
                <a:off x="1032" y="3474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0" name="Freeform 224"/>
              <p:cNvSpPr>
                <a:spLocks/>
              </p:cNvSpPr>
              <p:nvPr/>
            </p:nvSpPr>
            <p:spPr bwMode="auto">
              <a:xfrm>
                <a:off x="1032" y="3474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1" name="Line 225"/>
              <p:cNvSpPr>
                <a:spLocks noChangeShapeType="1"/>
              </p:cNvSpPr>
              <p:nvPr/>
            </p:nvSpPr>
            <p:spPr bwMode="auto">
              <a:xfrm>
                <a:off x="810" y="3474"/>
                <a:ext cx="22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2" name="Line 226"/>
              <p:cNvSpPr>
                <a:spLocks noChangeShapeType="1"/>
              </p:cNvSpPr>
              <p:nvPr/>
            </p:nvSpPr>
            <p:spPr bwMode="auto">
              <a:xfrm>
                <a:off x="810" y="3582"/>
                <a:ext cx="222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3" name="Rectangle 227"/>
              <p:cNvSpPr>
                <a:spLocks noChangeArrowheads="1"/>
              </p:cNvSpPr>
              <p:nvPr/>
            </p:nvSpPr>
            <p:spPr bwMode="auto">
              <a:xfrm>
                <a:off x="810" y="3372"/>
                <a:ext cx="348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4" name="Rectangle 228"/>
              <p:cNvSpPr>
                <a:spLocks noChangeArrowheads="1"/>
              </p:cNvSpPr>
              <p:nvPr/>
            </p:nvSpPr>
            <p:spPr bwMode="auto">
              <a:xfrm>
                <a:off x="810" y="3384"/>
                <a:ext cx="348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5" name="Rectangle 229"/>
              <p:cNvSpPr>
                <a:spLocks noChangeArrowheads="1"/>
              </p:cNvSpPr>
              <p:nvPr/>
            </p:nvSpPr>
            <p:spPr bwMode="auto">
              <a:xfrm>
                <a:off x="810" y="3408"/>
                <a:ext cx="348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6" name="Rectangle 230"/>
              <p:cNvSpPr>
                <a:spLocks noChangeArrowheads="1"/>
              </p:cNvSpPr>
              <p:nvPr/>
            </p:nvSpPr>
            <p:spPr bwMode="auto">
              <a:xfrm>
                <a:off x="810" y="3438"/>
                <a:ext cx="348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7" name="Rectangle 231"/>
              <p:cNvSpPr>
                <a:spLocks noChangeArrowheads="1"/>
              </p:cNvSpPr>
              <p:nvPr/>
            </p:nvSpPr>
            <p:spPr bwMode="auto">
              <a:xfrm>
                <a:off x="810" y="3462"/>
                <a:ext cx="348" cy="12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8" name="Freeform 232"/>
              <p:cNvSpPr>
                <a:spLocks/>
              </p:cNvSpPr>
              <p:nvPr/>
            </p:nvSpPr>
            <p:spPr bwMode="auto">
              <a:xfrm>
                <a:off x="1158" y="3372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29" name="Freeform 233"/>
              <p:cNvSpPr>
                <a:spLocks/>
              </p:cNvSpPr>
              <p:nvPr/>
            </p:nvSpPr>
            <p:spPr bwMode="auto">
              <a:xfrm>
                <a:off x="1158" y="3372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0" name="Line 234"/>
              <p:cNvSpPr>
                <a:spLocks noChangeShapeType="1"/>
              </p:cNvSpPr>
              <p:nvPr/>
            </p:nvSpPr>
            <p:spPr bwMode="auto">
              <a:xfrm>
                <a:off x="810" y="3372"/>
                <a:ext cx="34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1" name="Line 235"/>
              <p:cNvSpPr>
                <a:spLocks noChangeShapeType="1"/>
              </p:cNvSpPr>
              <p:nvPr/>
            </p:nvSpPr>
            <p:spPr bwMode="auto">
              <a:xfrm>
                <a:off x="810" y="3474"/>
                <a:ext cx="34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2" name="Rectangle 236"/>
              <p:cNvSpPr>
                <a:spLocks noChangeArrowheads="1"/>
              </p:cNvSpPr>
              <p:nvPr/>
            </p:nvSpPr>
            <p:spPr bwMode="auto">
              <a:xfrm>
                <a:off x="810" y="3264"/>
                <a:ext cx="414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3" name="Rectangle 237"/>
              <p:cNvSpPr>
                <a:spLocks noChangeArrowheads="1"/>
              </p:cNvSpPr>
              <p:nvPr/>
            </p:nvSpPr>
            <p:spPr bwMode="auto">
              <a:xfrm>
                <a:off x="810" y="3276"/>
                <a:ext cx="414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4" name="Rectangle 238"/>
              <p:cNvSpPr>
                <a:spLocks noChangeArrowheads="1"/>
              </p:cNvSpPr>
              <p:nvPr/>
            </p:nvSpPr>
            <p:spPr bwMode="auto">
              <a:xfrm>
                <a:off x="810" y="3300"/>
                <a:ext cx="414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5" name="Rectangle 239"/>
              <p:cNvSpPr>
                <a:spLocks noChangeArrowheads="1"/>
              </p:cNvSpPr>
              <p:nvPr/>
            </p:nvSpPr>
            <p:spPr bwMode="auto">
              <a:xfrm>
                <a:off x="810" y="3330"/>
                <a:ext cx="414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6" name="Rectangle 240"/>
              <p:cNvSpPr>
                <a:spLocks noChangeArrowheads="1"/>
              </p:cNvSpPr>
              <p:nvPr/>
            </p:nvSpPr>
            <p:spPr bwMode="auto">
              <a:xfrm>
                <a:off x="810" y="3354"/>
                <a:ext cx="414" cy="18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7" name="Freeform 241"/>
              <p:cNvSpPr>
                <a:spLocks/>
              </p:cNvSpPr>
              <p:nvPr/>
            </p:nvSpPr>
            <p:spPr bwMode="auto">
              <a:xfrm>
                <a:off x="1224" y="3264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8" name="Freeform 242"/>
              <p:cNvSpPr>
                <a:spLocks/>
              </p:cNvSpPr>
              <p:nvPr/>
            </p:nvSpPr>
            <p:spPr bwMode="auto">
              <a:xfrm>
                <a:off x="1224" y="3264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39" name="Line 243"/>
              <p:cNvSpPr>
                <a:spLocks noChangeShapeType="1"/>
              </p:cNvSpPr>
              <p:nvPr/>
            </p:nvSpPr>
            <p:spPr bwMode="auto">
              <a:xfrm>
                <a:off x="810" y="3264"/>
                <a:ext cx="41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0" name="Line 244"/>
              <p:cNvSpPr>
                <a:spLocks noChangeShapeType="1"/>
              </p:cNvSpPr>
              <p:nvPr/>
            </p:nvSpPr>
            <p:spPr bwMode="auto">
              <a:xfrm>
                <a:off x="810" y="3372"/>
                <a:ext cx="41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1" name="Rectangle 245"/>
              <p:cNvSpPr>
                <a:spLocks noChangeArrowheads="1"/>
              </p:cNvSpPr>
              <p:nvPr/>
            </p:nvSpPr>
            <p:spPr bwMode="auto">
              <a:xfrm>
                <a:off x="810" y="3156"/>
                <a:ext cx="348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2" name="Rectangle 246"/>
              <p:cNvSpPr>
                <a:spLocks noChangeArrowheads="1"/>
              </p:cNvSpPr>
              <p:nvPr/>
            </p:nvSpPr>
            <p:spPr bwMode="auto">
              <a:xfrm>
                <a:off x="810" y="3168"/>
                <a:ext cx="348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3" name="Rectangle 247"/>
              <p:cNvSpPr>
                <a:spLocks noChangeArrowheads="1"/>
              </p:cNvSpPr>
              <p:nvPr/>
            </p:nvSpPr>
            <p:spPr bwMode="auto">
              <a:xfrm>
                <a:off x="810" y="3192"/>
                <a:ext cx="348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4" name="Rectangle 248"/>
              <p:cNvSpPr>
                <a:spLocks noChangeArrowheads="1"/>
              </p:cNvSpPr>
              <p:nvPr/>
            </p:nvSpPr>
            <p:spPr bwMode="auto">
              <a:xfrm>
                <a:off x="810" y="3222"/>
                <a:ext cx="348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5" name="Rectangle 249"/>
              <p:cNvSpPr>
                <a:spLocks noChangeArrowheads="1"/>
              </p:cNvSpPr>
              <p:nvPr/>
            </p:nvSpPr>
            <p:spPr bwMode="auto">
              <a:xfrm>
                <a:off x="810" y="3246"/>
                <a:ext cx="348" cy="18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6" name="Freeform 250"/>
              <p:cNvSpPr>
                <a:spLocks/>
              </p:cNvSpPr>
              <p:nvPr/>
            </p:nvSpPr>
            <p:spPr bwMode="auto">
              <a:xfrm>
                <a:off x="1158" y="3156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7" name="Freeform 251"/>
              <p:cNvSpPr>
                <a:spLocks/>
              </p:cNvSpPr>
              <p:nvPr/>
            </p:nvSpPr>
            <p:spPr bwMode="auto">
              <a:xfrm>
                <a:off x="1158" y="3156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8" name="Line 252"/>
              <p:cNvSpPr>
                <a:spLocks noChangeShapeType="1"/>
              </p:cNvSpPr>
              <p:nvPr/>
            </p:nvSpPr>
            <p:spPr bwMode="auto">
              <a:xfrm>
                <a:off x="810" y="3156"/>
                <a:ext cx="34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49" name="Line 253"/>
              <p:cNvSpPr>
                <a:spLocks noChangeShapeType="1"/>
              </p:cNvSpPr>
              <p:nvPr/>
            </p:nvSpPr>
            <p:spPr bwMode="auto">
              <a:xfrm>
                <a:off x="810" y="3264"/>
                <a:ext cx="34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0" name="Rectangle 254"/>
              <p:cNvSpPr>
                <a:spLocks noChangeArrowheads="1"/>
              </p:cNvSpPr>
              <p:nvPr/>
            </p:nvSpPr>
            <p:spPr bwMode="auto">
              <a:xfrm>
                <a:off x="810" y="3054"/>
                <a:ext cx="360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1" name="Rectangle 255"/>
              <p:cNvSpPr>
                <a:spLocks noChangeArrowheads="1"/>
              </p:cNvSpPr>
              <p:nvPr/>
            </p:nvSpPr>
            <p:spPr bwMode="auto">
              <a:xfrm>
                <a:off x="810" y="3066"/>
                <a:ext cx="360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2" name="Rectangle 256"/>
              <p:cNvSpPr>
                <a:spLocks noChangeArrowheads="1"/>
              </p:cNvSpPr>
              <p:nvPr/>
            </p:nvSpPr>
            <p:spPr bwMode="auto">
              <a:xfrm>
                <a:off x="810" y="3090"/>
                <a:ext cx="360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3" name="Rectangle 257"/>
              <p:cNvSpPr>
                <a:spLocks noChangeArrowheads="1"/>
              </p:cNvSpPr>
              <p:nvPr/>
            </p:nvSpPr>
            <p:spPr bwMode="auto">
              <a:xfrm>
                <a:off x="810" y="3120"/>
                <a:ext cx="360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4" name="Rectangle 258"/>
              <p:cNvSpPr>
                <a:spLocks noChangeArrowheads="1"/>
              </p:cNvSpPr>
              <p:nvPr/>
            </p:nvSpPr>
            <p:spPr bwMode="auto">
              <a:xfrm>
                <a:off x="810" y="3144"/>
                <a:ext cx="360" cy="12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5" name="Freeform 259"/>
              <p:cNvSpPr>
                <a:spLocks/>
              </p:cNvSpPr>
              <p:nvPr/>
            </p:nvSpPr>
            <p:spPr bwMode="auto">
              <a:xfrm>
                <a:off x="1170" y="3054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6" name="Freeform 260"/>
              <p:cNvSpPr>
                <a:spLocks/>
              </p:cNvSpPr>
              <p:nvPr/>
            </p:nvSpPr>
            <p:spPr bwMode="auto">
              <a:xfrm>
                <a:off x="1170" y="3054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7" name="Line 261"/>
              <p:cNvSpPr>
                <a:spLocks noChangeShapeType="1"/>
              </p:cNvSpPr>
              <p:nvPr/>
            </p:nvSpPr>
            <p:spPr bwMode="auto">
              <a:xfrm>
                <a:off x="810" y="3054"/>
                <a:ext cx="36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8" name="Line 262"/>
              <p:cNvSpPr>
                <a:spLocks noChangeShapeType="1"/>
              </p:cNvSpPr>
              <p:nvPr/>
            </p:nvSpPr>
            <p:spPr bwMode="auto">
              <a:xfrm>
                <a:off x="810" y="3156"/>
                <a:ext cx="36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59" name="Rectangle 263"/>
              <p:cNvSpPr>
                <a:spLocks noChangeArrowheads="1"/>
              </p:cNvSpPr>
              <p:nvPr/>
            </p:nvSpPr>
            <p:spPr bwMode="auto">
              <a:xfrm>
                <a:off x="810" y="2946"/>
                <a:ext cx="270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0" name="Rectangle 264"/>
              <p:cNvSpPr>
                <a:spLocks noChangeArrowheads="1"/>
              </p:cNvSpPr>
              <p:nvPr/>
            </p:nvSpPr>
            <p:spPr bwMode="auto">
              <a:xfrm>
                <a:off x="810" y="2958"/>
                <a:ext cx="270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1" name="Rectangle 265"/>
              <p:cNvSpPr>
                <a:spLocks noChangeArrowheads="1"/>
              </p:cNvSpPr>
              <p:nvPr/>
            </p:nvSpPr>
            <p:spPr bwMode="auto">
              <a:xfrm>
                <a:off x="810" y="2982"/>
                <a:ext cx="270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2" name="Rectangle 266"/>
              <p:cNvSpPr>
                <a:spLocks noChangeArrowheads="1"/>
              </p:cNvSpPr>
              <p:nvPr/>
            </p:nvSpPr>
            <p:spPr bwMode="auto">
              <a:xfrm>
                <a:off x="810" y="3012"/>
                <a:ext cx="270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3" name="Rectangle 267"/>
              <p:cNvSpPr>
                <a:spLocks noChangeArrowheads="1"/>
              </p:cNvSpPr>
              <p:nvPr/>
            </p:nvSpPr>
            <p:spPr bwMode="auto">
              <a:xfrm>
                <a:off x="810" y="3036"/>
                <a:ext cx="270" cy="18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4" name="Freeform 268"/>
              <p:cNvSpPr>
                <a:spLocks/>
              </p:cNvSpPr>
              <p:nvPr/>
            </p:nvSpPr>
            <p:spPr bwMode="auto">
              <a:xfrm>
                <a:off x="1080" y="2946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5" name="Freeform 269"/>
              <p:cNvSpPr>
                <a:spLocks/>
              </p:cNvSpPr>
              <p:nvPr/>
            </p:nvSpPr>
            <p:spPr bwMode="auto">
              <a:xfrm>
                <a:off x="1080" y="2946"/>
                <a:ext cx="1" cy="108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96"/>
                  </a:cxn>
                  <a:cxn ang="0">
                    <a:pos x="0" y="72"/>
                  </a:cxn>
                  <a:cxn ang="0">
                    <a:pos x="0" y="42"/>
                  </a:cxn>
                </a:cxnLst>
                <a:rect l="0" t="0" r="r" b="b"/>
                <a:pathLst>
                  <a:path h="108">
                    <a:moveTo>
                      <a:pt x="0" y="4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7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6" name="Line 270"/>
              <p:cNvSpPr>
                <a:spLocks noChangeShapeType="1"/>
              </p:cNvSpPr>
              <p:nvPr/>
            </p:nvSpPr>
            <p:spPr bwMode="auto">
              <a:xfrm>
                <a:off x="810" y="2946"/>
                <a:ext cx="27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7" name="Line 271"/>
              <p:cNvSpPr>
                <a:spLocks noChangeShapeType="1"/>
              </p:cNvSpPr>
              <p:nvPr/>
            </p:nvSpPr>
            <p:spPr bwMode="auto">
              <a:xfrm>
                <a:off x="810" y="3054"/>
                <a:ext cx="27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8" name="Rectangle 272"/>
              <p:cNvSpPr>
                <a:spLocks noChangeArrowheads="1"/>
              </p:cNvSpPr>
              <p:nvPr/>
            </p:nvSpPr>
            <p:spPr bwMode="auto">
              <a:xfrm>
                <a:off x="810" y="2844"/>
                <a:ext cx="534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69" name="Rectangle 273"/>
              <p:cNvSpPr>
                <a:spLocks noChangeArrowheads="1"/>
              </p:cNvSpPr>
              <p:nvPr/>
            </p:nvSpPr>
            <p:spPr bwMode="auto">
              <a:xfrm>
                <a:off x="810" y="2856"/>
                <a:ext cx="534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0" name="Rectangle 274"/>
              <p:cNvSpPr>
                <a:spLocks noChangeArrowheads="1"/>
              </p:cNvSpPr>
              <p:nvPr/>
            </p:nvSpPr>
            <p:spPr bwMode="auto">
              <a:xfrm>
                <a:off x="810" y="2880"/>
                <a:ext cx="534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1" name="Rectangle 275"/>
              <p:cNvSpPr>
                <a:spLocks noChangeArrowheads="1"/>
              </p:cNvSpPr>
              <p:nvPr/>
            </p:nvSpPr>
            <p:spPr bwMode="auto">
              <a:xfrm>
                <a:off x="810" y="2910"/>
                <a:ext cx="534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2" name="Rectangle 276"/>
              <p:cNvSpPr>
                <a:spLocks noChangeArrowheads="1"/>
              </p:cNvSpPr>
              <p:nvPr/>
            </p:nvSpPr>
            <p:spPr bwMode="auto">
              <a:xfrm>
                <a:off x="810" y="2934"/>
                <a:ext cx="534" cy="12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3" name="Freeform 277"/>
              <p:cNvSpPr>
                <a:spLocks/>
              </p:cNvSpPr>
              <p:nvPr/>
            </p:nvSpPr>
            <p:spPr bwMode="auto">
              <a:xfrm>
                <a:off x="1344" y="2844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4" name="Freeform 278"/>
              <p:cNvSpPr>
                <a:spLocks/>
              </p:cNvSpPr>
              <p:nvPr/>
            </p:nvSpPr>
            <p:spPr bwMode="auto">
              <a:xfrm>
                <a:off x="1344" y="2844"/>
                <a:ext cx="1" cy="102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90"/>
                  </a:cxn>
                  <a:cxn ang="0">
                    <a:pos x="0" y="66"/>
                  </a:cxn>
                  <a:cxn ang="0">
                    <a:pos x="0" y="36"/>
                  </a:cxn>
                </a:cxnLst>
                <a:rect l="0" t="0" r="r" b="b"/>
                <a:pathLst>
                  <a:path h="102">
                    <a:moveTo>
                      <a:pt x="0" y="36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0" y="36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5" name="Line 279"/>
              <p:cNvSpPr>
                <a:spLocks noChangeShapeType="1"/>
              </p:cNvSpPr>
              <p:nvPr/>
            </p:nvSpPr>
            <p:spPr bwMode="auto">
              <a:xfrm>
                <a:off x="810" y="2844"/>
                <a:ext cx="53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6" name="Line 280"/>
              <p:cNvSpPr>
                <a:spLocks noChangeShapeType="1"/>
              </p:cNvSpPr>
              <p:nvPr/>
            </p:nvSpPr>
            <p:spPr bwMode="auto">
              <a:xfrm>
                <a:off x="810" y="2946"/>
                <a:ext cx="534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7" name="Rectangle 281"/>
              <p:cNvSpPr>
                <a:spLocks noChangeArrowheads="1"/>
              </p:cNvSpPr>
              <p:nvPr/>
            </p:nvSpPr>
            <p:spPr bwMode="auto">
              <a:xfrm>
                <a:off x="810" y="2736"/>
                <a:ext cx="810" cy="1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8" name="Rectangle 282"/>
              <p:cNvSpPr>
                <a:spLocks noChangeArrowheads="1"/>
              </p:cNvSpPr>
              <p:nvPr/>
            </p:nvSpPr>
            <p:spPr bwMode="auto">
              <a:xfrm>
                <a:off x="810" y="2748"/>
                <a:ext cx="810" cy="2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79" name="Rectangle 283"/>
              <p:cNvSpPr>
                <a:spLocks noChangeArrowheads="1"/>
              </p:cNvSpPr>
              <p:nvPr/>
            </p:nvSpPr>
            <p:spPr bwMode="auto">
              <a:xfrm>
                <a:off x="810" y="2772"/>
                <a:ext cx="810" cy="30"/>
              </a:xfrm>
              <a:prstGeom prst="rect">
                <a:avLst/>
              </a:prstGeom>
              <a:solidFill>
                <a:srgbClr val="F2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80" name="Rectangle 284"/>
              <p:cNvSpPr>
                <a:spLocks noChangeArrowheads="1"/>
              </p:cNvSpPr>
              <p:nvPr/>
            </p:nvSpPr>
            <p:spPr bwMode="auto">
              <a:xfrm>
                <a:off x="810" y="2802"/>
                <a:ext cx="810" cy="24"/>
              </a:xfrm>
              <a:prstGeom prst="rect">
                <a:avLst/>
              </a:prstGeom>
              <a:solidFill>
                <a:srgbClr val="E5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81" name="Rectangle 285"/>
              <p:cNvSpPr>
                <a:spLocks noChangeArrowheads="1"/>
              </p:cNvSpPr>
              <p:nvPr/>
            </p:nvSpPr>
            <p:spPr bwMode="auto">
              <a:xfrm>
                <a:off x="810" y="2826"/>
                <a:ext cx="810" cy="18"/>
              </a:xfrm>
              <a:prstGeom prst="rect">
                <a:avLst/>
              </a:prstGeom>
              <a:solidFill>
                <a:srgbClr val="D9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82" name="Freeform 286"/>
              <p:cNvSpPr>
                <a:spLocks/>
              </p:cNvSpPr>
              <p:nvPr/>
            </p:nvSpPr>
            <p:spPr bwMode="auto">
              <a:xfrm>
                <a:off x="1620" y="2736"/>
                <a:ext cx="1" cy="10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0" y="90"/>
                  </a:cxn>
                  <a:cxn ang="0">
                    <a:pos x="0" y="108"/>
                  </a:cxn>
                  <a:cxn ang="0">
                    <a:pos x="0" y="108"/>
                  </a:cxn>
                </a:cxnLst>
                <a:rect l="0" t="0" r="r" b="b"/>
                <a:pathLst>
                  <a:path h="108">
                    <a:moveTo>
                      <a:pt x="0" y="0"/>
                    </a:moveTo>
                    <a:lnTo>
                      <a:pt x="0" y="12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0" y="90"/>
                    </a:lnTo>
                    <a:lnTo>
                      <a:pt x="0" y="108"/>
                    </a:lnTo>
                    <a:lnTo>
                      <a:pt x="0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83" name="Line 287"/>
              <p:cNvSpPr>
                <a:spLocks noChangeShapeType="1"/>
              </p:cNvSpPr>
              <p:nvPr/>
            </p:nvSpPr>
            <p:spPr bwMode="auto">
              <a:xfrm>
                <a:off x="810" y="2736"/>
                <a:ext cx="81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184" name="Line 288"/>
              <p:cNvSpPr>
                <a:spLocks noChangeShapeType="1"/>
              </p:cNvSpPr>
              <p:nvPr/>
            </p:nvSpPr>
            <p:spPr bwMode="auto">
              <a:xfrm>
                <a:off x="810" y="2844"/>
                <a:ext cx="81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7" name="Group 289"/>
              <p:cNvGrpSpPr>
                <a:grpSpLocks/>
              </p:cNvGrpSpPr>
              <p:nvPr/>
            </p:nvGrpSpPr>
            <p:grpSpPr bwMode="auto">
              <a:xfrm>
                <a:off x="4" y="2706"/>
                <a:ext cx="811" cy="1116"/>
                <a:chOff x="4" y="2706"/>
                <a:chExt cx="811" cy="1116"/>
              </a:xfrm>
            </p:grpSpPr>
            <p:sp>
              <p:nvSpPr>
                <p:cNvPr id="209186" name="Freeform 290"/>
                <p:cNvSpPr>
                  <a:spLocks/>
                </p:cNvSpPr>
                <p:nvPr/>
              </p:nvSpPr>
              <p:spPr bwMode="auto">
                <a:xfrm flipH="1">
                  <a:off x="814" y="2706"/>
                  <a:ext cx="1" cy="1116"/>
                </a:xfrm>
                <a:custGeom>
                  <a:avLst/>
                  <a:gdLst/>
                  <a:ahLst/>
                  <a:cxnLst>
                    <a:cxn ang="0">
                      <a:pos x="0" y="1116"/>
                    </a:cxn>
                    <a:cxn ang="0">
                      <a:pos x="0" y="1050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0" y="1116"/>
                    </a:cxn>
                  </a:cxnLst>
                  <a:rect l="0" t="0" r="r" b="b"/>
                  <a:pathLst>
                    <a:path h="1116">
                      <a:moveTo>
                        <a:pt x="0" y="1116"/>
                      </a:moveTo>
                      <a:lnTo>
                        <a:pt x="0" y="1050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0" y="11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87" name="Rectangle 291"/>
                <p:cNvSpPr>
                  <a:spLocks noChangeArrowheads="1"/>
                </p:cNvSpPr>
                <p:nvPr/>
              </p:nvSpPr>
              <p:spPr bwMode="auto">
                <a:xfrm flipH="1">
                  <a:off x="701" y="3684"/>
                  <a:ext cx="114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88" name="Rectangle 292"/>
                <p:cNvSpPr>
                  <a:spLocks noChangeArrowheads="1"/>
                </p:cNvSpPr>
                <p:nvPr/>
              </p:nvSpPr>
              <p:spPr bwMode="auto">
                <a:xfrm flipH="1">
                  <a:off x="701" y="3696"/>
                  <a:ext cx="114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89" name="Rectangle 293"/>
                <p:cNvSpPr>
                  <a:spLocks noChangeArrowheads="1"/>
                </p:cNvSpPr>
                <p:nvPr/>
              </p:nvSpPr>
              <p:spPr bwMode="auto">
                <a:xfrm flipH="1">
                  <a:off x="701" y="3720"/>
                  <a:ext cx="114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0" name="Rectangle 294"/>
                <p:cNvSpPr>
                  <a:spLocks noChangeArrowheads="1"/>
                </p:cNvSpPr>
                <p:nvPr/>
              </p:nvSpPr>
              <p:spPr bwMode="auto">
                <a:xfrm flipH="1">
                  <a:off x="701" y="3750"/>
                  <a:ext cx="114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1" name="Rectangle 295"/>
                <p:cNvSpPr>
                  <a:spLocks noChangeArrowheads="1"/>
                </p:cNvSpPr>
                <p:nvPr/>
              </p:nvSpPr>
              <p:spPr bwMode="auto">
                <a:xfrm flipH="1">
                  <a:off x="701" y="3774"/>
                  <a:ext cx="114" cy="18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2" name="Freeform 296"/>
                <p:cNvSpPr>
                  <a:spLocks/>
                </p:cNvSpPr>
                <p:nvPr/>
              </p:nvSpPr>
              <p:spPr bwMode="auto">
                <a:xfrm flipH="1">
                  <a:off x="700" y="368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3" name="Freeform 297"/>
                <p:cNvSpPr>
                  <a:spLocks/>
                </p:cNvSpPr>
                <p:nvPr/>
              </p:nvSpPr>
              <p:spPr bwMode="auto">
                <a:xfrm flipH="1">
                  <a:off x="700" y="368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4" name="Line 298"/>
                <p:cNvSpPr>
                  <a:spLocks noChangeShapeType="1"/>
                </p:cNvSpPr>
                <p:nvPr/>
              </p:nvSpPr>
              <p:spPr bwMode="auto">
                <a:xfrm flipH="1">
                  <a:off x="701" y="3684"/>
                  <a:ext cx="1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5" name="Line 299"/>
                <p:cNvSpPr>
                  <a:spLocks noChangeShapeType="1"/>
                </p:cNvSpPr>
                <p:nvPr/>
              </p:nvSpPr>
              <p:spPr bwMode="auto">
                <a:xfrm flipH="1">
                  <a:off x="701" y="3792"/>
                  <a:ext cx="1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6" name="Rectangle 300"/>
                <p:cNvSpPr>
                  <a:spLocks noChangeArrowheads="1"/>
                </p:cNvSpPr>
                <p:nvPr/>
              </p:nvSpPr>
              <p:spPr bwMode="auto">
                <a:xfrm flipH="1">
                  <a:off x="683" y="3582"/>
                  <a:ext cx="132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7" name="Rectangle 301"/>
                <p:cNvSpPr>
                  <a:spLocks noChangeArrowheads="1"/>
                </p:cNvSpPr>
                <p:nvPr/>
              </p:nvSpPr>
              <p:spPr bwMode="auto">
                <a:xfrm flipH="1">
                  <a:off x="683" y="3594"/>
                  <a:ext cx="132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8" name="Rectangle 302"/>
                <p:cNvSpPr>
                  <a:spLocks noChangeArrowheads="1"/>
                </p:cNvSpPr>
                <p:nvPr/>
              </p:nvSpPr>
              <p:spPr bwMode="auto">
                <a:xfrm flipH="1">
                  <a:off x="683" y="3618"/>
                  <a:ext cx="132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199" name="Rectangle 303"/>
                <p:cNvSpPr>
                  <a:spLocks noChangeArrowheads="1"/>
                </p:cNvSpPr>
                <p:nvPr/>
              </p:nvSpPr>
              <p:spPr bwMode="auto">
                <a:xfrm flipH="1">
                  <a:off x="683" y="3648"/>
                  <a:ext cx="132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0" name="Rectangle 304"/>
                <p:cNvSpPr>
                  <a:spLocks noChangeArrowheads="1"/>
                </p:cNvSpPr>
                <p:nvPr/>
              </p:nvSpPr>
              <p:spPr bwMode="auto">
                <a:xfrm flipH="1">
                  <a:off x="683" y="3672"/>
                  <a:ext cx="132" cy="12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1" name="Freeform 305"/>
                <p:cNvSpPr>
                  <a:spLocks/>
                </p:cNvSpPr>
                <p:nvPr/>
              </p:nvSpPr>
              <p:spPr bwMode="auto">
                <a:xfrm flipH="1">
                  <a:off x="682" y="358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2" name="Freeform 306"/>
                <p:cNvSpPr>
                  <a:spLocks/>
                </p:cNvSpPr>
                <p:nvPr/>
              </p:nvSpPr>
              <p:spPr bwMode="auto">
                <a:xfrm flipH="1">
                  <a:off x="682" y="358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3" name="Line 307"/>
                <p:cNvSpPr>
                  <a:spLocks noChangeShapeType="1"/>
                </p:cNvSpPr>
                <p:nvPr/>
              </p:nvSpPr>
              <p:spPr bwMode="auto">
                <a:xfrm flipH="1">
                  <a:off x="683" y="3582"/>
                  <a:ext cx="1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4" name="Line 308"/>
                <p:cNvSpPr>
                  <a:spLocks noChangeShapeType="1"/>
                </p:cNvSpPr>
                <p:nvPr/>
              </p:nvSpPr>
              <p:spPr bwMode="auto">
                <a:xfrm flipH="1">
                  <a:off x="683" y="3684"/>
                  <a:ext cx="1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5" name="Rectangle 309"/>
                <p:cNvSpPr>
                  <a:spLocks noChangeArrowheads="1"/>
                </p:cNvSpPr>
                <p:nvPr/>
              </p:nvSpPr>
              <p:spPr bwMode="auto">
                <a:xfrm flipH="1">
                  <a:off x="593" y="3474"/>
                  <a:ext cx="222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6" name="Rectangle 310"/>
                <p:cNvSpPr>
                  <a:spLocks noChangeArrowheads="1"/>
                </p:cNvSpPr>
                <p:nvPr/>
              </p:nvSpPr>
              <p:spPr bwMode="auto">
                <a:xfrm flipH="1">
                  <a:off x="593" y="3486"/>
                  <a:ext cx="222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7" name="Rectangle 311"/>
                <p:cNvSpPr>
                  <a:spLocks noChangeArrowheads="1"/>
                </p:cNvSpPr>
                <p:nvPr/>
              </p:nvSpPr>
              <p:spPr bwMode="auto">
                <a:xfrm flipH="1">
                  <a:off x="593" y="3510"/>
                  <a:ext cx="222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8" name="Rectangle 312"/>
                <p:cNvSpPr>
                  <a:spLocks noChangeArrowheads="1"/>
                </p:cNvSpPr>
                <p:nvPr/>
              </p:nvSpPr>
              <p:spPr bwMode="auto">
                <a:xfrm flipH="1">
                  <a:off x="593" y="3540"/>
                  <a:ext cx="222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09" name="Rectangle 313"/>
                <p:cNvSpPr>
                  <a:spLocks noChangeArrowheads="1"/>
                </p:cNvSpPr>
                <p:nvPr/>
              </p:nvSpPr>
              <p:spPr bwMode="auto">
                <a:xfrm flipH="1">
                  <a:off x="593" y="3564"/>
                  <a:ext cx="222" cy="18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0" name="Freeform 314"/>
                <p:cNvSpPr>
                  <a:spLocks/>
                </p:cNvSpPr>
                <p:nvPr/>
              </p:nvSpPr>
              <p:spPr bwMode="auto">
                <a:xfrm flipH="1">
                  <a:off x="592" y="34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1" name="Freeform 315"/>
                <p:cNvSpPr>
                  <a:spLocks/>
                </p:cNvSpPr>
                <p:nvPr/>
              </p:nvSpPr>
              <p:spPr bwMode="auto">
                <a:xfrm flipH="1">
                  <a:off x="592" y="34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2" name="Line 316"/>
                <p:cNvSpPr>
                  <a:spLocks noChangeShapeType="1"/>
                </p:cNvSpPr>
                <p:nvPr/>
              </p:nvSpPr>
              <p:spPr bwMode="auto">
                <a:xfrm flipH="1">
                  <a:off x="593" y="3474"/>
                  <a:ext cx="22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3" name="Line 317"/>
                <p:cNvSpPr>
                  <a:spLocks noChangeShapeType="1"/>
                </p:cNvSpPr>
                <p:nvPr/>
              </p:nvSpPr>
              <p:spPr bwMode="auto">
                <a:xfrm flipH="1">
                  <a:off x="593" y="3582"/>
                  <a:ext cx="22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4" name="Rectangle 318"/>
                <p:cNvSpPr>
                  <a:spLocks noChangeArrowheads="1"/>
                </p:cNvSpPr>
                <p:nvPr/>
              </p:nvSpPr>
              <p:spPr bwMode="auto">
                <a:xfrm flipH="1">
                  <a:off x="467" y="3372"/>
                  <a:ext cx="348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5" name="Rectangle 319"/>
                <p:cNvSpPr>
                  <a:spLocks noChangeArrowheads="1"/>
                </p:cNvSpPr>
                <p:nvPr/>
              </p:nvSpPr>
              <p:spPr bwMode="auto">
                <a:xfrm flipH="1">
                  <a:off x="467" y="3384"/>
                  <a:ext cx="348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6" name="Rectangle 320"/>
                <p:cNvSpPr>
                  <a:spLocks noChangeArrowheads="1"/>
                </p:cNvSpPr>
                <p:nvPr/>
              </p:nvSpPr>
              <p:spPr bwMode="auto">
                <a:xfrm flipH="1">
                  <a:off x="467" y="3408"/>
                  <a:ext cx="348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7" name="Rectangle 321"/>
                <p:cNvSpPr>
                  <a:spLocks noChangeArrowheads="1"/>
                </p:cNvSpPr>
                <p:nvPr/>
              </p:nvSpPr>
              <p:spPr bwMode="auto">
                <a:xfrm flipH="1">
                  <a:off x="467" y="3438"/>
                  <a:ext cx="348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8" name="Rectangle 322"/>
                <p:cNvSpPr>
                  <a:spLocks noChangeArrowheads="1"/>
                </p:cNvSpPr>
                <p:nvPr/>
              </p:nvSpPr>
              <p:spPr bwMode="auto">
                <a:xfrm flipH="1">
                  <a:off x="467" y="3462"/>
                  <a:ext cx="348" cy="12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19" name="Freeform 323"/>
                <p:cNvSpPr>
                  <a:spLocks/>
                </p:cNvSpPr>
                <p:nvPr/>
              </p:nvSpPr>
              <p:spPr bwMode="auto">
                <a:xfrm flipH="1">
                  <a:off x="466" y="33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0" name="Freeform 324"/>
                <p:cNvSpPr>
                  <a:spLocks/>
                </p:cNvSpPr>
                <p:nvPr/>
              </p:nvSpPr>
              <p:spPr bwMode="auto">
                <a:xfrm flipH="1">
                  <a:off x="466" y="33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1" name="Line 325"/>
                <p:cNvSpPr>
                  <a:spLocks noChangeShapeType="1"/>
                </p:cNvSpPr>
                <p:nvPr/>
              </p:nvSpPr>
              <p:spPr bwMode="auto">
                <a:xfrm flipH="1">
                  <a:off x="467" y="3372"/>
                  <a:ext cx="3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2" name="Line 326"/>
                <p:cNvSpPr>
                  <a:spLocks noChangeShapeType="1"/>
                </p:cNvSpPr>
                <p:nvPr/>
              </p:nvSpPr>
              <p:spPr bwMode="auto">
                <a:xfrm flipH="1">
                  <a:off x="467" y="3474"/>
                  <a:ext cx="3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3" name="Rectangle 327"/>
                <p:cNvSpPr>
                  <a:spLocks noChangeArrowheads="1"/>
                </p:cNvSpPr>
                <p:nvPr/>
              </p:nvSpPr>
              <p:spPr bwMode="auto">
                <a:xfrm flipH="1">
                  <a:off x="401" y="3264"/>
                  <a:ext cx="414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4" name="Rectangle 328"/>
                <p:cNvSpPr>
                  <a:spLocks noChangeArrowheads="1"/>
                </p:cNvSpPr>
                <p:nvPr/>
              </p:nvSpPr>
              <p:spPr bwMode="auto">
                <a:xfrm flipH="1">
                  <a:off x="401" y="3276"/>
                  <a:ext cx="414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5" name="Rectangle 329"/>
                <p:cNvSpPr>
                  <a:spLocks noChangeArrowheads="1"/>
                </p:cNvSpPr>
                <p:nvPr/>
              </p:nvSpPr>
              <p:spPr bwMode="auto">
                <a:xfrm flipH="1">
                  <a:off x="401" y="3300"/>
                  <a:ext cx="414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6" name="Rectangle 330"/>
                <p:cNvSpPr>
                  <a:spLocks noChangeArrowheads="1"/>
                </p:cNvSpPr>
                <p:nvPr/>
              </p:nvSpPr>
              <p:spPr bwMode="auto">
                <a:xfrm flipH="1">
                  <a:off x="401" y="3330"/>
                  <a:ext cx="414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7" name="Rectangle 331"/>
                <p:cNvSpPr>
                  <a:spLocks noChangeArrowheads="1"/>
                </p:cNvSpPr>
                <p:nvPr/>
              </p:nvSpPr>
              <p:spPr bwMode="auto">
                <a:xfrm flipH="1">
                  <a:off x="401" y="3354"/>
                  <a:ext cx="414" cy="18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8" name="Freeform 332"/>
                <p:cNvSpPr>
                  <a:spLocks/>
                </p:cNvSpPr>
                <p:nvPr/>
              </p:nvSpPr>
              <p:spPr bwMode="auto">
                <a:xfrm flipH="1">
                  <a:off x="400" y="32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29" name="Freeform 333"/>
                <p:cNvSpPr>
                  <a:spLocks/>
                </p:cNvSpPr>
                <p:nvPr/>
              </p:nvSpPr>
              <p:spPr bwMode="auto">
                <a:xfrm flipH="1">
                  <a:off x="400" y="32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0" name="Line 334"/>
                <p:cNvSpPr>
                  <a:spLocks noChangeShapeType="1"/>
                </p:cNvSpPr>
                <p:nvPr/>
              </p:nvSpPr>
              <p:spPr bwMode="auto">
                <a:xfrm flipH="1">
                  <a:off x="401" y="3264"/>
                  <a:ext cx="4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1" name="Line 335"/>
                <p:cNvSpPr>
                  <a:spLocks noChangeShapeType="1"/>
                </p:cNvSpPr>
                <p:nvPr/>
              </p:nvSpPr>
              <p:spPr bwMode="auto">
                <a:xfrm flipH="1">
                  <a:off x="401" y="3372"/>
                  <a:ext cx="4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2" name="Rectangle 336"/>
                <p:cNvSpPr>
                  <a:spLocks noChangeArrowheads="1"/>
                </p:cNvSpPr>
                <p:nvPr/>
              </p:nvSpPr>
              <p:spPr bwMode="auto">
                <a:xfrm flipH="1">
                  <a:off x="467" y="3156"/>
                  <a:ext cx="348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3" name="Rectangle 337"/>
                <p:cNvSpPr>
                  <a:spLocks noChangeArrowheads="1"/>
                </p:cNvSpPr>
                <p:nvPr/>
              </p:nvSpPr>
              <p:spPr bwMode="auto">
                <a:xfrm flipH="1">
                  <a:off x="467" y="3168"/>
                  <a:ext cx="348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4" name="Rectangle 338"/>
                <p:cNvSpPr>
                  <a:spLocks noChangeArrowheads="1"/>
                </p:cNvSpPr>
                <p:nvPr/>
              </p:nvSpPr>
              <p:spPr bwMode="auto">
                <a:xfrm flipH="1">
                  <a:off x="467" y="3192"/>
                  <a:ext cx="348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5" name="Rectangle 339"/>
                <p:cNvSpPr>
                  <a:spLocks noChangeArrowheads="1"/>
                </p:cNvSpPr>
                <p:nvPr/>
              </p:nvSpPr>
              <p:spPr bwMode="auto">
                <a:xfrm flipH="1">
                  <a:off x="467" y="3222"/>
                  <a:ext cx="348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6" name="Rectangle 340"/>
                <p:cNvSpPr>
                  <a:spLocks noChangeArrowheads="1"/>
                </p:cNvSpPr>
                <p:nvPr/>
              </p:nvSpPr>
              <p:spPr bwMode="auto">
                <a:xfrm flipH="1">
                  <a:off x="467" y="3246"/>
                  <a:ext cx="348" cy="18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7" name="Freeform 341"/>
                <p:cNvSpPr>
                  <a:spLocks/>
                </p:cNvSpPr>
                <p:nvPr/>
              </p:nvSpPr>
              <p:spPr bwMode="auto">
                <a:xfrm flipH="1">
                  <a:off x="466" y="315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8" name="Freeform 342"/>
                <p:cNvSpPr>
                  <a:spLocks/>
                </p:cNvSpPr>
                <p:nvPr/>
              </p:nvSpPr>
              <p:spPr bwMode="auto">
                <a:xfrm flipH="1">
                  <a:off x="466" y="315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39" name="Line 343"/>
                <p:cNvSpPr>
                  <a:spLocks noChangeShapeType="1"/>
                </p:cNvSpPr>
                <p:nvPr/>
              </p:nvSpPr>
              <p:spPr bwMode="auto">
                <a:xfrm flipH="1">
                  <a:off x="467" y="3156"/>
                  <a:ext cx="3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0" name="Line 344"/>
                <p:cNvSpPr>
                  <a:spLocks noChangeShapeType="1"/>
                </p:cNvSpPr>
                <p:nvPr/>
              </p:nvSpPr>
              <p:spPr bwMode="auto">
                <a:xfrm flipH="1">
                  <a:off x="467" y="3264"/>
                  <a:ext cx="34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1" name="Rectangle 345"/>
                <p:cNvSpPr>
                  <a:spLocks noChangeArrowheads="1"/>
                </p:cNvSpPr>
                <p:nvPr/>
              </p:nvSpPr>
              <p:spPr bwMode="auto">
                <a:xfrm flipH="1">
                  <a:off x="455" y="3054"/>
                  <a:ext cx="360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2" name="Rectangle 346"/>
                <p:cNvSpPr>
                  <a:spLocks noChangeArrowheads="1"/>
                </p:cNvSpPr>
                <p:nvPr/>
              </p:nvSpPr>
              <p:spPr bwMode="auto">
                <a:xfrm flipH="1">
                  <a:off x="455" y="3066"/>
                  <a:ext cx="360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3" name="Rectangle 347"/>
                <p:cNvSpPr>
                  <a:spLocks noChangeArrowheads="1"/>
                </p:cNvSpPr>
                <p:nvPr/>
              </p:nvSpPr>
              <p:spPr bwMode="auto">
                <a:xfrm flipH="1">
                  <a:off x="455" y="3090"/>
                  <a:ext cx="360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4" name="Rectangle 348"/>
                <p:cNvSpPr>
                  <a:spLocks noChangeArrowheads="1"/>
                </p:cNvSpPr>
                <p:nvPr/>
              </p:nvSpPr>
              <p:spPr bwMode="auto">
                <a:xfrm flipH="1">
                  <a:off x="455" y="3120"/>
                  <a:ext cx="360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5" name="Rectangle 349"/>
                <p:cNvSpPr>
                  <a:spLocks noChangeArrowheads="1"/>
                </p:cNvSpPr>
                <p:nvPr/>
              </p:nvSpPr>
              <p:spPr bwMode="auto">
                <a:xfrm flipH="1">
                  <a:off x="455" y="3144"/>
                  <a:ext cx="360" cy="12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6" name="Freeform 350"/>
                <p:cNvSpPr>
                  <a:spLocks/>
                </p:cNvSpPr>
                <p:nvPr/>
              </p:nvSpPr>
              <p:spPr bwMode="auto">
                <a:xfrm flipH="1">
                  <a:off x="454" y="305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7" name="Freeform 351"/>
                <p:cNvSpPr>
                  <a:spLocks/>
                </p:cNvSpPr>
                <p:nvPr/>
              </p:nvSpPr>
              <p:spPr bwMode="auto">
                <a:xfrm flipH="1">
                  <a:off x="454" y="305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8" name="Line 352"/>
                <p:cNvSpPr>
                  <a:spLocks noChangeShapeType="1"/>
                </p:cNvSpPr>
                <p:nvPr/>
              </p:nvSpPr>
              <p:spPr bwMode="auto">
                <a:xfrm flipH="1">
                  <a:off x="455" y="3054"/>
                  <a:ext cx="3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49" name="Line 353"/>
                <p:cNvSpPr>
                  <a:spLocks noChangeShapeType="1"/>
                </p:cNvSpPr>
                <p:nvPr/>
              </p:nvSpPr>
              <p:spPr bwMode="auto">
                <a:xfrm flipH="1">
                  <a:off x="455" y="3156"/>
                  <a:ext cx="36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0" name="Rectangle 354"/>
                <p:cNvSpPr>
                  <a:spLocks noChangeArrowheads="1"/>
                </p:cNvSpPr>
                <p:nvPr/>
              </p:nvSpPr>
              <p:spPr bwMode="auto">
                <a:xfrm flipH="1">
                  <a:off x="545" y="2946"/>
                  <a:ext cx="270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1" name="Rectangle 355"/>
                <p:cNvSpPr>
                  <a:spLocks noChangeArrowheads="1"/>
                </p:cNvSpPr>
                <p:nvPr/>
              </p:nvSpPr>
              <p:spPr bwMode="auto">
                <a:xfrm flipH="1">
                  <a:off x="545" y="2958"/>
                  <a:ext cx="270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2" name="Rectangle 356"/>
                <p:cNvSpPr>
                  <a:spLocks noChangeArrowheads="1"/>
                </p:cNvSpPr>
                <p:nvPr/>
              </p:nvSpPr>
              <p:spPr bwMode="auto">
                <a:xfrm flipH="1">
                  <a:off x="545" y="2982"/>
                  <a:ext cx="270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3" name="Rectangle 357"/>
                <p:cNvSpPr>
                  <a:spLocks noChangeArrowheads="1"/>
                </p:cNvSpPr>
                <p:nvPr/>
              </p:nvSpPr>
              <p:spPr bwMode="auto">
                <a:xfrm flipH="1">
                  <a:off x="545" y="3012"/>
                  <a:ext cx="270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4" name="Rectangle 358"/>
                <p:cNvSpPr>
                  <a:spLocks noChangeArrowheads="1"/>
                </p:cNvSpPr>
                <p:nvPr/>
              </p:nvSpPr>
              <p:spPr bwMode="auto">
                <a:xfrm flipH="1">
                  <a:off x="545" y="3036"/>
                  <a:ext cx="270" cy="18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5" name="Freeform 359"/>
                <p:cNvSpPr>
                  <a:spLocks/>
                </p:cNvSpPr>
                <p:nvPr/>
              </p:nvSpPr>
              <p:spPr bwMode="auto">
                <a:xfrm flipH="1">
                  <a:off x="544" y="294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6" name="Freeform 360"/>
                <p:cNvSpPr>
                  <a:spLocks/>
                </p:cNvSpPr>
                <p:nvPr/>
              </p:nvSpPr>
              <p:spPr bwMode="auto">
                <a:xfrm flipH="1">
                  <a:off x="544" y="294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7" name="Line 361"/>
                <p:cNvSpPr>
                  <a:spLocks noChangeShapeType="1"/>
                </p:cNvSpPr>
                <p:nvPr/>
              </p:nvSpPr>
              <p:spPr bwMode="auto">
                <a:xfrm flipH="1">
                  <a:off x="545" y="2946"/>
                  <a:ext cx="27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8" name="Line 362"/>
                <p:cNvSpPr>
                  <a:spLocks noChangeShapeType="1"/>
                </p:cNvSpPr>
                <p:nvPr/>
              </p:nvSpPr>
              <p:spPr bwMode="auto">
                <a:xfrm flipH="1">
                  <a:off x="545" y="3054"/>
                  <a:ext cx="27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59" name="Rectangle 363"/>
                <p:cNvSpPr>
                  <a:spLocks noChangeArrowheads="1"/>
                </p:cNvSpPr>
                <p:nvPr/>
              </p:nvSpPr>
              <p:spPr bwMode="auto">
                <a:xfrm flipH="1">
                  <a:off x="281" y="2844"/>
                  <a:ext cx="534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0" name="Rectangle 364"/>
                <p:cNvSpPr>
                  <a:spLocks noChangeArrowheads="1"/>
                </p:cNvSpPr>
                <p:nvPr/>
              </p:nvSpPr>
              <p:spPr bwMode="auto">
                <a:xfrm flipH="1">
                  <a:off x="281" y="2856"/>
                  <a:ext cx="534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1" name="Rectangle 365"/>
                <p:cNvSpPr>
                  <a:spLocks noChangeArrowheads="1"/>
                </p:cNvSpPr>
                <p:nvPr/>
              </p:nvSpPr>
              <p:spPr bwMode="auto">
                <a:xfrm flipH="1">
                  <a:off x="281" y="2880"/>
                  <a:ext cx="534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2" name="Rectangle 366"/>
                <p:cNvSpPr>
                  <a:spLocks noChangeArrowheads="1"/>
                </p:cNvSpPr>
                <p:nvPr/>
              </p:nvSpPr>
              <p:spPr bwMode="auto">
                <a:xfrm flipH="1">
                  <a:off x="281" y="2910"/>
                  <a:ext cx="534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3" name="Rectangle 367"/>
                <p:cNvSpPr>
                  <a:spLocks noChangeArrowheads="1"/>
                </p:cNvSpPr>
                <p:nvPr/>
              </p:nvSpPr>
              <p:spPr bwMode="auto">
                <a:xfrm flipH="1">
                  <a:off x="281" y="2934"/>
                  <a:ext cx="534" cy="12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4" name="Freeform 368"/>
                <p:cNvSpPr>
                  <a:spLocks/>
                </p:cNvSpPr>
                <p:nvPr/>
              </p:nvSpPr>
              <p:spPr bwMode="auto">
                <a:xfrm flipH="1">
                  <a:off x="280" y="284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5" name="Freeform 369"/>
                <p:cNvSpPr>
                  <a:spLocks/>
                </p:cNvSpPr>
                <p:nvPr/>
              </p:nvSpPr>
              <p:spPr bwMode="auto">
                <a:xfrm flipH="1">
                  <a:off x="280" y="284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6" name="Line 370"/>
                <p:cNvSpPr>
                  <a:spLocks noChangeShapeType="1"/>
                </p:cNvSpPr>
                <p:nvPr/>
              </p:nvSpPr>
              <p:spPr bwMode="auto">
                <a:xfrm flipH="1">
                  <a:off x="281" y="2844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7" name="Line 371"/>
                <p:cNvSpPr>
                  <a:spLocks noChangeShapeType="1"/>
                </p:cNvSpPr>
                <p:nvPr/>
              </p:nvSpPr>
              <p:spPr bwMode="auto">
                <a:xfrm flipH="1">
                  <a:off x="281" y="2946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8" name="Rectangle 372"/>
                <p:cNvSpPr>
                  <a:spLocks noChangeArrowheads="1"/>
                </p:cNvSpPr>
                <p:nvPr/>
              </p:nvSpPr>
              <p:spPr bwMode="auto">
                <a:xfrm flipH="1">
                  <a:off x="5" y="2736"/>
                  <a:ext cx="810" cy="1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69" name="Rectangle 373"/>
                <p:cNvSpPr>
                  <a:spLocks noChangeArrowheads="1"/>
                </p:cNvSpPr>
                <p:nvPr/>
              </p:nvSpPr>
              <p:spPr bwMode="auto">
                <a:xfrm flipH="1">
                  <a:off x="5" y="2748"/>
                  <a:ext cx="810" cy="2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70" name="Rectangle 374"/>
                <p:cNvSpPr>
                  <a:spLocks noChangeArrowheads="1"/>
                </p:cNvSpPr>
                <p:nvPr/>
              </p:nvSpPr>
              <p:spPr bwMode="auto">
                <a:xfrm flipH="1">
                  <a:off x="5" y="2772"/>
                  <a:ext cx="810" cy="30"/>
                </a:xfrm>
                <a:prstGeom prst="rect">
                  <a:avLst/>
                </a:prstGeom>
                <a:solidFill>
                  <a:srgbClr val="F2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71" name="Rectangle 375"/>
                <p:cNvSpPr>
                  <a:spLocks noChangeArrowheads="1"/>
                </p:cNvSpPr>
                <p:nvPr/>
              </p:nvSpPr>
              <p:spPr bwMode="auto">
                <a:xfrm flipH="1">
                  <a:off x="5" y="2802"/>
                  <a:ext cx="810" cy="24"/>
                </a:xfrm>
                <a:prstGeom prst="rect">
                  <a:avLst/>
                </a:prstGeom>
                <a:solidFill>
                  <a:srgbClr val="E5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72" name="Rectangle 376"/>
                <p:cNvSpPr>
                  <a:spLocks noChangeArrowheads="1"/>
                </p:cNvSpPr>
                <p:nvPr/>
              </p:nvSpPr>
              <p:spPr bwMode="auto">
                <a:xfrm flipH="1">
                  <a:off x="5" y="2826"/>
                  <a:ext cx="810" cy="18"/>
                </a:xfrm>
                <a:prstGeom prst="rect">
                  <a:avLst/>
                </a:prstGeom>
                <a:solidFill>
                  <a:srgbClr val="D9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73" name="Freeform 377"/>
                <p:cNvSpPr>
                  <a:spLocks/>
                </p:cNvSpPr>
                <p:nvPr/>
              </p:nvSpPr>
              <p:spPr bwMode="auto">
                <a:xfrm flipH="1">
                  <a:off x="4" y="273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74" name="Line 378"/>
                <p:cNvSpPr>
                  <a:spLocks noChangeShapeType="1"/>
                </p:cNvSpPr>
                <p:nvPr/>
              </p:nvSpPr>
              <p:spPr bwMode="auto">
                <a:xfrm flipH="1">
                  <a:off x="5" y="2736"/>
                  <a:ext cx="81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275" name="Line 379"/>
                <p:cNvSpPr>
                  <a:spLocks noChangeShapeType="1"/>
                </p:cNvSpPr>
                <p:nvPr/>
              </p:nvSpPr>
              <p:spPr bwMode="auto">
                <a:xfrm flipH="1">
                  <a:off x="5" y="2844"/>
                  <a:ext cx="81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380"/>
              <p:cNvGrpSpPr>
                <a:grpSpLocks/>
              </p:cNvGrpSpPr>
              <p:nvPr/>
            </p:nvGrpSpPr>
            <p:grpSpPr bwMode="auto">
              <a:xfrm>
                <a:off x="768" y="2754"/>
                <a:ext cx="123" cy="1031"/>
                <a:chOff x="1668" y="2274"/>
                <a:chExt cx="123" cy="1031"/>
              </a:xfrm>
            </p:grpSpPr>
            <p:sp>
              <p:nvSpPr>
                <p:cNvPr id="209277" name="Rectangle 381"/>
                <p:cNvSpPr>
                  <a:spLocks noChangeArrowheads="1"/>
                </p:cNvSpPr>
                <p:nvPr/>
              </p:nvSpPr>
              <p:spPr bwMode="auto">
                <a:xfrm>
                  <a:off x="1688" y="3228"/>
                  <a:ext cx="82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61</a:t>
                  </a:r>
                </a:p>
              </p:txBody>
            </p:sp>
            <p:sp>
              <p:nvSpPr>
                <p:cNvPr id="209278" name="Rectangle 382"/>
                <p:cNvSpPr>
                  <a:spLocks noChangeArrowheads="1"/>
                </p:cNvSpPr>
                <p:nvPr/>
              </p:nvSpPr>
              <p:spPr bwMode="auto">
                <a:xfrm>
                  <a:off x="1688" y="3120"/>
                  <a:ext cx="82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73</a:t>
                  </a:r>
                </a:p>
              </p:txBody>
            </p:sp>
            <p:sp>
              <p:nvSpPr>
                <p:cNvPr id="209279" name="Rectangle 383"/>
                <p:cNvSpPr>
                  <a:spLocks noChangeArrowheads="1"/>
                </p:cNvSpPr>
                <p:nvPr/>
              </p:nvSpPr>
              <p:spPr bwMode="auto">
                <a:xfrm>
                  <a:off x="1668" y="301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123</a:t>
                  </a:r>
                </a:p>
              </p:txBody>
            </p:sp>
            <p:sp>
              <p:nvSpPr>
                <p:cNvPr id="209280" name="Rectangle 384"/>
                <p:cNvSpPr>
                  <a:spLocks noChangeArrowheads="1"/>
                </p:cNvSpPr>
                <p:nvPr/>
              </p:nvSpPr>
              <p:spPr bwMode="auto">
                <a:xfrm>
                  <a:off x="1668" y="291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194</a:t>
                  </a:r>
                </a:p>
              </p:txBody>
            </p:sp>
            <p:sp>
              <p:nvSpPr>
                <p:cNvPr id="209281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68" y="2808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230</a:t>
                  </a:r>
                </a:p>
              </p:txBody>
            </p:sp>
            <p:sp>
              <p:nvSpPr>
                <p:cNvPr id="209282" name="Rectangle 386"/>
                <p:cNvSpPr>
                  <a:spLocks noChangeArrowheads="1"/>
                </p:cNvSpPr>
                <p:nvPr/>
              </p:nvSpPr>
              <p:spPr bwMode="auto">
                <a:xfrm>
                  <a:off x="1668" y="270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193</a:t>
                  </a:r>
                </a:p>
              </p:txBody>
            </p:sp>
            <p:sp>
              <p:nvSpPr>
                <p:cNvPr id="209283" name="Rectangle 387"/>
                <p:cNvSpPr>
                  <a:spLocks noChangeArrowheads="1"/>
                </p:cNvSpPr>
                <p:nvPr/>
              </p:nvSpPr>
              <p:spPr bwMode="auto">
                <a:xfrm>
                  <a:off x="1668" y="259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198</a:t>
                  </a:r>
                </a:p>
              </p:txBody>
            </p:sp>
            <p:sp>
              <p:nvSpPr>
                <p:cNvPr id="209284" name="Rectangle 388"/>
                <p:cNvSpPr>
                  <a:spLocks noChangeArrowheads="1"/>
                </p:cNvSpPr>
                <p:nvPr/>
              </p:nvSpPr>
              <p:spPr bwMode="auto">
                <a:xfrm>
                  <a:off x="1668" y="249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151</a:t>
                  </a:r>
                </a:p>
              </p:txBody>
            </p:sp>
            <p:sp>
              <p:nvSpPr>
                <p:cNvPr id="209285" name="Rectangle 389"/>
                <p:cNvSpPr>
                  <a:spLocks noChangeArrowheads="1"/>
                </p:cNvSpPr>
                <p:nvPr/>
              </p:nvSpPr>
              <p:spPr bwMode="auto">
                <a:xfrm>
                  <a:off x="1668" y="238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297</a:t>
                  </a:r>
                </a:p>
              </p:txBody>
            </p:sp>
            <p:sp>
              <p:nvSpPr>
                <p:cNvPr id="209286" name="Rectangle 390"/>
                <p:cNvSpPr>
                  <a:spLocks noChangeArrowheads="1"/>
                </p:cNvSpPr>
                <p:nvPr/>
              </p:nvSpPr>
              <p:spPr bwMode="auto">
                <a:xfrm>
                  <a:off x="1668" y="227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chemeClr val="bg1"/>
                      </a:solidFill>
                      <a:latin typeface="Tahoma" pitchFamily="34" charset="0"/>
                    </a:rPr>
                    <a:t>450</a:t>
                  </a:r>
                </a:p>
              </p:txBody>
            </p:sp>
          </p:grpSp>
        </p:grpSp>
        <p:sp>
          <p:nvSpPr>
            <p:cNvPr id="209287" name="Text Box 391"/>
            <p:cNvSpPr txBox="1">
              <a:spLocks noChangeArrowheads="1"/>
            </p:cNvSpPr>
            <p:nvPr/>
          </p:nvSpPr>
          <p:spPr bwMode="auto">
            <a:xfrm>
              <a:off x="96" y="480"/>
              <a:ext cx="12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>
                  <a:solidFill>
                    <a:schemeClr val="bg1"/>
                  </a:solidFill>
                  <a:latin typeface="Arial Black" pitchFamily="34" charset="0"/>
                </a:rPr>
                <a:t>Sem Palha</a:t>
              </a:r>
            </a:p>
          </p:txBody>
        </p:sp>
      </p:grpSp>
      <p:grpSp>
        <p:nvGrpSpPr>
          <p:cNvPr id="9" name="Group 392"/>
          <p:cNvGrpSpPr>
            <a:grpSpLocks/>
          </p:cNvGrpSpPr>
          <p:nvPr/>
        </p:nvGrpSpPr>
        <p:grpSpPr bwMode="auto">
          <a:xfrm>
            <a:off x="2438400" y="762000"/>
            <a:ext cx="3013075" cy="5562600"/>
            <a:chOff x="1536" y="480"/>
            <a:chExt cx="1898" cy="3504"/>
          </a:xfrm>
        </p:grpSpPr>
        <p:grpSp>
          <p:nvGrpSpPr>
            <p:cNvPr id="10" name="Group 393"/>
            <p:cNvGrpSpPr>
              <a:grpSpLocks/>
            </p:cNvGrpSpPr>
            <p:nvPr/>
          </p:nvGrpSpPr>
          <p:grpSpPr bwMode="auto">
            <a:xfrm>
              <a:off x="1536" y="768"/>
              <a:ext cx="1898" cy="1116"/>
              <a:chOff x="1606" y="948"/>
              <a:chExt cx="1898" cy="1116"/>
            </a:xfrm>
          </p:grpSpPr>
          <p:sp>
            <p:nvSpPr>
              <p:cNvPr id="209290" name="Rectangle 394"/>
              <p:cNvSpPr>
                <a:spLocks noChangeArrowheads="1"/>
              </p:cNvSpPr>
              <p:nvPr/>
            </p:nvSpPr>
            <p:spPr bwMode="auto">
              <a:xfrm>
                <a:off x="2358" y="1800"/>
                <a:ext cx="510" cy="1"/>
              </a:xfrm>
              <a:prstGeom prst="rect">
                <a:avLst/>
              </a:prstGeom>
              <a:solidFill>
                <a:srgbClr val="F2F2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291" name="Rectangle 395"/>
              <p:cNvSpPr>
                <a:spLocks noChangeArrowheads="1"/>
              </p:cNvSpPr>
              <p:nvPr/>
            </p:nvSpPr>
            <p:spPr bwMode="auto">
              <a:xfrm>
                <a:off x="2358" y="1800"/>
                <a:ext cx="606" cy="1"/>
              </a:xfrm>
              <a:prstGeom prst="rect">
                <a:avLst/>
              </a:prstGeom>
              <a:solidFill>
                <a:srgbClr val="CC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292" name="Freeform 396"/>
              <p:cNvSpPr>
                <a:spLocks/>
              </p:cNvSpPr>
              <p:nvPr/>
            </p:nvSpPr>
            <p:spPr bwMode="auto">
              <a:xfrm>
                <a:off x="2502" y="948"/>
                <a:ext cx="1" cy="1116"/>
              </a:xfrm>
              <a:custGeom>
                <a:avLst/>
                <a:gdLst/>
                <a:ahLst/>
                <a:cxnLst>
                  <a:cxn ang="0">
                    <a:pos x="0" y="1116"/>
                  </a:cxn>
                  <a:cxn ang="0">
                    <a:pos x="0" y="105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0" y="1116"/>
                  </a:cxn>
                </a:cxnLst>
                <a:rect l="0" t="0" r="r" b="b"/>
                <a:pathLst>
                  <a:path h="1116">
                    <a:moveTo>
                      <a:pt x="0" y="1116"/>
                    </a:moveTo>
                    <a:lnTo>
                      <a:pt x="0" y="105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0" y="1116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1" name="Group 397"/>
              <p:cNvGrpSpPr>
                <a:grpSpLocks/>
              </p:cNvGrpSpPr>
              <p:nvPr/>
            </p:nvGrpSpPr>
            <p:grpSpPr bwMode="auto">
              <a:xfrm>
                <a:off x="1606" y="983"/>
                <a:ext cx="1898" cy="1057"/>
                <a:chOff x="1403" y="959"/>
                <a:chExt cx="1898" cy="1057"/>
              </a:xfrm>
            </p:grpSpPr>
            <p:grpSp>
              <p:nvGrpSpPr>
                <p:cNvPr id="12" name="Group 398"/>
                <p:cNvGrpSpPr>
                  <a:grpSpLocks/>
                </p:cNvGrpSpPr>
                <p:nvPr/>
              </p:nvGrpSpPr>
              <p:grpSpPr bwMode="auto">
                <a:xfrm>
                  <a:off x="2352" y="959"/>
                  <a:ext cx="949" cy="1057"/>
                  <a:chOff x="2358" y="954"/>
                  <a:chExt cx="949" cy="1057"/>
                </a:xfrm>
              </p:grpSpPr>
              <p:sp>
                <p:nvSpPr>
                  <p:cNvPr id="209295" name="Rectangle 39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02"/>
                    <a:ext cx="31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296" name="Rectangle 40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14"/>
                    <a:ext cx="31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297" name="Rectangle 40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38"/>
                    <a:ext cx="31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298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68"/>
                    <a:ext cx="31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299" name="Rectangle 40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92"/>
                    <a:ext cx="318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0" name="Freeform 404"/>
                  <p:cNvSpPr>
                    <a:spLocks/>
                  </p:cNvSpPr>
                  <p:nvPr/>
                </p:nvSpPr>
                <p:spPr bwMode="auto">
                  <a:xfrm>
                    <a:off x="2676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1" name="Freeform 405"/>
                  <p:cNvSpPr>
                    <a:spLocks/>
                  </p:cNvSpPr>
                  <p:nvPr/>
                </p:nvSpPr>
                <p:spPr bwMode="auto">
                  <a:xfrm>
                    <a:off x="2676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2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902"/>
                    <a:ext cx="31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3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2010"/>
                    <a:ext cx="31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4" name="Rectangle 40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00"/>
                    <a:ext cx="510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5" name="Rectangle 40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12"/>
                    <a:ext cx="510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6" name="Rectangle 41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36"/>
                    <a:ext cx="510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7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66"/>
                    <a:ext cx="510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8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90"/>
                    <a:ext cx="510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09" name="Freeform 413"/>
                  <p:cNvSpPr>
                    <a:spLocks/>
                  </p:cNvSpPr>
                  <p:nvPr/>
                </p:nvSpPr>
                <p:spPr bwMode="auto">
                  <a:xfrm>
                    <a:off x="2868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0" name="Freeform 414"/>
                  <p:cNvSpPr>
                    <a:spLocks/>
                  </p:cNvSpPr>
                  <p:nvPr/>
                </p:nvSpPr>
                <p:spPr bwMode="auto">
                  <a:xfrm>
                    <a:off x="2868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1" name="Line 415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800"/>
                    <a:ext cx="5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2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902"/>
                    <a:ext cx="5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3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92"/>
                    <a:ext cx="606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4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04"/>
                    <a:ext cx="606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5" name="Rectangle 41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28"/>
                    <a:ext cx="606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6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58"/>
                    <a:ext cx="606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7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82"/>
                    <a:ext cx="606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8" name="Freeform 422"/>
                  <p:cNvSpPr>
                    <a:spLocks/>
                  </p:cNvSpPr>
                  <p:nvPr/>
                </p:nvSpPr>
                <p:spPr bwMode="auto">
                  <a:xfrm>
                    <a:off x="2964" y="16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19" name="Line 423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692"/>
                    <a:ext cx="60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0" name="Line 424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800"/>
                    <a:ext cx="60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1" name="Rectangle 42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90"/>
                    <a:ext cx="55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2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02"/>
                    <a:ext cx="55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3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26"/>
                    <a:ext cx="55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4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56"/>
                    <a:ext cx="55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5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80"/>
                    <a:ext cx="558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6" name="Freeform 430"/>
                  <p:cNvSpPr>
                    <a:spLocks/>
                  </p:cNvSpPr>
                  <p:nvPr/>
                </p:nvSpPr>
                <p:spPr bwMode="auto">
                  <a:xfrm>
                    <a:off x="2916" y="15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7" name="Line 431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590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8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692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29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82"/>
                    <a:ext cx="61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0" name="Rectangle 43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94"/>
                    <a:ext cx="61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1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18"/>
                    <a:ext cx="61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2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48"/>
                    <a:ext cx="61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3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72"/>
                    <a:ext cx="612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4" name="Freeform 438"/>
                  <p:cNvSpPr>
                    <a:spLocks/>
                  </p:cNvSpPr>
                  <p:nvPr/>
                </p:nvSpPr>
                <p:spPr bwMode="auto">
                  <a:xfrm>
                    <a:off x="2970" y="14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5" name="Line 439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482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6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590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7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74"/>
                    <a:ext cx="76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8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86"/>
                    <a:ext cx="76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39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10"/>
                    <a:ext cx="76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0" name="Rectangle 44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40"/>
                    <a:ext cx="76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1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64"/>
                    <a:ext cx="762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2" name="Freeform 446"/>
                  <p:cNvSpPr>
                    <a:spLocks/>
                  </p:cNvSpPr>
                  <p:nvPr/>
                </p:nvSpPr>
                <p:spPr bwMode="auto">
                  <a:xfrm>
                    <a:off x="3120" y="137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3" name="Line 447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374"/>
                    <a:ext cx="76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4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482"/>
                    <a:ext cx="76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5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72"/>
                    <a:ext cx="70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6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84"/>
                    <a:ext cx="70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7" name="Rectangle 45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08"/>
                    <a:ext cx="70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8" name="Rectangle 45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38"/>
                    <a:ext cx="70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49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62"/>
                    <a:ext cx="702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0" name="Freeform 454"/>
                  <p:cNvSpPr>
                    <a:spLocks/>
                  </p:cNvSpPr>
                  <p:nvPr/>
                </p:nvSpPr>
                <p:spPr bwMode="auto">
                  <a:xfrm>
                    <a:off x="3060" y="127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1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272"/>
                    <a:ext cx="70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2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374"/>
                    <a:ext cx="70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3" name="Rectangle 45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64"/>
                    <a:ext cx="55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4" name="Rectangle 45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76"/>
                    <a:ext cx="55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5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00"/>
                    <a:ext cx="55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6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30"/>
                    <a:ext cx="55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7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54"/>
                    <a:ext cx="558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8" name="Freeform 462"/>
                  <p:cNvSpPr>
                    <a:spLocks/>
                  </p:cNvSpPr>
                  <p:nvPr/>
                </p:nvSpPr>
                <p:spPr bwMode="auto">
                  <a:xfrm>
                    <a:off x="2916" y="11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59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164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0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272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1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62"/>
                    <a:ext cx="624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2" name="Rectangle 46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74"/>
                    <a:ext cx="624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3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98"/>
                    <a:ext cx="624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4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28"/>
                    <a:ext cx="624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5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52"/>
                    <a:ext cx="624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6" name="Freeform 470"/>
                  <p:cNvSpPr>
                    <a:spLocks/>
                  </p:cNvSpPr>
                  <p:nvPr/>
                </p:nvSpPr>
                <p:spPr bwMode="auto">
                  <a:xfrm>
                    <a:off x="2982" y="10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7" name="Line 471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062"/>
                    <a:ext cx="62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8" name="Line 472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164"/>
                    <a:ext cx="62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69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954"/>
                    <a:ext cx="94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0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966"/>
                    <a:ext cx="94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1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990"/>
                    <a:ext cx="94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2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20"/>
                    <a:ext cx="94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3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44"/>
                    <a:ext cx="948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4" name="Freeform 478"/>
                  <p:cNvSpPr>
                    <a:spLocks/>
                  </p:cNvSpPr>
                  <p:nvPr/>
                </p:nvSpPr>
                <p:spPr bwMode="auto">
                  <a:xfrm>
                    <a:off x="3306" y="9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5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954"/>
                    <a:ext cx="9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6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062"/>
                    <a:ext cx="9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3" name="Group 481"/>
                <p:cNvGrpSpPr>
                  <a:grpSpLocks/>
                </p:cNvGrpSpPr>
                <p:nvPr/>
              </p:nvGrpSpPr>
              <p:grpSpPr bwMode="auto">
                <a:xfrm flipH="1">
                  <a:off x="1403" y="959"/>
                  <a:ext cx="949" cy="1057"/>
                  <a:chOff x="2358" y="954"/>
                  <a:chExt cx="949" cy="1057"/>
                </a:xfrm>
              </p:grpSpPr>
              <p:sp>
                <p:nvSpPr>
                  <p:cNvPr id="209378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02"/>
                    <a:ext cx="31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79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14"/>
                    <a:ext cx="31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0" name="Rectangle 48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38"/>
                    <a:ext cx="31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1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68"/>
                    <a:ext cx="31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2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992"/>
                    <a:ext cx="318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3" name="Freeform 487"/>
                  <p:cNvSpPr>
                    <a:spLocks/>
                  </p:cNvSpPr>
                  <p:nvPr/>
                </p:nvSpPr>
                <p:spPr bwMode="auto">
                  <a:xfrm>
                    <a:off x="2676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4" name="Freeform 488"/>
                  <p:cNvSpPr>
                    <a:spLocks/>
                  </p:cNvSpPr>
                  <p:nvPr/>
                </p:nvSpPr>
                <p:spPr bwMode="auto">
                  <a:xfrm>
                    <a:off x="2676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5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902"/>
                    <a:ext cx="31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6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2010"/>
                    <a:ext cx="31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7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00"/>
                    <a:ext cx="510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8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12"/>
                    <a:ext cx="510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89" name="Rectangle 49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36"/>
                    <a:ext cx="510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0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66"/>
                    <a:ext cx="510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1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890"/>
                    <a:ext cx="510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2" name="Freeform 496"/>
                  <p:cNvSpPr>
                    <a:spLocks/>
                  </p:cNvSpPr>
                  <p:nvPr/>
                </p:nvSpPr>
                <p:spPr bwMode="auto">
                  <a:xfrm>
                    <a:off x="2868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3" name="Freeform 497"/>
                  <p:cNvSpPr>
                    <a:spLocks/>
                  </p:cNvSpPr>
                  <p:nvPr/>
                </p:nvSpPr>
                <p:spPr bwMode="auto">
                  <a:xfrm>
                    <a:off x="2868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4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800"/>
                    <a:ext cx="5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5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902"/>
                    <a:ext cx="5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6" name="Rectangle 50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92"/>
                    <a:ext cx="606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7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04"/>
                    <a:ext cx="606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8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28"/>
                    <a:ext cx="606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399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58"/>
                    <a:ext cx="606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0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782"/>
                    <a:ext cx="606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1" name="Freeform 505"/>
                  <p:cNvSpPr>
                    <a:spLocks/>
                  </p:cNvSpPr>
                  <p:nvPr/>
                </p:nvSpPr>
                <p:spPr bwMode="auto">
                  <a:xfrm>
                    <a:off x="2964" y="16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2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692"/>
                    <a:ext cx="60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3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800"/>
                    <a:ext cx="60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4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90"/>
                    <a:ext cx="55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5" name="Rectangle 50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02"/>
                    <a:ext cx="55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6" name="Rectangle 51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26"/>
                    <a:ext cx="55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7" name="Rectangle 51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56"/>
                    <a:ext cx="55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8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680"/>
                    <a:ext cx="558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09" name="Freeform 513"/>
                  <p:cNvSpPr>
                    <a:spLocks/>
                  </p:cNvSpPr>
                  <p:nvPr/>
                </p:nvSpPr>
                <p:spPr bwMode="auto">
                  <a:xfrm>
                    <a:off x="2916" y="15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0" name="Line 514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590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1" name="Line 515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692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2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82"/>
                    <a:ext cx="61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3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94"/>
                    <a:ext cx="61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4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18"/>
                    <a:ext cx="61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5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48"/>
                    <a:ext cx="61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6" name="Rectangle 52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572"/>
                    <a:ext cx="612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7" name="Freeform 521"/>
                  <p:cNvSpPr>
                    <a:spLocks/>
                  </p:cNvSpPr>
                  <p:nvPr/>
                </p:nvSpPr>
                <p:spPr bwMode="auto">
                  <a:xfrm>
                    <a:off x="2970" y="14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8" name="Line 522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482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19" name="Line 523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590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0" name="Rectangle 52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74"/>
                    <a:ext cx="76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1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86"/>
                    <a:ext cx="76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2" name="Rectangle 52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10"/>
                    <a:ext cx="76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3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40"/>
                    <a:ext cx="76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4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464"/>
                    <a:ext cx="762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5" name="Freeform 529"/>
                  <p:cNvSpPr>
                    <a:spLocks/>
                  </p:cNvSpPr>
                  <p:nvPr/>
                </p:nvSpPr>
                <p:spPr bwMode="auto">
                  <a:xfrm>
                    <a:off x="3120" y="137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6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374"/>
                    <a:ext cx="76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7" name="Line 531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482"/>
                    <a:ext cx="76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8" name="Rectangle 53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72"/>
                    <a:ext cx="70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29" name="Rectangle 53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84"/>
                    <a:ext cx="70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0" name="Rectangle 53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08"/>
                    <a:ext cx="70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1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38"/>
                    <a:ext cx="70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2" name="Rectangle 53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362"/>
                    <a:ext cx="702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3" name="Freeform 537"/>
                  <p:cNvSpPr>
                    <a:spLocks/>
                  </p:cNvSpPr>
                  <p:nvPr/>
                </p:nvSpPr>
                <p:spPr bwMode="auto">
                  <a:xfrm>
                    <a:off x="3060" y="127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4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272"/>
                    <a:ext cx="70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5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374"/>
                    <a:ext cx="70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6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64"/>
                    <a:ext cx="55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7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76"/>
                    <a:ext cx="55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8" name="Rectangle 54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00"/>
                    <a:ext cx="55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39" name="Rectangle 543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30"/>
                    <a:ext cx="55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0" name="Rectangle 544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254"/>
                    <a:ext cx="558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1" name="Freeform 545"/>
                  <p:cNvSpPr>
                    <a:spLocks/>
                  </p:cNvSpPr>
                  <p:nvPr/>
                </p:nvSpPr>
                <p:spPr bwMode="auto">
                  <a:xfrm>
                    <a:off x="2916" y="11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2" name="Line 546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164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3" name="Line 547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272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4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62"/>
                    <a:ext cx="624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5" name="Rectangle 54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74"/>
                    <a:ext cx="624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6" name="Rectangle 55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98"/>
                    <a:ext cx="624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7" name="Rectangle 551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28"/>
                    <a:ext cx="624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8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152"/>
                    <a:ext cx="624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49" name="Freeform 553"/>
                  <p:cNvSpPr>
                    <a:spLocks/>
                  </p:cNvSpPr>
                  <p:nvPr/>
                </p:nvSpPr>
                <p:spPr bwMode="auto">
                  <a:xfrm>
                    <a:off x="2982" y="10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0" name="Line 554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062"/>
                    <a:ext cx="62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1" name="Line 555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164"/>
                    <a:ext cx="62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2" name="Rectangle 556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954"/>
                    <a:ext cx="94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3" name="Rectangle 557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966"/>
                    <a:ext cx="94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4" name="Rectangle 558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990"/>
                    <a:ext cx="94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5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20"/>
                    <a:ext cx="94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6" name="Rectangle 560"/>
                  <p:cNvSpPr>
                    <a:spLocks noChangeArrowheads="1"/>
                  </p:cNvSpPr>
                  <p:nvPr/>
                </p:nvSpPr>
                <p:spPr bwMode="auto">
                  <a:xfrm>
                    <a:off x="2358" y="1044"/>
                    <a:ext cx="948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7" name="Freeform 561"/>
                  <p:cNvSpPr>
                    <a:spLocks/>
                  </p:cNvSpPr>
                  <p:nvPr/>
                </p:nvSpPr>
                <p:spPr bwMode="auto">
                  <a:xfrm>
                    <a:off x="3306" y="9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8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954"/>
                    <a:ext cx="9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59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062"/>
                    <a:ext cx="9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4" name="Group 564"/>
              <p:cNvGrpSpPr>
                <a:grpSpLocks/>
              </p:cNvGrpSpPr>
              <p:nvPr/>
            </p:nvGrpSpPr>
            <p:grpSpPr bwMode="auto">
              <a:xfrm>
                <a:off x="2496" y="1008"/>
                <a:ext cx="123" cy="1037"/>
                <a:chOff x="3444" y="984"/>
                <a:chExt cx="123" cy="1037"/>
              </a:xfrm>
            </p:grpSpPr>
            <p:sp>
              <p:nvSpPr>
                <p:cNvPr id="209461" name="Rectangle 565"/>
                <p:cNvSpPr>
                  <a:spLocks noChangeArrowheads="1"/>
                </p:cNvSpPr>
                <p:nvPr/>
              </p:nvSpPr>
              <p:spPr bwMode="auto">
                <a:xfrm>
                  <a:off x="3444" y="194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178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2" name="Rectangle 566"/>
                <p:cNvSpPr>
                  <a:spLocks noChangeArrowheads="1"/>
                </p:cNvSpPr>
                <p:nvPr/>
              </p:nvSpPr>
              <p:spPr bwMode="auto">
                <a:xfrm>
                  <a:off x="3444" y="183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282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3" name="Rectangle 567"/>
                <p:cNvSpPr>
                  <a:spLocks noChangeArrowheads="1"/>
                </p:cNvSpPr>
                <p:nvPr/>
              </p:nvSpPr>
              <p:spPr bwMode="auto">
                <a:xfrm>
                  <a:off x="3444" y="173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336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4" name="Rectangle 568"/>
                <p:cNvSpPr>
                  <a:spLocks noChangeArrowheads="1"/>
                </p:cNvSpPr>
                <p:nvPr/>
              </p:nvSpPr>
              <p:spPr bwMode="auto">
                <a:xfrm>
                  <a:off x="3444" y="162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309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5" name="Rectangle 569"/>
                <p:cNvSpPr>
                  <a:spLocks noChangeArrowheads="1"/>
                </p:cNvSpPr>
                <p:nvPr/>
              </p:nvSpPr>
              <p:spPr bwMode="auto">
                <a:xfrm>
                  <a:off x="3444" y="151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342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6" name="Rectangle 570"/>
                <p:cNvSpPr>
                  <a:spLocks noChangeArrowheads="1"/>
                </p:cNvSpPr>
                <p:nvPr/>
              </p:nvSpPr>
              <p:spPr bwMode="auto">
                <a:xfrm>
                  <a:off x="3444" y="141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425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7" name="Rectangle 571"/>
                <p:cNvSpPr>
                  <a:spLocks noChangeArrowheads="1"/>
                </p:cNvSpPr>
                <p:nvPr/>
              </p:nvSpPr>
              <p:spPr bwMode="auto">
                <a:xfrm>
                  <a:off x="3444" y="129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391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8" name="Rectangle 572"/>
                <p:cNvSpPr>
                  <a:spLocks noChangeArrowheads="1"/>
                </p:cNvSpPr>
                <p:nvPr/>
              </p:nvSpPr>
              <p:spPr bwMode="auto">
                <a:xfrm>
                  <a:off x="3444" y="121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310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69" name="Rectangle 573"/>
                <p:cNvSpPr>
                  <a:spLocks noChangeArrowheads="1"/>
                </p:cNvSpPr>
                <p:nvPr/>
              </p:nvSpPr>
              <p:spPr bwMode="auto">
                <a:xfrm>
                  <a:off x="3444" y="1098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346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470" name="Rectangle 574"/>
                <p:cNvSpPr>
                  <a:spLocks noChangeArrowheads="1"/>
                </p:cNvSpPr>
                <p:nvPr/>
              </p:nvSpPr>
              <p:spPr bwMode="auto">
                <a:xfrm>
                  <a:off x="3444" y="98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528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</p:grpSp>
        </p:grpSp>
        <p:grpSp>
          <p:nvGrpSpPr>
            <p:cNvPr id="15" name="Group 575"/>
            <p:cNvGrpSpPr>
              <a:grpSpLocks/>
            </p:cNvGrpSpPr>
            <p:nvPr/>
          </p:nvGrpSpPr>
          <p:grpSpPr bwMode="auto">
            <a:xfrm>
              <a:off x="1703" y="2850"/>
              <a:ext cx="1609" cy="1134"/>
              <a:chOff x="1680" y="2208"/>
              <a:chExt cx="1609" cy="1134"/>
            </a:xfrm>
          </p:grpSpPr>
          <p:grpSp>
            <p:nvGrpSpPr>
              <p:cNvPr id="16" name="Group 576"/>
              <p:cNvGrpSpPr>
                <a:grpSpLocks/>
              </p:cNvGrpSpPr>
              <p:nvPr/>
            </p:nvGrpSpPr>
            <p:grpSpPr bwMode="auto">
              <a:xfrm>
                <a:off x="1680" y="2208"/>
                <a:ext cx="1609" cy="1134"/>
                <a:chOff x="1680" y="2208"/>
                <a:chExt cx="1609" cy="1134"/>
              </a:xfrm>
            </p:grpSpPr>
            <p:grpSp>
              <p:nvGrpSpPr>
                <p:cNvPr id="17" name="Group 577"/>
                <p:cNvGrpSpPr>
                  <a:grpSpLocks/>
                </p:cNvGrpSpPr>
                <p:nvPr/>
              </p:nvGrpSpPr>
              <p:grpSpPr bwMode="auto">
                <a:xfrm>
                  <a:off x="2478" y="2208"/>
                  <a:ext cx="811" cy="1134"/>
                  <a:chOff x="2478" y="2214"/>
                  <a:chExt cx="811" cy="1134"/>
                </a:xfrm>
              </p:grpSpPr>
              <p:sp>
                <p:nvSpPr>
                  <p:cNvPr id="209474" name="Freeform 578"/>
                  <p:cNvSpPr>
                    <a:spLocks/>
                  </p:cNvSpPr>
                  <p:nvPr/>
                </p:nvSpPr>
                <p:spPr bwMode="auto">
                  <a:xfrm>
                    <a:off x="2478" y="2214"/>
                    <a:ext cx="1" cy="1116"/>
                  </a:xfrm>
                  <a:custGeom>
                    <a:avLst/>
                    <a:gdLst/>
                    <a:ahLst/>
                    <a:cxnLst>
                      <a:cxn ang="0">
                        <a:pos x="0" y="1116"/>
                      </a:cxn>
                      <a:cxn ang="0">
                        <a:pos x="0" y="1050"/>
                      </a:cxn>
                      <a:cxn ang="0">
                        <a:pos x="0" y="0"/>
                      </a:cxn>
                      <a:cxn ang="0">
                        <a:pos x="0" y="66"/>
                      </a:cxn>
                      <a:cxn ang="0">
                        <a:pos x="0" y="1116"/>
                      </a:cxn>
                    </a:cxnLst>
                    <a:rect l="0" t="0" r="r" b="b"/>
                    <a:pathLst>
                      <a:path h="1116">
                        <a:moveTo>
                          <a:pt x="0" y="1116"/>
                        </a:moveTo>
                        <a:lnTo>
                          <a:pt x="0" y="1050"/>
                        </a:lnTo>
                        <a:lnTo>
                          <a:pt x="0" y="0"/>
                        </a:lnTo>
                        <a:lnTo>
                          <a:pt x="0" y="66"/>
                        </a:lnTo>
                        <a:lnTo>
                          <a:pt x="0" y="11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75" name="Rectangle 579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192"/>
                    <a:ext cx="126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76" name="Rectangle 580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204"/>
                    <a:ext cx="126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77" name="Rectangle 581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228"/>
                    <a:ext cx="126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78" name="Rectangle 58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258"/>
                    <a:ext cx="126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79" name="Rectangle 58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282"/>
                    <a:ext cx="126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0" name="Freeform 584"/>
                  <p:cNvSpPr>
                    <a:spLocks/>
                  </p:cNvSpPr>
                  <p:nvPr/>
                </p:nvSpPr>
                <p:spPr bwMode="auto">
                  <a:xfrm>
                    <a:off x="2604" y="31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1" name="Freeform 585"/>
                  <p:cNvSpPr>
                    <a:spLocks/>
                  </p:cNvSpPr>
                  <p:nvPr/>
                </p:nvSpPr>
                <p:spPr bwMode="auto">
                  <a:xfrm>
                    <a:off x="2478" y="31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2" name="Freeform 586"/>
                  <p:cNvSpPr>
                    <a:spLocks/>
                  </p:cNvSpPr>
                  <p:nvPr/>
                </p:nvSpPr>
                <p:spPr bwMode="auto">
                  <a:xfrm>
                    <a:off x="2604" y="31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3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3192"/>
                    <a:ext cx="1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4" name="Line 588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3300"/>
                    <a:ext cx="12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5" name="Rectangle 589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090"/>
                    <a:ext cx="180" cy="1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6" name="Rectangle 590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090"/>
                    <a:ext cx="180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7" name="Rectangle 591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102"/>
                    <a:ext cx="180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8" name="Rectangle 59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126"/>
                    <a:ext cx="180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89" name="Rectangle 59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156"/>
                    <a:ext cx="180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0" name="Rectangle 59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180"/>
                    <a:ext cx="180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1" name="Freeform 595"/>
                  <p:cNvSpPr>
                    <a:spLocks/>
                  </p:cNvSpPr>
                  <p:nvPr/>
                </p:nvSpPr>
                <p:spPr bwMode="auto">
                  <a:xfrm>
                    <a:off x="2658" y="30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2" name="Freeform 596"/>
                  <p:cNvSpPr>
                    <a:spLocks/>
                  </p:cNvSpPr>
                  <p:nvPr/>
                </p:nvSpPr>
                <p:spPr bwMode="auto">
                  <a:xfrm>
                    <a:off x="2478" y="30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3" name="Freeform 597"/>
                  <p:cNvSpPr>
                    <a:spLocks/>
                  </p:cNvSpPr>
                  <p:nvPr/>
                </p:nvSpPr>
                <p:spPr bwMode="auto">
                  <a:xfrm>
                    <a:off x="2658" y="30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4" name="Line 598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3090"/>
                    <a:ext cx="18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5" name="Line 599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3192"/>
                    <a:ext cx="18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6" name="Rectangle 600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982"/>
                    <a:ext cx="25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7" name="Rectangle 601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994"/>
                    <a:ext cx="25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8" name="Rectangle 60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018"/>
                    <a:ext cx="25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499" name="Rectangle 60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048"/>
                    <a:ext cx="25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0" name="Rectangle 60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072"/>
                    <a:ext cx="252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1" name="Rectangle 60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3090"/>
                    <a:ext cx="252" cy="1"/>
                  </a:xfrm>
                  <a:prstGeom prst="rect">
                    <a:avLst/>
                  </a:prstGeom>
                  <a:solidFill>
                    <a:srgbClr val="CCCC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2" name="Freeform 606"/>
                  <p:cNvSpPr>
                    <a:spLocks/>
                  </p:cNvSpPr>
                  <p:nvPr/>
                </p:nvSpPr>
                <p:spPr bwMode="auto">
                  <a:xfrm>
                    <a:off x="2730" y="29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3" name="Freeform 607"/>
                  <p:cNvSpPr>
                    <a:spLocks/>
                  </p:cNvSpPr>
                  <p:nvPr/>
                </p:nvSpPr>
                <p:spPr bwMode="auto">
                  <a:xfrm>
                    <a:off x="2478" y="29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4" name="Freeform 608"/>
                  <p:cNvSpPr>
                    <a:spLocks/>
                  </p:cNvSpPr>
                  <p:nvPr/>
                </p:nvSpPr>
                <p:spPr bwMode="auto">
                  <a:xfrm>
                    <a:off x="2730" y="29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5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982"/>
                    <a:ext cx="25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6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3090"/>
                    <a:ext cx="25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7" name="Rectangle 611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880"/>
                    <a:ext cx="354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8" name="Rectangle 61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892"/>
                    <a:ext cx="354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09" name="Rectangle 61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916"/>
                    <a:ext cx="354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0" name="Rectangle 61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946"/>
                    <a:ext cx="354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1" name="Rectangle 61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970"/>
                    <a:ext cx="354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2" name="Rectangle 61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982"/>
                    <a:ext cx="354" cy="1"/>
                  </a:xfrm>
                  <a:prstGeom prst="rect">
                    <a:avLst/>
                  </a:prstGeom>
                  <a:solidFill>
                    <a:srgbClr val="CCCC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3" name="Freeform 617"/>
                  <p:cNvSpPr>
                    <a:spLocks/>
                  </p:cNvSpPr>
                  <p:nvPr/>
                </p:nvSpPr>
                <p:spPr bwMode="auto">
                  <a:xfrm>
                    <a:off x="2832" y="288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4" name="Freeform 618"/>
                  <p:cNvSpPr>
                    <a:spLocks/>
                  </p:cNvSpPr>
                  <p:nvPr/>
                </p:nvSpPr>
                <p:spPr bwMode="auto">
                  <a:xfrm>
                    <a:off x="2478" y="288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5" name="Freeform 619"/>
                  <p:cNvSpPr>
                    <a:spLocks/>
                  </p:cNvSpPr>
                  <p:nvPr/>
                </p:nvSpPr>
                <p:spPr bwMode="auto">
                  <a:xfrm>
                    <a:off x="2832" y="288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6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880"/>
                    <a:ext cx="35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7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982"/>
                    <a:ext cx="35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8" name="Rectangle 62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772"/>
                    <a:ext cx="46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19" name="Rectangle 62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784"/>
                    <a:ext cx="46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0" name="Rectangle 62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808"/>
                    <a:ext cx="46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1" name="Rectangle 62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838"/>
                    <a:ext cx="46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2" name="Rectangle 62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862"/>
                    <a:ext cx="462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3" name="Freeform 627"/>
                  <p:cNvSpPr>
                    <a:spLocks/>
                  </p:cNvSpPr>
                  <p:nvPr/>
                </p:nvSpPr>
                <p:spPr bwMode="auto">
                  <a:xfrm>
                    <a:off x="2940" y="277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4" name="Freeform 628"/>
                  <p:cNvSpPr>
                    <a:spLocks/>
                  </p:cNvSpPr>
                  <p:nvPr/>
                </p:nvSpPr>
                <p:spPr bwMode="auto">
                  <a:xfrm>
                    <a:off x="2478" y="277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5" name="Freeform 629"/>
                  <p:cNvSpPr>
                    <a:spLocks/>
                  </p:cNvSpPr>
                  <p:nvPr/>
                </p:nvSpPr>
                <p:spPr bwMode="auto">
                  <a:xfrm>
                    <a:off x="2940" y="277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6" name="Line 63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772"/>
                    <a:ext cx="46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7" name="Line 63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880"/>
                    <a:ext cx="46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8" name="Rectangle 63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664"/>
                    <a:ext cx="534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29" name="Rectangle 63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676"/>
                    <a:ext cx="534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0" name="Rectangle 63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700"/>
                    <a:ext cx="534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1" name="Rectangle 63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730"/>
                    <a:ext cx="534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2" name="Rectangle 63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754"/>
                    <a:ext cx="534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3" name="Freeform 637"/>
                  <p:cNvSpPr>
                    <a:spLocks/>
                  </p:cNvSpPr>
                  <p:nvPr/>
                </p:nvSpPr>
                <p:spPr bwMode="auto">
                  <a:xfrm>
                    <a:off x="3012" y="26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4" name="Freeform 638"/>
                  <p:cNvSpPr>
                    <a:spLocks/>
                  </p:cNvSpPr>
                  <p:nvPr/>
                </p:nvSpPr>
                <p:spPr bwMode="auto">
                  <a:xfrm>
                    <a:off x="2478" y="26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5" name="Freeform 639"/>
                  <p:cNvSpPr>
                    <a:spLocks/>
                  </p:cNvSpPr>
                  <p:nvPr/>
                </p:nvSpPr>
                <p:spPr bwMode="auto">
                  <a:xfrm>
                    <a:off x="3012" y="26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6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664"/>
                    <a:ext cx="53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7" name="Line 64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772"/>
                    <a:ext cx="53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8" name="Rectangle 64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562"/>
                    <a:ext cx="432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39" name="Rectangle 64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574"/>
                    <a:ext cx="432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0" name="Rectangle 64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598"/>
                    <a:ext cx="432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1" name="Rectangle 64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628"/>
                    <a:ext cx="432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2" name="Rectangle 64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652"/>
                    <a:ext cx="432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3" name="Freeform 647"/>
                  <p:cNvSpPr>
                    <a:spLocks/>
                  </p:cNvSpPr>
                  <p:nvPr/>
                </p:nvSpPr>
                <p:spPr bwMode="auto">
                  <a:xfrm>
                    <a:off x="2910" y="25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4" name="Freeform 648"/>
                  <p:cNvSpPr>
                    <a:spLocks/>
                  </p:cNvSpPr>
                  <p:nvPr/>
                </p:nvSpPr>
                <p:spPr bwMode="auto">
                  <a:xfrm>
                    <a:off x="2478" y="25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5" name="Freeform 649"/>
                  <p:cNvSpPr>
                    <a:spLocks/>
                  </p:cNvSpPr>
                  <p:nvPr/>
                </p:nvSpPr>
                <p:spPr bwMode="auto">
                  <a:xfrm>
                    <a:off x="2910" y="25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6" name="Line 65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562"/>
                    <a:ext cx="4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7" name="Line 65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664"/>
                    <a:ext cx="43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8" name="Rectangle 65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454"/>
                    <a:ext cx="420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49" name="Rectangle 65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466"/>
                    <a:ext cx="420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0" name="Rectangle 65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490"/>
                    <a:ext cx="420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1" name="Rectangle 65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520"/>
                    <a:ext cx="420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2" name="Rectangle 65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544"/>
                    <a:ext cx="420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3" name="Rectangle 657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562"/>
                    <a:ext cx="420" cy="1"/>
                  </a:xfrm>
                  <a:prstGeom prst="rect">
                    <a:avLst/>
                  </a:prstGeom>
                  <a:solidFill>
                    <a:srgbClr val="CCCC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4" name="Freeform 658"/>
                  <p:cNvSpPr>
                    <a:spLocks/>
                  </p:cNvSpPr>
                  <p:nvPr/>
                </p:nvSpPr>
                <p:spPr bwMode="auto">
                  <a:xfrm>
                    <a:off x="2898" y="24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0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5" name="Freeform 659"/>
                  <p:cNvSpPr>
                    <a:spLocks/>
                  </p:cNvSpPr>
                  <p:nvPr/>
                </p:nvSpPr>
                <p:spPr bwMode="auto">
                  <a:xfrm>
                    <a:off x="2478" y="24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6" name="Freeform 660"/>
                  <p:cNvSpPr>
                    <a:spLocks/>
                  </p:cNvSpPr>
                  <p:nvPr/>
                </p:nvSpPr>
                <p:spPr bwMode="auto">
                  <a:xfrm>
                    <a:off x="2898" y="24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7" name="Line 66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454"/>
                    <a:ext cx="42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8" name="Line 662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562"/>
                    <a:ext cx="42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59" name="Rectangle 66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352"/>
                    <a:ext cx="558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0" name="Rectangle 66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364"/>
                    <a:ext cx="558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1" name="Rectangle 66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388"/>
                    <a:ext cx="558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2" name="Rectangle 66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418"/>
                    <a:ext cx="558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3" name="Rectangle 667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442"/>
                    <a:ext cx="558" cy="12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4" name="Freeform 668"/>
                  <p:cNvSpPr>
                    <a:spLocks/>
                  </p:cNvSpPr>
                  <p:nvPr/>
                </p:nvSpPr>
                <p:spPr bwMode="auto">
                  <a:xfrm>
                    <a:off x="2478" y="235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5" name="Freeform 669"/>
                  <p:cNvSpPr>
                    <a:spLocks/>
                  </p:cNvSpPr>
                  <p:nvPr/>
                </p:nvSpPr>
                <p:spPr bwMode="auto">
                  <a:xfrm>
                    <a:off x="3036" y="235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6" name="Line 67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352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7" name="Line 67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454"/>
                    <a:ext cx="55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8" name="Rectangle 672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244"/>
                    <a:ext cx="810" cy="12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69" name="Rectangle 673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256"/>
                    <a:ext cx="810" cy="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0" name="Rectangle 674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280"/>
                    <a:ext cx="810" cy="30"/>
                  </a:xfrm>
                  <a:prstGeom prst="rect">
                    <a:avLst/>
                  </a:prstGeom>
                  <a:solidFill>
                    <a:srgbClr val="F2F2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1" name="Rectangle 675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310"/>
                    <a:ext cx="810" cy="24"/>
                  </a:xfrm>
                  <a:prstGeom prst="rect">
                    <a:avLst/>
                  </a:prstGeom>
                  <a:solidFill>
                    <a:srgbClr val="E5E5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2" name="Rectangle 676"/>
                  <p:cNvSpPr>
                    <a:spLocks noChangeArrowheads="1"/>
                  </p:cNvSpPr>
                  <p:nvPr/>
                </p:nvSpPr>
                <p:spPr bwMode="auto">
                  <a:xfrm>
                    <a:off x="2478" y="2334"/>
                    <a:ext cx="810" cy="18"/>
                  </a:xfrm>
                  <a:prstGeom prst="rect">
                    <a:avLst/>
                  </a:prstGeom>
                  <a:solidFill>
                    <a:srgbClr val="D9D9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3" name="Freeform 677"/>
                  <p:cNvSpPr>
                    <a:spLocks/>
                  </p:cNvSpPr>
                  <p:nvPr/>
                </p:nvSpPr>
                <p:spPr bwMode="auto">
                  <a:xfrm>
                    <a:off x="2478" y="224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4" name="Freeform 678"/>
                  <p:cNvSpPr>
                    <a:spLocks/>
                  </p:cNvSpPr>
                  <p:nvPr/>
                </p:nvSpPr>
                <p:spPr bwMode="auto">
                  <a:xfrm>
                    <a:off x="3288" y="224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5" name="Line 679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244"/>
                    <a:ext cx="8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6" name="Line 680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2352"/>
                    <a:ext cx="81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577" name="Line 681"/>
                  <p:cNvSpPr>
                    <a:spLocks noChangeShapeType="1"/>
                  </p:cNvSpPr>
                  <p:nvPr/>
                </p:nvSpPr>
                <p:spPr bwMode="auto">
                  <a:xfrm>
                    <a:off x="2478" y="3330"/>
                    <a:ext cx="1" cy="18"/>
                  </a:xfrm>
                  <a:prstGeom prst="line">
                    <a:avLst/>
                  </a:prstGeom>
                  <a:noFill/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09578" name="Freeform 682"/>
                <p:cNvSpPr>
                  <a:spLocks/>
                </p:cNvSpPr>
                <p:nvPr/>
              </p:nvSpPr>
              <p:spPr bwMode="auto">
                <a:xfrm flipH="1">
                  <a:off x="2490" y="2208"/>
                  <a:ext cx="1" cy="1116"/>
                </a:xfrm>
                <a:custGeom>
                  <a:avLst/>
                  <a:gdLst/>
                  <a:ahLst/>
                  <a:cxnLst>
                    <a:cxn ang="0">
                      <a:pos x="0" y="1116"/>
                    </a:cxn>
                    <a:cxn ang="0">
                      <a:pos x="0" y="1050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0" y="1116"/>
                    </a:cxn>
                  </a:cxnLst>
                  <a:rect l="0" t="0" r="r" b="b"/>
                  <a:pathLst>
                    <a:path h="1116">
                      <a:moveTo>
                        <a:pt x="0" y="1116"/>
                      </a:moveTo>
                      <a:lnTo>
                        <a:pt x="0" y="1050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0" y="11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79" name="Rectangle 683"/>
                <p:cNvSpPr>
                  <a:spLocks noChangeArrowheads="1"/>
                </p:cNvSpPr>
                <p:nvPr/>
              </p:nvSpPr>
              <p:spPr bwMode="auto">
                <a:xfrm flipH="1">
                  <a:off x="2365" y="3186"/>
                  <a:ext cx="126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0" name="Rectangle 684"/>
                <p:cNvSpPr>
                  <a:spLocks noChangeArrowheads="1"/>
                </p:cNvSpPr>
                <p:nvPr/>
              </p:nvSpPr>
              <p:spPr bwMode="auto">
                <a:xfrm flipH="1">
                  <a:off x="2365" y="3198"/>
                  <a:ext cx="126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1" name="Rectangle 685"/>
                <p:cNvSpPr>
                  <a:spLocks noChangeArrowheads="1"/>
                </p:cNvSpPr>
                <p:nvPr/>
              </p:nvSpPr>
              <p:spPr bwMode="auto">
                <a:xfrm flipH="1">
                  <a:off x="2365" y="3222"/>
                  <a:ext cx="126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2" name="Rectangle 686"/>
                <p:cNvSpPr>
                  <a:spLocks noChangeArrowheads="1"/>
                </p:cNvSpPr>
                <p:nvPr/>
              </p:nvSpPr>
              <p:spPr bwMode="auto">
                <a:xfrm flipH="1">
                  <a:off x="2365" y="3252"/>
                  <a:ext cx="126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3" name="Rectangle 687"/>
                <p:cNvSpPr>
                  <a:spLocks noChangeArrowheads="1"/>
                </p:cNvSpPr>
                <p:nvPr/>
              </p:nvSpPr>
              <p:spPr bwMode="auto">
                <a:xfrm flipH="1">
                  <a:off x="2365" y="3276"/>
                  <a:ext cx="126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4" name="Freeform 688"/>
                <p:cNvSpPr>
                  <a:spLocks/>
                </p:cNvSpPr>
                <p:nvPr/>
              </p:nvSpPr>
              <p:spPr bwMode="auto">
                <a:xfrm flipH="1">
                  <a:off x="2364" y="318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5" name="Freeform 689"/>
                <p:cNvSpPr>
                  <a:spLocks/>
                </p:cNvSpPr>
                <p:nvPr/>
              </p:nvSpPr>
              <p:spPr bwMode="auto">
                <a:xfrm flipH="1">
                  <a:off x="2364" y="318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6" name="Line 690"/>
                <p:cNvSpPr>
                  <a:spLocks noChangeShapeType="1"/>
                </p:cNvSpPr>
                <p:nvPr/>
              </p:nvSpPr>
              <p:spPr bwMode="auto">
                <a:xfrm flipH="1">
                  <a:off x="2365" y="3186"/>
                  <a:ext cx="1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7" name="Line 691"/>
                <p:cNvSpPr>
                  <a:spLocks noChangeShapeType="1"/>
                </p:cNvSpPr>
                <p:nvPr/>
              </p:nvSpPr>
              <p:spPr bwMode="auto">
                <a:xfrm flipH="1">
                  <a:off x="2365" y="3294"/>
                  <a:ext cx="1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8" name="Rectangle 692"/>
                <p:cNvSpPr>
                  <a:spLocks noChangeArrowheads="1"/>
                </p:cNvSpPr>
                <p:nvPr/>
              </p:nvSpPr>
              <p:spPr bwMode="auto">
                <a:xfrm flipH="1">
                  <a:off x="2311" y="3084"/>
                  <a:ext cx="180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89" name="Rectangle 693"/>
                <p:cNvSpPr>
                  <a:spLocks noChangeArrowheads="1"/>
                </p:cNvSpPr>
                <p:nvPr/>
              </p:nvSpPr>
              <p:spPr bwMode="auto">
                <a:xfrm flipH="1">
                  <a:off x="2311" y="3096"/>
                  <a:ext cx="180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0" name="Rectangle 694"/>
                <p:cNvSpPr>
                  <a:spLocks noChangeArrowheads="1"/>
                </p:cNvSpPr>
                <p:nvPr/>
              </p:nvSpPr>
              <p:spPr bwMode="auto">
                <a:xfrm flipH="1">
                  <a:off x="2311" y="3120"/>
                  <a:ext cx="180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1" name="Rectangle 695"/>
                <p:cNvSpPr>
                  <a:spLocks noChangeArrowheads="1"/>
                </p:cNvSpPr>
                <p:nvPr/>
              </p:nvSpPr>
              <p:spPr bwMode="auto">
                <a:xfrm flipH="1">
                  <a:off x="2311" y="3150"/>
                  <a:ext cx="180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2" name="Rectangle 696"/>
                <p:cNvSpPr>
                  <a:spLocks noChangeArrowheads="1"/>
                </p:cNvSpPr>
                <p:nvPr/>
              </p:nvSpPr>
              <p:spPr bwMode="auto">
                <a:xfrm flipH="1">
                  <a:off x="2311" y="3174"/>
                  <a:ext cx="180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3" name="Freeform 697"/>
                <p:cNvSpPr>
                  <a:spLocks/>
                </p:cNvSpPr>
                <p:nvPr/>
              </p:nvSpPr>
              <p:spPr bwMode="auto">
                <a:xfrm flipH="1">
                  <a:off x="2310" y="308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4" name="Freeform 698"/>
                <p:cNvSpPr>
                  <a:spLocks/>
                </p:cNvSpPr>
                <p:nvPr/>
              </p:nvSpPr>
              <p:spPr bwMode="auto">
                <a:xfrm flipH="1">
                  <a:off x="2310" y="308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5" name="Line 699"/>
                <p:cNvSpPr>
                  <a:spLocks noChangeShapeType="1"/>
                </p:cNvSpPr>
                <p:nvPr/>
              </p:nvSpPr>
              <p:spPr bwMode="auto">
                <a:xfrm flipH="1">
                  <a:off x="2311" y="3084"/>
                  <a:ext cx="1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6" name="Line 700"/>
                <p:cNvSpPr>
                  <a:spLocks noChangeShapeType="1"/>
                </p:cNvSpPr>
                <p:nvPr/>
              </p:nvSpPr>
              <p:spPr bwMode="auto">
                <a:xfrm flipH="1">
                  <a:off x="2311" y="3186"/>
                  <a:ext cx="1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7" name="Rectangle 701"/>
                <p:cNvSpPr>
                  <a:spLocks noChangeArrowheads="1"/>
                </p:cNvSpPr>
                <p:nvPr/>
              </p:nvSpPr>
              <p:spPr bwMode="auto">
                <a:xfrm flipH="1">
                  <a:off x="2239" y="2976"/>
                  <a:ext cx="252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8" name="Rectangle 702"/>
                <p:cNvSpPr>
                  <a:spLocks noChangeArrowheads="1"/>
                </p:cNvSpPr>
                <p:nvPr/>
              </p:nvSpPr>
              <p:spPr bwMode="auto">
                <a:xfrm flipH="1">
                  <a:off x="2239" y="2988"/>
                  <a:ext cx="252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599" name="Rectangle 703"/>
                <p:cNvSpPr>
                  <a:spLocks noChangeArrowheads="1"/>
                </p:cNvSpPr>
                <p:nvPr/>
              </p:nvSpPr>
              <p:spPr bwMode="auto">
                <a:xfrm flipH="1">
                  <a:off x="2239" y="3012"/>
                  <a:ext cx="252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0" name="Rectangle 704"/>
                <p:cNvSpPr>
                  <a:spLocks noChangeArrowheads="1"/>
                </p:cNvSpPr>
                <p:nvPr/>
              </p:nvSpPr>
              <p:spPr bwMode="auto">
                <a:xfrm flipH="1">
                  <a:off x="2239" y="3042"/>
                  <a:ext cx="252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1" name="Rectangle 705"/>
                <p:cNvSpPr>
                  <a:spLocks noChangeArrowheads="1"/>
                </p:cNvSpPr>
                <p:nvPr/>
              </p:nvSpPr>
              <p:spPr bwMode="auto">
                <a:xfrm flipH="1">
                  <a:off x="2239" y="3066"/>
                  <a:ext cx="252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2" name="Freeform 706"/>
                <p:cNvSpPr>
                  <a:spLocks/>
                </p:cNvSpPr>
                <p:nvPr/>
              </p:nvSpPr>
              <p:spPr bwMode="auto">
                <a:xfrm flipH="1">
                  <a:off x="2238" y="297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3" name="Freeform 707"/>
                <p:cNvSpPr>
                  <a:spLocks/>
                </p:cNvSpPr>
                <p:nvPr/>
              </p:nvSpPr>
              <p:spPr bwMode="auto">
                <a:xfrm flipH="1">
                  <a:off x="2238" y="297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4" name="Line 708"/>
                <p:cNvSpPr>
                  <a:spLocks noChangeShapeType="1"/>
                </p:cNvSpPr>
                <p:nvPr/>
              </p:nvSpPr>
              <p:spPr bwMode="auto">
                <a:xfrm flipH="1">
                  <a:off x="2239" y="2976"/>
                  <a:ext cx="25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5" name="Line 709"/>
                <p:cNvSpPr>
                  <a:spLocks noChangeShapeType="1"/>
                </p:cNvSpPr>
                <p:nvPr/>
              </p:nvSpPr>
              <p:spPr bwMode="auto">
                <a:xfrm flipH="1">
                  <a:off x="2239" y="3084"/>
                  <a:ext cx="25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6" name="Rectangle 710"/>
                <p:cNvSpPr>
                  <a:spLocks noChangeArrowheads="1"/>
                </p:cNvSpPr>
                <p:nvPr/>
              </p:nvSpPr>
              <p:spPr bwMode="auto">
                <a:xfrm flipH="1">
                  <a:off x="2137" y="2874"/>
                  <a:ext cx="354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7" name="Rectangle 711"/>
                <p:cNvSpPr>
                  <a:spLocks noChangeArrowheads="1"/>
                </p:cNvSpPr>
                <p:nvPr/>
              </p:nvSpPr>
              <p:spPr bwMode="auto">
                <a:xfrm flipH="1">
                  <a:off x="2137" y="2886"/>
                  <a:ext cx="354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8" name="Rectangle 712"/>
                <p:cNvSpPr>
                  <a:spLocks noChangeArrowheads="1"/>
                </p:cNvSpPr>
                <p:nvPr/>
              </p:nvSpPr>
              <p:spPr bwMode="auto">
                <a:xfrm flipH="1">
                  <a:off x="2137" y="2910"/>
                  <a:ext cx="354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09" name="Rectangle 713"/>
                <p:cNvSpPr>
                  <a:spLocks noChangeArrowheads="1"/>
                </p:cNvSpPr>
                <p:nvPr/>
              </p:nvSpPr>
              <p:spPr bwMode="auto">
                <a:xfrm flipH="1">
                  <a:off x="2137" y="2940"/>
                  <a:ext cx="354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0" name="Rectangle 714"/>
                <p:cNvSpPr>
                  <a:spLocks noChangeArrowheads="1"/>
                </p:cNvSpPr>
                <p:nvPr/>
              </p:nvSpPr>
              <p:spPr bwMode="auto">
                <a:xfrm flipH="1">
                  <a:off x="2137" y="2964"/>
                  <a:ext cx="354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1" name="Freeform 715"/>
                <p:cNvSpPr>
                  <a:spLocks/>
                </p:cNvSpPr>
                <p:nvPr/>
              </p:nvSpPr>
              <p:spPr bwMode="auto">
                <a:xfrm flipH="1">
                  <a:off x="2136" y="287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2" name="Freeform 716"/>
                <p:cNvSpPr>
                  <a:spLocks/>
                </p:cNvSpPr>
                <p:nvPr/>
              </p:nvSpPr>
              <p:spPr bwMode="auto">
                <a:xfrm flipH="1">
                  <a:off x="2136" y="287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3" name="Line 717"/>
                <p:cNvSpPr>
                  <a:spLocks noChangeShapeType="1"/>
                </p:cNvSpPr>
                <p:nvPr/>
              </p:nvSpPr>
              <p:spPr bwMode="auto">
                <a:xfrm flipH="1">
                  <a:off x="2137" y="2874"/>
                  <a:ext cx="3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4" name="Line 718"/>
                <p:cNvSpPr>
                  <a:spLocks noChangeShapeType="1"/>
                </p:cNvSpPr>
                <p:nvPr/>
              </p:nvSpPr>
              <p:spPr bwMode="auto">
                <a:xfrm flipH="1">
                  <a:off x="2137" y="2976"/>
                  <a:ext cx="35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5" name="Rectangle 719"/>
                <p:cNvSpPr>
                  <a:spLocks noChangeArrowheads="1"/>
                </p:cNvSpPr>
                <p:nvPr/>
              </p:nvSpPr>
              <p:spPr bwMode="auto">
                <a:xfrm flipH="1">
                  <a:off x="2029" y="2766"/>
                  <a:ext cx="462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6" name="Rectangle 720"/>
                <p:cNvSpPr>
                  <a:spLocks noChangeArrowheads="1"/>
                </p:cNvSpPr>
                <p:nvPr/>
              </p:nvSpPr>
              <p:spPr bwMode="auto">
                <a:xfrm flipH="1">
                  <a:off x="2029" y="2778"/>
                  <a:ext cx="462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7" name="Rectangle 721"/>
                <p:cNvSpPr>
                  <a:spLocks noChangeArrowheads="1"/>
                </p:cNvSpPr>
                <p:nvPr/>
              </p:nvSpPr>
              <p:spPr bwMode="auto">
                <a:xfrm flipH="1">
                  <a:off x="2029" y="2802"/>
                  <a:ext cx="462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8" name="Rectangle 722"/>
                <p:cNvSpPr>
                  <a:spLocks noChangeArrowheads="1"/>
                </p:cNvSpPr>
                <p:nvPr/>
              </p:nvSpPr>
              <p:spPr bwMode="auto">
                <a:xfrm flipH="1">
                  <a:off x="2029" y="2832"/>
                  <a:ext cx="462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19" name="Rectangle 723"/>
                <p:cNvSpPr>
                  <a:spLocks noChangeArrowheads="1"/>
                </p:cNvSpPr>
                <p:nvPr/>
              </p:nvSpPr>
              <p:spPr bwMode="auto">
                <a:xfrm flipH="1">
                  <a:off x="2029" y="2856"/>
                  <a:ext cx="462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0" name="Freeform 724"/>
                <p:cNvSpPr>
                  <a:spLocks/>
                </p:cNvSpPr>
                <p:nvPr/>
              </p:nvSpPr>
              <p:spPr bwMode="auto">
                <a:xfrm flipH="1">
                  <a:off x="2028" y="276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1" name="Freeform 725"/>
                <p:cNvSpPr>
                  <a:spLocks/>
                </p:cNvSpPr>
                <p:nvPr/>
              </p:nvSpPr>
              <p:spPr bwMode="auto">
                <a:xfrm flipH="1">
                  <a:off x="2028" y="276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2" name="Line 726"/>
                <p:cNvSpPr>
                  <a:spLocks noChangeShapeType="1"/>
                </p:cNvSpPr>
                <p:nvPr/>
              </p:nvSpPr>
              <p:spPr bwMode="auto">
                <a:xfrm flipH="1">
                  <a:off x="2029" y="2766"/>
                  <a:ext cx="46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3" name="Line 727"/>
                <p:cNvSpPr>
                  <a:spLocks noChangeShapeType="1"/>
                </p:cNvSpPr>
                <p:nvPr/>
              </p:nvSpPr>
              <p:spPr bwMode="auto">
                <a:xfrm flipH="1">
                  <a:off x="2029" y="2874"/>
                  <a:ext cx="46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4" name="Rectangle 728"/>
                <p:cNvSpPr>
                  <a:spLocks noChangeArrowheads="1"/>
                </p:cNvSpPr>
                <p:nvPr/>
              </p:nvSpPr>
              <p:spPr bwMode="auto">
                <a:xfrm flipH="1">
                  <a:off x="1957" y="2658"/>
                  <a:ext cx="534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5" name="Rectangle 729"/>
                <p:cNvSpPr>
                  <a:spLocks noChangeArrowheads="1"/>
                </p:cNvSpPr>
                <p:nvPr/>
              </p:nvSpPr>
              <p:spPr bwMode="auto">
                <a:xfrm flipH="1">
                  <a:off x="1957" y="2670"/>
                  <a:ext cx="534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6" name="Rectangle 730"/>
                <p:cNvSpPr>
                  <a:spLocks noChangeArrowheads="1"/>
                </p:cNvSpPr>
                <p:nvPr/>
              </p:nvSpPr>
              <p:spPr bwMode="auto">
                <a:xfrm flipH="1">
                  <a:off x="1957" y="2694"/>
                  <a:ext cx="534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7" name="Rectangle 731"/>
                <p:cNvSpPr>
                  <a:spLocks noChangeArrowheads="1"/>
                </p:cNvSpPr>
                <p:nvPr/>
              </p:nvSpPr>
              <p:spPr bwMode="auto">
                <a:xfrm flipH="1">
                  <a:off x="1957" y="2724"/>
                  <a:ext cx="534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8" name="Rectangle 732"/>
                <p:cNvSpPr>
                  <a:spLocks noChangeArrowheads="1"/>
                </p:cNvSpPr>
                <p:nvPr/>
              </p:nvSpPr>
              <p:spPr bwMode="auto">
                <a:xfrm flipH="1">
                  <a:off x="1957" y="2748"/>
                  <a:ext cx="534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29" name="Freeform 733"/>
                <p:cNvSpPr>
                  <a:spLocks/>
                </p:cNvSpPr>
                <p:nvPr/>
              </p:nvSpPr>
              <p:spPr bwMode="auto">
                <a:xfrm flipH="1">
                  <a:off x="1956" y="265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0" name="Freeform 734"/>
                <p:cNvSpPr>
                  <a:spLocks/>
                </p:cNvSpPr>
                <p:nvPr/>
              </p:nvSpPr>
              <p:spPr bwMode="auto">
                <a:xfrm flipH="1">
                  <a:off x="1956" y="265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1" name="Line 735"/>
                <p:cNvSpPr>
                  <a:spLocks noChangeShapeType="1"/>
                </p:cNvSpPr>
                <p:nvPr/>
              </p:nvSpPr>
              <p:spPr bwMode="auto">
                <a:xfrm flipH="1">
                  <a:off x="1957" y="2658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2" name="Line 736"/>
                <p:cNvSpPr>
                  <a:spLocks noChangeShapeType="1"/>
                </p:cNvSpPr>
                <p:nvPr/>
              </p:nvSpPr>
              <p:spPr bwMode="auto">
                <a:xfrm flipH="1">
                  <a:off x="1957" y="2766"/>
                  <a:ext cx="53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3" name="Rectangle 737"/>
                <p:cNvSpPr>
                  <a:spLocks noChangeArrowheads="1"/>
                </p:cNvSpPr>
                <p:nvPr/>
              </p:nvSpPr>
              <p:spPr bwMode="auto">
                <a:xfrm flipH="1">
                  <a:off x="2059" y="2556"/>
                  <a:ext cx="432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4" name="Rectangle 738"/>
                <p:cNvSpPr>
                  <a:spLocks noChangeArrowheads="1"/>
                </p:cNvSpPr>
                <p:nvPr/>
              </p:nvSpPr>
              <p:spPr bwMode="auto">
                <a:xfrm flipH="1">
                  <a:off x="2059" y="2568"/>
                  <a:ext cx="432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5" name="Rectangle 739"/>
                <p:cNvSpPr>
                  <a:spLocks noChangeArrowheads="1"/>
                </p:cNvSpPr>
                <p:nvPr/>
              </p:nvSpPr>
              <p:spPr bwMode="auto">
                <a:xfrm flipH="1">
                  <a:off x="2059" y="2592"/>
                  <a:ext cx="432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6" name="Rectangle 740"/>
                <p:cNvSpPr>
                  <a:spLocks noChangeArrowheads="1"/>
                </p:cNvSpPr>
                <p:nvPr/>
              </p:nvSpPr>
              <p:spPr bwMode="auto">
                <a:xfrm flipH="1">
                  <a:off x="2059" y="2622"/>
                  <a:ext cx="432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7" name="Rectangle 741"/>
                <p:cNvSpPr>
                  <a:spLocks noChangeArrowheads="1"/>
                </p:cNvSpPr>
                <p:nvPr/>
              </p:nvSpPr>
              <p:spPr bwMode="auto">
                <a:xfrm flipH="1">
                  <a:off x="2059" y="2646"/>
                  <a:ext cx="432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8" name="Freeform 742"/>
                <p:cNvSpPr>
                  <a:spLocks/>
                </p:cNvSpPr>
                <p:nvPr/>
              </p:nvSpPr>
              <p:spPr bwMode="auto">
                <a:xfrm flipH="1">
                  <a:off x="2058" y="2556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39" name="Freeform 743"/>
                <p:cNvSpPr>
                  <a:spLocks/>
                </p:cNvSpPr>
                <p:nvPr/>
              </p:nvSpPr>
              <p:spPr bwMode="auto">
                <a:xfrm flipH="1">
                  <a:off x="2058" y="2556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0" name="Line 744"/>
                <p:cNvSpPr>
                  <a:spLocks noChangeShapeType="1"/>
                </p:cNvSpPr>
                <p:nvPr/>
              </p:nvSpPr>
              <p:spPr bwMode="auto">
                <a:xfrm flipH="1">
                  <a:off x="2059" y="2556"/>
                  <a:ext cx="4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1" name="Line 745"/>
                <p:cNvSpPr>
                  <a:spLocks noChangeShapeType="1"/>
                </p:cNvSpPr>
                <p:nvPr/>
              </p:nvSpPr>
              <p:spPr bwMode="auto">
                <a:xfrm flipH="1">
                  <a:off x="2059" y="2658"/>
                  <a:ext cx="43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2" name="Rectangle 746"/>
                <p:cNvSpPr>
                  <a:spLocks noChangeArrowheads="1"/>
                </p:cNvSpPr>
                <p:nvPr/>
              </p:nvSpPr>
              <p:spPr bwMode="auto">
                <a:xfrm flipH="1">
                  <a:off x="2071" y="2448"/>
                  <a:ext cx="420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3" name="Rectangle 747"/>
                <p:cNvSpPr>
                  <a:spLocks noChangeArrowheads="1"/>
                </p:cNvSpPr>
                <p:nvPr/>
              </p:nvSpPr>
              <p:spPr bwMode="auto">
                <a:xfrm flipH="1">
                  <a:off x="2071" y="2460"/>
                  <a:ext cx="420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4" name="Rectangle 748"/>
                <p:cNvSpPr>
                  <a:spLocks noChangeArrowheads="1"/>
                </p:cNvSpPr>
                <p:nvPr/>
              </p:nvSpPr>
              <p:spPr bwMode="auto">
                <a:xfrm flipH="1">
                  <a:off x="2071" y="2484"/>
                  <a:ext cx="420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5" name="Rectangle 749"/>
                <p:cNvSpPr>
                  <a:spLocks noChangeArrowheads="1"/>
                </p:cNvSpPr>
                <p:nvPr/>
              </p:nvSpPr>
              <p:spPr bwMode="auto">
                <a:xfrm flipH="1">
                  <a:off x="2071" y="2514"/>
                  <a:ext cx="420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6" name="Rectangle 750"/>
                <p:cNvSpPr>
                  <a:spLocks noChangeArrowheads="1"/>
                </p:cNvSpPr>
                <p:nvPr/>
              </p:nvSpPr>
              <p:spPr bwMode="auto">
                <a:xfrm flipH="1">
                  <a:off x="2071" y="2538"/>
                  <a:ext cx="420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7" name="Freeform 751"/>
                <p:cNvSpPr>
                  <a:spLocks/>
                </p:cNvSpPr>
                <p:nvPr/>
              </p:nvSpPr>
              <p:spPr bwMode="auto">
                <a:xfrm flipH="1">
                  <a:off x="2070" y="244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808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8" name="Freeform 752"/>
                <p:cNvSpPr>
                  <a:spLocks/>
                </p:cNvSpPr>
                <p:nvPr/>
              </p:nvSpPr>
              <p:spPr bwMode="auto">
                <a:xfrm flipH="1">
                  <a:off x="2070" y="244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49" name="Line 753"/>
                <p:cNvSpPr>
                  <a:spLocks noChangeShapeType="1"/>
                </p:cNvSpPr>
                <p:nvPr/>
              </p:nvSpPr>
              <p:spPr bwMode="auto">
                <a:xfrm flipH="1">
                  <a:off x="2071" y="2448"/>
                  <a:ext cx="4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0" name="Line 754"/>
                <p:cNvSpPr>
                  <a:spLocks noChangeShapeType="1"/>
                </p:cNvSpPr>
                <p:nvPr/>
              </p:nvSpPr>
              <p:spPr bwMode="auto">
                <a:xfrm flipH="1">
                  <a:off x="2071" y="2556"/>
                  <a:ext cx="4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1" name="Rectangle 755"/>
                <p:cNvSpPr>
                  <a:spLocks noChangeArrowheads="1"/>
                </p:cNvSpPr>
                <p:nvPr/>
              </p:nvSpPr>
              <p:spPr bwMode="auto">
                <a:xfrm flipH="1">
                  <a:off x="1933" y="2346"/>
                  <a:ext cx="558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2" name="Rectangle 756"/>
                <p:cNvSpPr>
                  <a:spLocks noChangeArrowheads="1"/>
                </p:cNvSpPr>
                <p:nvPr/>
              </p:nvSpPr>
              <p:spPr bwMode="auto">
                <a:xfrm flipH="1">
                  <a:off x="1933" y="2358"/>
                  <a:ext cx="558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3" name="Rectangle 757"/>
                <p:cNvSpPr>
                  <a:spLocks noChangeArrowheads="1"/>
                </p:cNvSpPr>
                <p:nvPr/>
              </p:nvSpPr>
              <p:spPr bwMode="auto">
                <a:xfrm flipH="1">
                  <a:off x="1933" y="2382"/>
                  <a:ext cx="558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4" name="Rectangle 758"/>
                <p:cNvSpPr>
                  <a:spLocks noChangeArrowheads="1"/>
                </p:cNvSpPr>
                <p:nvPr/>
              </p:nvSpPr>
              <p:spPr bwMode="auto">
                <a:xfrm flipH="1">
                  <a:off x="1933" y="2412"/>
                  <a:ext cx="558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5" name="Rectangle 759"/>
                <p:cNvSpPr>
                  <a:spLocks noChangeArrowheads="1"/>
                </p:cNvSpPr>
                <p:nvPr/>
              </p:nvSpPr>
              <p:spPr bwMode="auto">
                <a:xfrm flipH="1">
                  <a:off x="1933" y="2436"/>
                  <a:ext cx="558" cy="12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6" name="Freeform 760"/>
                <p:cNvSpPr>
                  <a:spLocks/>
                </p:cNvSpPr>
                <p:nvPr/>
              </p:nvSpPr>
              <p:spPr bwMode="auto">
                <a:xfrm flipH="1">
                  <a:off x="1932" y="2346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7" name="Line 761"/>
                <p:cNvSpPr>
                  <a:spLocks noChangeShapeType="1"/>
                </p:cNvSpPr>
                <p:nvPr/>
              </p:nvSpPr>
              <p:spPr bwMode="auto">
                <a:xfrm flipH="1">
                  <a:off x="1933" y="2346"/>
                  <a:ext cx="5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8" name="Line 762"/>
                <p:cNvSpPr>
                  <a:spLocks noChangeShapeType="1"/>
                </p:cNvSpPr>
                <p:nvPr/>
              </p:nvSpPr>
              <p:spPr bwMode="auto">
                <a:xfrm flipH="1">
                  <a:off x="1933" y="2448"/>
                  <a:ext cx="558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59" name="Rectangle 763"/>
                <p:cNvSpPr>
                  <a:spLocks noChangeArrowheads="1"/>
                </p:cNvSpPr>
                <p:nvPr/>
              </p:nvSpPr>
              <p:spPr bwMode="auto">
                <a:xfrm flipH="1">
                  <a:off x="1681" y="2238"/>
                  <a:ext cx="810" cy="12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0" name="Rectangle 764"/>
                <p:cNvSpPr>
                  <a:spLocks noChangeArrowheads="1"/>
                </p:cNvSpPr>
                <p:nvPr/>
              </p:nvSpPr>
              <p:spPr bwMode="auto">
                <a:xfrm flipH="1">
                  <a:off x="1681" y="2250"/>
                  <a:ext cx="810" cy="24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1" name="Rectangle 765"/>
                <p:cNvSpPr>
                  <a:spLocks noChangeArrowheads="1"/>
                </p:cNvSpPr>
                <p:nvPr/>
              </p:nvSpPr>
              <p:spPr bwMode="auto">
                <a:xfrm flipH="1">
                  <a:off x="1681" y="2274"/>
                  <a:ext cx="810" cy="30"/>
                </a:xfrm>
                <a:prstGeom prst="rect">
                  <a:avLst/>
                </a:prstGeom>
                <a:solidFill>
                  <a:srgbClr val="F2F2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2" name="Rectangle 766"/>
                <p:cNvSpPr>
                  <a:spLocks noChangeArrowheads="1"/>
                </p:cNvSpPr>
                <p:nvPr/>
              </p:nvSpPr>
              <p:spPr bwMode="auto">
                <a:xfrm flipH="1">
                  <a:off x="1681" y="2304"/>
                  <a:ext cx="810" cy="24"/>
                </a:xfrm>
                <a:prstGeom prst="rect">
                  <a:avLst/>
                </a:prstGeom>
                <a:solidFill>
                  <a:srgbClr val="E5E5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3" name="Rectangle 767"/>
                <p:cNvSpPr>
                  <a:spLocks noChangeArrowheads="1"/>
                </p:cNvSpPr>
                <p:nvPr/>
              </p:nvSpPr>
              <p:spPr bwMode="auto">
                <a:xfrm flipH="1">
                  <a:off x="1681" y="2328"/>
                  <a:ext cx="810" cy="18"/>
                </a:xfrm>
                <a:prstGeom prst="rect">
                  <a:avLst/>
                </a:prstGeom>
                <a:solidFill>
                  <a:srgbClr val="D9D9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4" name="Freeform 768"/>
                <p:cNvSpPr>
                  <a:spLocks/>
                </p:cNvSpPr>
                <p:nvPr/>
              </p:nvSpPr>
              <p:spPr bwMode="auto">
                <a:xfrm flipH="1">
                  <a:off x="1680" y="2238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5" name="Line 769"/>
                <p:cNvSpPr>
                  <a:spLocks noChangeShapeType="1"/>
                </p:cNvSpPr>
                <p:nvPr/>
              </p:nvSpPr>
              <p:spPr bwMode="auto">
                <a:xfrm flipH="1">
                  <a:off x="1681" y="2238"/>
                  <a:ext cx="81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6" name="Line 770"/>
                <p:cNvSpPr>
                  <a:spLocks noChangeShapeType="1"/>
                </p:cNvSpPr>
                <p:nvPr/>
              </p:nvSpPr>
              <p:spPr bwMode="auto">
                <a:xfrm flipH="1">
                  <a:off x="1681" y="2346"/>
                  <a:ext cx="81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667" name="Line 771"/>
                <p:cNvSpPr>
                  <a:spLocks noChangeShapeType="1"/>
                </p:cNvSpPr>
                <p:nvPr/>
              </p:nvSpPr>
              <p:spPr bwMode="auto">
                <a:xfrm flipH="1">
                  <a:off x="2490" y="3324"/>
                  <a:ext cx="1" cy="1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8" name="Group 772"/>
              <p:cNvGrpSpPr>
                <a:grpSpLocks/>
              </p:cNvGrpSpPr>
              <p:nvPr/>
            </p:nvGrpSpPr>
            <p:grpSpPr bwMode="auto">
              <a:xfrm>
                <a:off x="2421" y="2256"/>
                <a:ext cx="123" cy="1037"/>
                <a:chOff x="3540" y="2274"/>
                <a:chExt cx="123" cy="1037"/>
              </a:xfrm>
            </p:grpSpPr>
            <p:sp>
              <p:nvSpPr>
                <p:cNvPr id="209669" name="Rectangle 773"/>
                <p:cNvSpPr>
                  <a:spLocks noChangeArrowheads="1"/>
                </p:cNvSpPr>
                <p:nvPr/>
              </p:nvSpPr>
              <p:spPr bwMode="auto">
                <a:xfrm>
                  <a:off x="3560" y="3234"/>
                  <a:ext cx="82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70</a:t>
                  </a:r>
                </a:p>
              </p:txBody>
            </p:sp>
            <p:sp>
              <p:nvSpPr>
                <p:cNvPr id="209670" name="Rectangle 774"/>
                <p:cNvSpPr>
                  <a:spLocks noChangeArrowheads="1"/>
                </p:cNvSpPr>
                <p:nvPr/>
              </p:nvSpPr>
              <p:spPr bwMode="auto">
                <a:xfrm>
                  <a:off x="3540" y="312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101</a:t>
                  </a:r>
                </a:p>
              </p:txBody>
            </p:sp>
            <p:sp>
              <p:nvSpPr>
                <p:cNvPr id="209671" name="Rectangle 775"/>
                <p:cNvSpPr>
                  <a:spLocks noChangeArrowheads="1"/>
                </p:cNvSpPr>
                <p:nvPr/>
              </p:nvSpPr>
              <p:spPr bwMode="auto">
                <a:xfrm>
                  <a:off x="3540" y="302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138</a:t>
                  </a:r>
                </a:p>
              </p:txBody>
            </p:sp>
            <p:sp>
              <p:nvSpPr>
                <p:cNvPr id="209672" name="Rectangle 776"/>
                <p:cNvSpPr>
                  <a:spLocks noChangeArrowheads="1"/>
                </p:cNvSpPr>
                <p:nvPr/>
              </p:nvSpPr>
              <p:spPr bwMode="auto">
                <a:xfrm>
                  <a:off x="3540" y="291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198</a:t>
                  </a:r>
                </a:p>
              </p:txBody>
            </p:sp>
            <p:sp>
              <p:nvSpPr>
                <p:cNvPr id="209673" name="Rectangle 777"/>
                <p:cNvSpPr>
                  <a:spLocks noChangeArrowheads="1"/>
                </p:cNvSpPr>
                <p:nvPr/>
              </p:nvSpPr>
              <p:spPr bwMode="auto">
                <a:xfrm>
                  <a:off x="3540" y="280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257</a:t>
                  </a:r>
                </a:p>
              </p:txBody>
            </p:sp>
            <p:sp>
              <p:nvSpPr>
                <p:cNvPr id="209674" name="Rectangle 778"/>
                <p:cNvSpPr>
                  <a:spLocks noChangeArrowheads="1"/>
                </p:cNvSpPr>
                <p:nvPr/>
              </p:nvSpPr>
              <p:spPr bwMode="auto">
                <a:xfrm>
                  <a:off x="3540" y="270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298</a:t>
                  </a:r>
                </a:p>
              </p:txBody>
            </p:sp>
            <p:sp>
              <p:nvSpPr>
                <p:cNvPr id="209675" name="Rectangle 779"/>
                <p:cNvSpPr>
                  <a:spLocks noChangeArrowheads="1"/>
                </p:cNvSpPr>
                <p:nvPr/>
              </p:nvSpPr>
              <p:spPr bwMode="auto">
                <a:xfrm>
                  <a:off x="3540" y="258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240</a:t>
                  </a:r>
                </a:p>
              </p:txBody>
            </p:sp>
            <p:sp>
              <p:nvSpPr>
                <p:cNvPr id="209676" name="Rectangle 780"/>
                <p:cNvSpPr>
                  <a:spLocks noChangeArrowheads="1"/>
                </p:cNvSpPr>
                <p:nvPr/>
              </p:nvSpPr>
              <p:spPr bwMode="auto">
                <a:xfrm>
                  <a:off x="3540" y="250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234</a:t>
                  </a:r>
                </a:p>
              </p:txBody>
            </p:sp>
            <p:sp>
              <p:nvSpPr>
                <p:cNvPr id="209677" name="Rectangle 781"/>
                <p:cNvSpPr>
                  <a:spLocks noChangeArrowheads="1"/>
                </p:cNvSpPr>
                <p:nvPr/>
              </p:nvSpPr>
              <p:spPr bwMode="auto">
                <a:xfrm>
                  <a:off x="3540" y="2388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310</a:t>
                  </a:r>
                </a:p>
              </p:txBody>
            </p:sp>
            <p:sp>
              <p:nvSpPr>
                <p:cNvPr id="209678" name="Rectangle 782"/>
                <p:cNvSpPr>
                  <a:spLocks noChangeArrowheads="1"/>
                </p:cNvSpPr>
                <p:nvPr/>
              </p:nvSpPr>
              <p:spPr bwMode="auto">
                <a:xfrm>
                  <a:off x="3540" y="227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452</a:t>
                  </a:r>
                </a:p>
              </p:txBody>
            </p:sp>
          </p:grpSp>
        </p:grpSp>
        <p:sp>
          <p:nvSpPr>
            <p:cNvPr id="209679" name="Text Box 783"/>
            <p:cNvSpPr txBox="1">
              <a:spLocks noChangeArrowheads="1"/>
            </p:cNvSpPr>
            <p:nvPr/>
          </p:nvSpPr>
          <p:spPr bwMode="auto">
            <a:xfrm>
              <a:off x="1536" y="480"/>
              <a:ext cx="17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>
                  <a:solidFill>
                    <a:schemeClr val="bg1"/>
                  </a:solidFill>
                  <a:latin typeface="Arial Black" pitchFamily="34" charset="0"/>
                </a:rPr>
                <a:t>5,0 ton palha/ha</a:t>
              </a:r>
            </a:p>
          </p:txBody>
        </p:sp>
      </p:grpSp>
      <p:grpSp>
        <p:nvGrpSpPr>
          <p:cNvPr id="19" name="Group 784"/>
          <p:cNvGrpSpPr>
            <a:grpSpLocks/>
          </p:cNvGrpSpPr>
          <p:nvPr/>
        </p:nvGrpSpPr>
        <p:grpSpPr bwMode="auto">
          <a:xfrm>
            <a:off x="5486400" y="762000"/>
            <a:ext cx="3657600" cy="5534025"/>
            <a:chOff x="3456" y="480"/>
            <a:chExt cx="2304" cy="3486"/>
          </a:xfrm>
        </p:grpSpPr>
        <p:grpSp>
          <p:nvGrpSpPr>
            <p:cNvPr id="20" name="Group 785"/>
            <p:cNvGrpSpPr>
              <a:grpSpLocks/>
            </p:cNvGrpSpPr>
            <p:nvPr/>
          </p:nvGrpSpPr>
          <p:grpSpPr bwMode="auto">
            <a:xfrm>
              <a:off x="3456" y="768"/>
              <a:ext cx="2304" cy="1116"/>
              <a:chOff x="3648" y="936"/>
              <a:chExt cx="1849" cy="1116"/>
            </a:xfrm>
          </p:grpSpPr>
          <p:sp>
            <p:nvSpPr>
              <p:cNvPr id="209682" name="Rectangle 786"/>
              <p:cNvSpPr>
                <a:spLocks noChangeArrowheads="1"/>
              </p:cNvSpPr>
              <p:nvPr/>
            </p:nvSpPr>
            <p:spPr bwMode="auto">
              <a:xfrm>
                <a:off x="4584" y="1800"/>
                <a:ext cx="276" cy="1"/>
              </a:xfrm>
              <a:prstGeom prst="rect">
                <a:avLst/>
              </a:prstGeom>
              <a:solidFill>
                <a:srgbClr val="00F2F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683" name="Rectangle 787"/>
              <p:cNvSpPr>
                <a:spLocks noChangeArrowheads="1"/>
              </p:cNvSpPr>
              <p:nvPr/>
            </p:nvSpPr>
            <p:spPr bwMode="auto">
              <a:xfrm>
                <a:off x="4584" y="1800"/>
                <a:ext cx="348" cy="1"/>
              </a:xfrm>
              <a:prstGeom prst="rect">
                <a:avLst/>
              </a:prstGeom>
              <a:solidFill>
                <a:srgbClr val="00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1" name="Group 788"/>
              <p:cNvGrpSpPr>
                <a:grpSpLocks/>
              </p:cNvGrpSpPr>
              <p:nvPr/>
            </p:nvGrpSpPr>
            <p:grpSpPr bwMode="auto">
              <a:xfrm>
                <a:off x="3648" y="936"/>
                <a:ext cx="1849" cy="1116"/>
                <a:chOff x="3648" y="912"/>
                <a:chExt cx="1849" cy="1116"/>
              </a:xfrm>
            </p:grpSpPr>
            <p:grpSp>
              <p:nvGrpSpPr>
                <p:cNvPr id="22" name="Group 789"/>
                <p:cNvGrpSpPr>
                  <a:grpSpLocks/>
                </p:cNvGrpSpPr>
                <p:nvPr/>
              </p:nvGrpSpPr>
              <p:grpSpPr bwMode="auto">
                <a:xfrm>
                  <a:off x="4560" y="912"/>
                  <a:ext cx="937" cy="1116"/>
                  <a:chOff x="4584" y="924"/>
                  <a:chExt cx="937" cy="1116"/>
                </a:xfrm>
              </p:grpSpPr>
              <p:sp>
                <p:nvSpPr>
                  <p:cNvPr id="209686" name="Freeform 790"/>
                  <p:cNvSpPr>
                    <a:spLocks/>
                  </p:cNvSpPr>
                  <p:nvPr/>
                </p:nvSpPr>
                <p:spPr bwMode="auto">
                  <a:xfrm>
                    <a:off x="4584" y="924"/>
                    <a:ext cx="1" cy="1116"/>
                  </a:xfrm>
                  <a:custGeom>
                    <a:avLst/>
                    <a:gdLst/>
                    <a:ahLst/>
                    <a:cxnLst>
                      <a:cxn ang="0">
                        <a:pos x="0" y="1116"/>
                      </a:cxn>
                      <a:cxn ang="0">
                        <a:pos x="0" y="1050"/>
                      </a:cxn>
                      <a:cxn ang="0">
                        <a:pos x="0" y="0"/>
                      </a:cxn>
                      <a:cxn ang="0">
                        <a:pos x="0" y="66"/>
                      </a:cxn>
                      <a:cxn ang="0">
                        <a:pos x="0" y="1116"/>
                      </a:cxn>
                    </a:cxnLst>
                    <a:rect l="0" t="0" r="r" b="b"/>
                    <a:pathLst>
                      <a:path h="1116">
                        <a:moveTo>
                          <a:pt x="0" y="1116"/>
                        </a:moveTo>
                        <a:lnTo>
                          <a:pt x="0" y="1050"/>
                        </a:lnTo>
                        <a:lnTo>
                          <a:pt x="0" y="0"/>
                        </a:lnTo>
                        <a:lnTo>
                          <a:pt x="0" y="66"/>
                        </a:lnTo>
                        <a:lnTo>
                          <a:pt x="0" y="11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87" name="Rectangle 79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02"/>
                    <a:ext cx="174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88" name="Rectangle 79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14"/>
                    <a:ext cx="174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89" name="Rectangle 79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38"/>
                    <a:ext cx="174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0" name="Rectangle 79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68"/>
                    <a:ext cx="174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1" name="Rectangle 79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92"/>
                    <a:ext cx="174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2" name="Freeform 796"/>
                  <p:cNvSpPr>
                    <a:spLocks/>
                  </p:cNvSpPr>
                  <p:nvPr/>
                </p:nvSpPr>
                <p:spPr bwMode="auto">
                  <a:xfrm>
                    <a:off x="4758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3" name="Freeform 797"/>
                  <p:cNvSpPr>
                    <a:spLocks/>
                  </p:cNvSpPr>
                  <p:nvPr/>
                </p:nvSpPr>
                <p:spPr bwMode="auto">
                  <a:xfrm>
                    <a:off x="4758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4" name="Line 798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902"/>
                    <a:ext cx="17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5" name="Line 799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2010"/>
                    <a:ext cx="17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6" name="Rectangle 80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00"/>
                    <a:ext cx="27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7" name="Rectangle 80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12"/>
                    <a:ext cx="27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8" name="Rectangle 80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36"/>
                    <a:ext cx="27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699" name="Rectangle 80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66"/>
                    <a:ext cx="27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0" name="Rectangle 80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90"/>
                    <a:ext cx="276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1" name="Freeform 805"/>
                  <p:cNvSpPr>
                    <a:spLocks/>
                  </p:cNvSpPr>
                  <p:nvPr/>
                </p:nvSpPr>
                <p:spPr bwMode="auto">
                  <a:xfrm>
                    <a:off x="4860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2" name="Freeform 806"/>
                  <p:cNvSpPr>
                    <a:spLocks/>
                  </p:cNvSpPr>
                  <p:nvPr/>
                </p:nvSpPr>
                <p:spPr bwMode="auto">
                  <a:xfrm>
                    <a:off x="4860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3" name="Line 807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800"/>
                    <a:ext cx="2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4" name="Line 808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902"/>
                    <a:ext cx="2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5" name="Rectangle 80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92"/>
                    <a:ext cx="348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6" name="Rectangle 81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04"/>
                    <a:ext cx="348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7" name="Rectangle 81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28"/>
                    <a:ext cx="348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8" name="Rectangle 81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58"/>
                    <a:ext cx="348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09" name="Rectangle 81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82"/>
                    <a:ext cx="348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0" name="Freeform 814"/>
                  <p:cNvSpPr>
                    <a:spLocks/>
                  </p:cNvSpPr>
                  <p:nvPr/>
                </p:nvSpPr>
                <p:spPr bwMode="auto">
                  <a:xfrm>
                    <a:off x="4932" y="16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1" name="Freeform 815"/>
                  <p:cNvSpPr>
                    <a:spLocks/>
                  </p:cNvSpPr>
                  <p:nvPr/>
                </p:nvSpPr>
                <p:spPr bwMode="auto">
                  <a:xfrm>
                    <a:off x="4932" y="16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2" name="Line 816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692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3" name="Line 817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800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4" name="Rectangle 81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90"/>
                    <a:ext cx="504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5" name="Rectangle 81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02"/>
                    <a:ext cx="504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6" name="Rectangle 82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26"/>
                    <a:ext cx="504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7" name="Rectangle 82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56"/>
                    <a:ext cx="504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8" name="Rectangle 82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80"/>
                    <a:ext cx="504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19" name="Freeform 823"/>
                  <p:cNvSpPr>
                    <a:spLocks/>
                  </p:cNvSpPr>
                  <p:nvPr/>
                </p:nvSpPr>
                <p:spPr bwMode="auto">
                  <a:xfrm>
                    <a:off x="5088" y="15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0" name="Freeform 824"/>
                  <p:cNvSpPr>
                    <a:spLocks/>
                  </p:cNvSpPr>
                  <p:nvPr/>
                </p:nvSpPr>
                <p:spPr bwMode="auto">
                  <a:xfrm>
                    <a:off x="5088" y="15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1" name="Line 825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590"/>
                    <a:ext cx="50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2" name="Line 826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692"/>
                    <a:ext cx="50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3" name="Rectangle 82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82"/>
                    <a:ext cx="540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4" name="Rectangle 82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94"/>
                    <a:ext cx="540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5" name="Rectangle 82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18"/>
                    <a:ext cx="540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6" name="Rectangle 83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48"/>
                    <a:ext cx="540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7" name="Rectangle 83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72"/>
                    <a:ext cx="540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8" name="Freeform 832"/>
                  <p:cNvSpPr>
                    <a:spLocks/>
                  </p:cNvSpPr>
                  <p:nvPr/>
                </p:nvSpPr>
                <p:spPr bwMode="auto">
                  <a:xfrm>
                    <a:off x="5124" y="14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29" name="Freeform 833"/>
                  <p:cNvSpPr>
                    <a:spLocks/>
                  </p:cNvSpPr>
                  <p:nvPr/>
                </p:nvSpPr>
                <p:spPr bwMode="auto">
                  <a:xfrm>
                    <a:off x="5124" y="14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0" name="Line 834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482"/>
                    <a:ext cx="54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1" name="Line 835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590"/>
                    <a:ext cx="54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2" name="Rectangle 83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74"/>
                    <a:ext cx="642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3" name="Rectangle 83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86"/>
                    <a:ext cx="642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4" name="Rectangle 83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10"/>
                    <a:ext cx="642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5" name="Rectangle 83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40"/>
                    <a:ext cx="642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6" name="Rectangle 84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64"/>
                    <a:ext cx="642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7" name="Freeform 841"/>
                  <p:cNvSpPr>
                    <a:spLocks/>
                  </p:cNvSpPr>
                  <p:nvPr/>
                </p:nvSpPr>
                <p:spPr bwMode="auto">
                  <a:xfrm>
                    <a:off x="5226" y="137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8" name="Line 842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374"/>
                    <a:ext cx="64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39" name="Line 843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482"/>
                    <a:ext cx="64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0" name="Rectangle 84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72"/>
                    <a:ext cx="612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1" name="Rectangle 84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84"/>
                    <a:ext cx="612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2" name="Rectangle 84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08"/>
                    <a:ext cx="612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3" name="Rectangle 84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38"/>
                    <a:ext cx="612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4" name="Rectangle 84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62"/>
                    <a:ext cx="612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5" name="Freeform 849"/>
                  <p:cNvSpPr>
                    <a:spLocks/>
                  </p:cNvSpPr>
                  <p:nvPr/>
                </p:nvSpPr>
                <p:spPr bwMode="auto">
                  <a:xfrm>
                    <a:off x="5196" y="127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6" name="Line 850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272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7" name="Line 851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374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8" name="Rectangle 85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64"/>
                    <a:ext cx="36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49" name="Rectangle 85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76"/>
                    <a:ext cx="36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0" name="Rectangle 85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00"/>
                    <a:ext cx="36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1" name="Rectangle 85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30"/>
                    <a:ext cx="36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2" name="Rectangle 85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54"/>
                    <a:ext cx="366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3" name="Freeform 857"/>
                  <p:cNvSpPr>
                    <a:spLocks/>
                  </p:cNvSpPr>
                  <p:nvPr/>
                </p:nvSpPr>
                <p:spPr bwMode="auto">
                  <a:xfrm>
                    <a:off x="4950" y="11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4" name="Freeform 858"/>
                  <p:cNvSpPr>
                    <a:spLocks/>
                  </p:cNvSpPr>
                  <p:nvPr/>
                </p:nvSpPr>
                <p:spPr bwMode="auto">
                  <a:xfrm>
                    <a:off x="4950" y="11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5" name="Line 859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164"/>
                    <a:ext cx="36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6" name="Line 860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272"/>
                    <a:ext cx="36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7" name="Rectangle 86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62"/>
                    <a:ext cx="57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8" name="Rectangle 86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74"/>
                    <a:ext cx="57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59" name="Rectangle 86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98"/>
                    <a:ext cx="57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0" name="Rectangle 86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28"/>
                    <a:ext cx="57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1" name="Rectangle 86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52"/>
                    <a:ext cx="576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2" name="Freeform 866"/>
                  <p:cNvSpPr>
                    <a:spLocks/>
                  </p:cNvSpPr>
                  <p:nvPr/>
                </p:nvSpPr>
                <p:spPr bwMode="auto">
                  <a:xfrm>
                    <a:off x="5160" y="10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3" name="Line 867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062"/>
                    <a:ext cx="5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4" name="Line 868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164"/>
                    <a:ext cx="5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5" name="Rectangle 86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954"/>
                    <a:ext cx="93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6" name="Rectangle 87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966"/>
                    <a:ext cx="93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7" name="Rectangle 87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990"/>
                    <a:ext cx="93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8" name="Rectangle 87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20"/>
                    <a:ext cx="93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69" name="Rectangle 87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44"/>
                    <a:ext cx="936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0" name="Freeform 874"/>
                  <p:cNvSpPr>
                    <a:spLocks/>
                  </p:cNvSpPr>
                  <p:nvPr/>
                </p:nvSpPr>
                <p:spPr bwMode="auto">
                  <a:xfrm>
                    <a:off x="5520" y="9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1" name="Line 875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954"/>
                    <a:ext cx="93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2" name="Line 876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062"/>
                    <a:ext cx="93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3" name="Group 877"/>
                <p:cNvGrpSpPr>
                  <a:grpSpLocks/>
                </p:cNvGrpSpPr>
                <p:nvPr/>
              </p:nvGrpSpPr>
              <p:grpSpPr bwMode="auto">
                <a:xfrm flipH="1">
                  <a:off x="3648" y="912"/>
                  <a:ext cx="937" cy="1116"/>
                  <a:chOff x="4584" y="924"/>
                  <a:chExt cx="937" cy="1116"/>
                </a:xfrm>
              </p:grpSpPr>
              <p:sp>
                <p:nvSpPr>
                  <p:cNvPr id="209774" name="Freeform 878"/>
                  <p:cNvSpPr>
                    <a:spLocks/>
                  </p:cNvSpPr>
                  <p:nvPr/>
                </p:nvSpPr>
                <p:spPr bwMode="auto">
                  <a:xfrm>
                    <a:off x="4584" y="924"/>
                    <a:ext cx="1" cy="1116"/>
                  </a:xfrm>
                  <a:custGeom>
                    <a:avLst/>
                    <a:gdLst/>
                    <a:ahLst/>
                    <a:cxnLst>
                      <a:cxn ang="0">
                        <a:pos x="0" y="1116"/>
                      </a:cxn>
                      <a:cxn ang="0">
                        <a:pos x="0" y="1050"/>
                      </a:cxn>
                      <a:cxn ang="0">
                        <a:pos x="0" y="0"/>
                      </a:cxn>
                      <a:cxn ang="0">
                        <a:pos x="0" y="66"/>
                      </a:cxn>
                      <a:cxn ang="0">
                        <a:pos x="0" y="1116"/>
                      </a:cxn>
                    </a:cxnLst>
                    <a:rect l="0" t="0" r="r" b="b"/>
                    <a:pathLst>
                      <a:path h="1116">
                        <a:moveTo>
                          <a:pt x="0" y="1116"/>
                        </a:moveTo>
                        <a:lnTo>
                          <a:pt x="0" y="1050"/>
                        </a:lnTo>
                        <a:lnTo>
                          <a:pt x="0" y="0"/>
                        </a:lnTo>
                        <a:lnTo>
                          <a:pt x="0" y="66"/>
                        </a:lnTo>
                        <a:lnTo>
                          <a:pt x="0" y="1116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5" name="Rectangle 87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02"/>
                    <a:ext cx="174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6" name="Rectangle 88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14"/>
                    <a:ext cx="174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7" name="Rectangle 88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38"/>
                    <a:ext cx="174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8" name="Rectangle 88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68"/>
                    <a:ext cx="174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79" name="Rectangle 88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992"/>
                    <a:ext cx="174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0" name="Freeform 884"/>
                  <p:cNvSpPr>
                    <a:spLocks/>
                  </p:cNvSpPr>
                  <p:nvPr/>
                </p:nvSpPr>
                <p:spPr bwMode="auto">
                  <a:xfrm>
                    <a:off x="4758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1" name="Freeform 885"/>
                  <p:cNvSpPr>
                    <a:spLocks/>
                  </p:cNvSpPr>
                  <p:nvPr/>
                </p:nvSpPr>
                <p:spPr bwMode="auto">
                  <a:xfrm>
                    <a:off x="4758" y="190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2" name="Line 886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902"/>
                    <a:ext cx="17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3" name="Line 887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2010"/>
                    <a:ext cx="17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4" name="Rectangle 88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00"/>
                    <a:ext cx="27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5" name="Rectangle 88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12"/>
                    <a:ext cx="27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6" name="Rectangle 89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36"/>
                    <a:ext cx="27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7" name="Rectangle 89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66"/>
                    <a:ext cx="27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8" name="Rectangle 89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890"/>
                    <a:ext cx="276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89" name="Freeform 893"/>
                  <p:cNvSpPr>
                    <a:spLocks/>
                  </p:cNvSpPr>
                  <p:nvPr/>
                </p:nvSpPr>
                <p:spPr bwMode="auto">
                  <a:xfrm>
                    <a:off x="4860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0" name="Freeform 894"/>
                  <p:cNvSpPr>
                    <a:spLocks/>
                  </p:cNvSpPr>
                  <p:nvPr/>
                </p:nvSpPr>
                <p:spPr bwMode="auto">
                  <a:xfrm>
                    <a:off x="4860" y="180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1" name="Line 895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800"/>
                    <a:ext cx="2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2" name="Line 896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902"/>
                    <a:ext cx="2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3" name="Rectangle 89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92"/>
                    <a:ext cx="348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4" name="Rectangle 89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04"/>
                    <a:ext cx="348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5" name="Rectangle 89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28"/>
                    <a:ext cx="348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6" name="Rectangle 90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58"/>
                    <a:ext cx="348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7" name="Rectangle 90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782"/>
                    <a:ext cx="348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8" name="Freeform 902"/>
                  <p:cNvSpPr>
                    <a:spLocks/>
                  </p:cNvSpPr>
                  <p:nvPr/>
                </p:nvSpPr>
                <p:spPr bwMode="auto">
                  <a:xfrm>
                    <a:off x="4932" y="16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799" name="Freeform 903"/>
                  <p:cNvSpPr>
                    <a:spLocks/>
                  </p:cNvSpPr>
                  <p:nvPr/>
                </p:nvSpPr>
                <p:spPr bwMode="auto">
                  <a:xfrm>
                    <a:off x="4932" y="169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0" name="Line 904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692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1" name="Line 905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800"/>
                    <a:ext cx="348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2" name="Rectangle 90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90"/>
                    <a:ext cx="504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3" name="Rectangle 90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02"/>
                    <a:ext cx="504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4" name="Rectangle 90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26"/>
                    <a:ext cx="504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5" name="Rectangle 90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56"/>
                    <a:ext cx="504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6" name="Rectangle 91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680"/>
                    <a:ext cx="504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7" name="Freeform 911"/>
                  <p:cNvSpPr>
                    <a:spLocks/>
                  </p:cNvSpPr>
                  <p:nvPr/>
                </p:nvSpPr>
                <p:spPr bwMode="auto">
                  <a:xfrm>
                    <a:off x="5088" y="15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8" name="Freeform 912"/>
                  <p:cNvSpPr>
                    <a:spLocks/>
                  </p:cNvSpPr>
                  <p:nvPr/>
                </p:nvSpPr>
                <p:spPr bwMode="auto">
                  <a:xfrm>
                    <a:off x="5088" y="1590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36"/>
                      </a:cxn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  <a:cxn ang="0">
                        <a:pos x="0" y="102"/>
                      </a:cxn>
                      <a:cxn ang="0">
                        <a:pos x="0" y="90"/>
                      </a:cxn>
                      <a:cxn ang="0">
                        <a:pos x="0" y="66"/>
                      </a:cxn>
                      <a:cxn ang="0">
                        <a:pos x="0" y="36"/>
                      </a:cxn>
                    </a:cxnLst>
                    <a:rect l="0" t="0" r="r" b="b"/>
                    <a:pathLst>
                      <a:path h="102">
                        <a:moveTo>
                          <a:pt x="0" y="36"/>
                        </a:move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  <a:lnTo>
                          <a:pt x="0" y="102"/>
                        </a:lnTo>
                        <a:lnTo>
                          <a:pt x="0" y="90"/>
                        </a:lnTo>
                        <a:lnTo>
                          <a:pt x="0" y="66"/>
                        </a:lnTo>
                        <a:lnTo>
                          <a:pt x="0" y="36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09" name="Line 913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590"/>
                    <a:ext cx="50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0" name="Line 914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692"/>
                    <a:ext cx="504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1" name="Rectangle 91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82"/>
                    <a:ext cx="540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2" name="Rectangle 91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94"/>
                    <a:ext cx="540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3" name="Rectangle 91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18"/>
                    <a:ext cx="540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4" name="Rectangle 91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48"/>
                    <a:ext cx="540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5" name="Rectangle 91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572"/>
                    <a:ext cx="540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6" name="Freeform 920"/>
                  <p:cNvSpPr>
                    <a:spLocks/>
                  </p:cNvSpPr>
                  <p:nvPr/>
                </p:nvSpPr>
                <p:spPr bwMode="auto">
                  <a:xfrm>
                    <a:off x="5124" y="14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7" name="Freeform 921"/>
                  <p:cNvSpPr>
                    <a:spLocks/>
                  </p:cNvSpPr>
                  <p:nvPr/>
                </p:nvSpPr>
                <p:spPr bwMode="auto">
                  <a:xfrm>
                    <a:off x="5124" y="1482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8" name="Line 922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482"/>
                    <a:ext cx="54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19" name="Line 923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590"/>
                    <a:ext cx="540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0" name="Rectangle 92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74"/>
                    <a:ext cx="642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1" name="Rectangle 92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86"/>
                    <a:ext cx="642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2" name="Rectangle 92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10"/>
                    <a:ext cx="642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3" name="Rectangle 92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40"/>
                    <a:ext cx="642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4" name="Rectangle 92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464"/>
                    <a:ext cx="642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5" name="Freeform 929"/>
                  <p:cNvSpPr>
                    <a:spLocks/>
                  </p:cNvSpPr>
                  <p:nvPr/>
                </p:nvSpPr>
                <p:spPr bwMode="auto">
                  <a:xfrm>
                    <a:off x="5226" y="137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6" name="Line 930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374"/>
                    <a:ext cx="64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7" name="Line 931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482"/>
                    <a:ext cx="64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8" name="Rectangle 93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72"/>
                    <a:ext cx="612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29" name="Rectangle 93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84"/>
                    <a:ext cx="612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0" name="Rectangle 93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08"/>
                    <a:ext cx="612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1" name="Rectangle 935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38"/>
                    <a:ext cx="612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2" name="Rectangle 936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362"/>
                    <a:ext cx="612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3" name="Freeform 937"/>
                  <p:cNvSpPr>
                    <a:spLocks/>
                  </p:cNvSpPr>
                  <p:nvPr/>
                </p:nvSpPr>
                <p:spPr bwMode="auto">
                  <a:xfrm>
                    <a:off x="5196" y="127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4" name="Line 938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272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5" name="Line 939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374"/>
                    <a:ext cx="612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6" name="Rectangle 94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64"/>
                    <a:ext cx="36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7" name="Rectangle 94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76"/>
                    <a:ext cx="36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8" name="Rectangle 94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00"/>
                    <a:ext cx="36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39" name="Rectangle 94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30"/>
                    <a:ext cx="36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0" name="Rectangle 944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254"/>
                    <a:ext cx="366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1" name="Freeform 945"/>
                  <p:cNvSpPr>
                    <a:spLocks/>
                  </p:cNvSpPr>
                  <p:nvPr/>
                </p:nvSpPr>
                <p:spPr bwMode="auto">
                  <a:xfrm>
                    <a:off x="4950" y="11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0080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2" name="Freeform 946"/>
                  <p:cNvSpPr>
                    <a:spLocks/>
                  </p:cNvSpPr>
                  <p:nvPr/>
                </p:nvSpPr>
                <p:spPr bwMode="auto">
                  <a:xfrm>
                    <a:off x="4950" y="116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42"/>
                      </a:cxn>
                      <a:cxn ang="0">
                        <a:pos x="0" y="18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  <a:cxn ang="0">
                        <a:pos x="0" y="96"/>
                      </a:cxn>
                      <a:cxn ang="0">
                        <a:pos x="0" y="72"/>
                      </a:cxn>
                      <a:cxn ang="0">
                        <a:pos x="0" y="42"/>
                      </a:cxn>
                    </a:cxnLst>
                    <a:rect l="0" t="0" r="r" b="b"/>
                    <a:pathLst>
                      <a:path h="108">
                        <a:moveTo>
                          <a:pt x="0" y="42"/>
                        </a:moveTo>
                        <a:lnTo>
                          <a:pt x="0" y="18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96"/>
                        </a:lnTo>
                        <a:lnTo>
                          <a:pt x="0" y="7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3" name="Line 947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164"/>
                    <a:ext cx="36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4" name="Line 948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272"/>
                    <a:ext cx="36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5" name="Rectangle 94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62"/>
                    <a:ext cx="57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6" name="Rectangle 95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74"/>
                    <a:ext cx="57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7" name="Rectangle 95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98"/>
                    <a:ext cx="57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8" name="Rectangle 952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28"/>
                    <a:ext cx="57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49" name="Rectangle 953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152"/>
                    <a:ext cx="576" cy="12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0" name="Freeform 954"/>
                  <p:cNvSpPr>
                    <a:spLocks/>
                  </p:cNvSpPr>
                  <p:nvPr/>
                </p:nvSpPr>
                <p:spPr bwMode="auto">
                  <a:xfrm>
                    <a:off x="5160" y="1062"/>
                    <a:ext cx="1" cy="10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2"/>
                      </a:cxn>
                    </a:cxnLst>
                    <a:rect l="0" t="0" r="r" b="b"/>
                    <a:pathLst>
                      <a:path h="10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2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1" name="Line 955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062"/>
                    <a:ext cx="5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2" name="Line 956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164"/>
                    <a:ext cx="57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3" name="Rectangle 957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954"/>
                    <a:ext cx="936" cy="12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4" name="Rectangle 958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966"/>
                    <a:ext cx="936" cy="24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5" name="Rectangle 959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990"/>
                    <a:ext cx="936" cy="30"/>
                  </a:xfrm>
                  <a:prstGeom prst="rect">
                    <a:avLst/>
                  </a:prstGeom>
                  <a:solidFill>
                    <a:srgbClr val="00F2F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6" name="Rectangle 960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20"/>
                    <a:ext cx="936" cy="24"/>
                  </a:xfrm>
                  <a:prstGeom prst="rect">
                    <a:avLst/>
                  </a:prstGeom>
                  <a:solidFill>
                    <a:srgbClr val="00E5E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7" name="Rectangle 961"/>
                  <p:cNvSpPr>
                    <a:spLocks noChangeArrowheads="1"/>
                  </p:cNvSpPr>
                  <p:nvPr/>
                </p:nvSpPr>
                <p:spPr bwMode="auto">
                  <a:xfrm>
                    <a:off x="4584" y="1044"/>
                    <a:ext cx="936" cy="18"/>
                  </a:xfrm>
                  <a:prstGeom prst="rect">
                    <a:avLst/>
                  </a:prstGeom>
                  <a:solidFill>
                    <a:srgbClr val="00D9D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8" name="Freeform 962"/>
                  <p:cNvSpPr>
                    <a:spLocks/>
                  </p:cNvSpPr>
                  <p:nvPr/>
                </p:nvSpPr>
                <p:spPr bwMode="auto">
                  <a:xfrm>
                    <a:off x="5520" y="954"/>
                    <a:ext cx="1" cy="10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2"/>
                      </a:cxn>
                      <a:cxn ang="0">
                        <a:pos x="0" y="36"/>
                      </a:cxn>
                      <a:cxn ang="0">
                        <a:pos x="0" y="66"/>
                      </a:cxn>
                      <a:cxn ang="0">
                        <a:pos x="0" y="90"/>
                      </a:cxn>
                      <a:cxn ang="0">
                        <a:pos x="0" y="108"/>
                      </a:cxn>
                      <a:cxn ang="0">
                        <a:pos x="0" y="108"/>
                      </a:cxn>
                    </a:cxnLst>
                    <a:rect l="0" t="0" r="r" b="b"/>
                    <a:pathLst>
                      <a:path h="108">
                        <a:moveTo>
                          <a:pt x="0" y="0"/>
                        </a:moveTo>
                        <a:lnTo>
                          <a:pt x="0" y="12"/>
                        </a:lnTo>
                        <a:lnTo>
                          <a:pt x="0" y="36"/>
                        </a:lnTo>
                        <a:lnTo>
                          <a:pt x="0" y="66"/>
                        </a:lnTo>
                        <a:lnTo>
                          <a:pt x="0" y="90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59" name="Line 963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954"/>
                    <a:ext cx="93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860" name="Line 964"/>
                  <p:cNvSpPr>
                    <a:spLocks noChangeShapeType="1"/>
                  </p:cNvSpPr>
                  <p:nvPr/>
                </p:nvSpPr>
                <p:spPr bwMode="auto">
                  <a:xfrm>
                    <a:off x="4584" y="1062"/>
                    <a:ext cx="936" cy="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24" name="Group 965"/>
              <p:cNvGrpSpPr>
                <a:grpSpLocks/>
              </p:cNvGrpSpPr>
              <p:nvPr/>
            </p:nvGrpSpPr>
            <p:grpSpPr bwMode="auto">
              <a:xfrm>
                <a:off x="4548" y="973"/>
                <a:ext cx="98" cy="1043"/>
                <a:chOff x="5652" y="978"/>
                <a:chExt cx="98" cy="1043"/>
              </a:xfrm>
            </p:grpSpPr>
            <p:sp>
              <p:nvSpPr>
                <p:cNvPr id="209862" name="Rectangle 966"/>
                <p:cNvSpPr>
                  <a:spLocks noChangeArrowheads="1"/>
                </p:cNvSpPr>
                <p:nvPr/>
              </p:nvSpPr>
              <p:spPr bwMode="auto">
                <a:xfrm>
                  <a:off x="5652" y="1944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111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3" name="Rectangle 967"/>
                <p:cNvSpPr>
                  <a:spLocks noChangeArrowheads="1"/>
                </p:cNvSpPr>
                <p:nvPr/>
              </p:nvSpPr>
              <p:spPr bwMode="auto">
                <a:xfrm>
                  <a:off x="5652" y="1842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177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4" name="Rectangle 968"/>
                <p:cNvSpPr>
                  <a:spLocks noChangeArrowheads="1"/>
                </p:cNvSpPr>
                <p:nvPr/>
              </p:nvSpPr>
              <p:spPr bwMode="auto">
                <a:xfrm>
                  <a:off x="5652" y="1728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225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5" name="Rectangle 969"/>
                <p:cNvSpPr>
                  <a:spLocks noChangeArrowheads="1"/>
                </p:cNvSpPr>
                <p:nvPr/>
              </p:nvSpPr>
              <p:spPr bwMode="auto">
                <a:xfrm>
                  <a:off x="5652" y="1614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325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6" name="Rectangle 970"/>
                <p:cNvSpPr>
                  <a:spLocks noChangeArrowheads="1"/>
                </p:cNvSpPr>
                <p:nvPr/>
              </p:nvSpPr>
              <p:spPr bwMode="auto">
                <a:xfrm>
                  <a:off x="5652" y="1506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349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7" name="Rectangle 971"/>
                <p:cNvSpPr>
                  <a:spLocks noChangeArrowheads="1"/>
                </p:cNvSpPr>
                <p:nvPr/>
              </p:nvSpPr>
              <p:spPr bwMode="auto">
                <a:xfrm>
                  <a:off x="5652" y="1410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417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8" name="Rectangle 972"/>
                <p:cNvSpPr>
                  <a:spLocks noChangeArrowheads="1"/>
                </p:cNvSpPr>
                <p:nvPr/>
              </p:nvSpPr>
              <p:spPr bwMode="auto">
                <a:xfrm>
                  <a:off x="5652" y="1308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396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69" name="Rectangle 973"/>
                <p:cNvSpPr>
                  <a:spLocks noChangeArrowheads="1"/>
                </p:cNvSpPr>
                <p:nvPr/>
              </p:nvSpPr>
              <p:spPr bwMode="auto">
                <a:xfrm>
                  <a:off x="5652" y="1212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237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70" name="Rectangle 974"/>
                <p:cNvSpPr>
                  <a:spLocks noChangeArrowheads="1"/>
                </p:cNvSpPr>
                <p:nvPr/>
              </p:nvSpPr>
              <p:spPr bwMode="auto">
                <a:xfrm>
                  <a:off x="5652" y="1098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372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  <p:sp>
              <p:nvSpPr>
                <p:cNvPr id="209871" name="Rectangle 975"/>
                <p:cNvSpPr>
                  <a:spLocks noChangeArrowheads="1"/>
                </p:cNvSpPr>
                <p:nvPr/>
              </p:nvSpPr>
              <p:spPr bwMode="auto">
                <a:xfrm>
                  <a:off x="5652" y="978"/>
                  <a:ext cx="98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solidFill>
                        <a:srgbClr val="000000"/>
                      </a:solidFill>
                      <a:latin typeface="Tahoma" pitchFamily="34" charset="0"/>
                    </a:rPr>
                    <a:t>608</a:t>
                  </a:r>
                  <a:endParaRPr lang="pt-BR" sz="800" b="1">
                    <a:latin typeface="Tahoma" pitchFamily="34" charset="0"/>
                  </a:endParaRPr>
                </a:p>
              </p:txBody>
            </p:sp>
          </p:grpSp>
        </p:grpSp>
        <p:grpSp>
          <p:nvGrpSpPr>
            <p:cNvPr id="25" name="Group 976"/>
            <p:cNvGrpSpPr>
              <a:grpSpLocks/>
            </p:cNvGrpSpPr>
            <p:nvPr/>
          </p:nvGrpSpPr>
          <p:grpSpPr bwMode="auto">
            <a:xfrm>
              <a:off x="3840" y="2850"/>
              <a:ext cx="1488" cy="1116"/>
              <a:chOff x="3696" y="2196"/>
              <a:chExt cx="1488" cy="1116"/>
            </a:xfrm>
          </p:grpSpPr>
          <p:sp>
            <p:nvSpPr>
              <p:cNvPr id="209873" name="Rectangle 977"/>
              <p:cNvSpPr>
                <a:spLocks noChangeArrowheads="1"/>
              </p:cNvSpPr>
              <p:nvPr/>
            </p:nvSpPr>
            <p:spPr bwMode="auto">
              <a:xfrm>
                <a:off x="4440" y="2520"/>
                <a:ext cx="426" cy="1"/>
              </a:xfrm>
              <a:prstGeom prst="rect">
                <a:avLst/>
              </a:prstGeom>
              <a:solidFill>
                <a:srgbClr val="00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6" name="Group 978"/>
              <p:cNvGrpSpPr>
                <a:grpSpLocks/>
              </p:cNvGrpSpPr>
              <p:nvPr/>
            </p:nvGrpSpPr>
            <p:grpSpPr bwMode="auto">
              <a:xfrm>
                <a:off x="3696" y="2196"/>
                <a:ext cx="1488" cy="1116"/>
                <a:chOff x="3696" y="2196"/>
                <a:chExt cx="1488" cy="1116"/>
              </a:xfrm>
            </p:grpSpPr>
            <p:sp>
              <p:nvSpPr>
                <p:cNvPr id="209875" name="Freeform 979"/>
                <p:cNvSpPr>
                  <a:spLocks/>
                </p:cNvSpPr>
                <p:nvPr/>
              </p:nvSpPr>
              <p:spPr bwMode="auto">
                <a:xfrm>
                  <a:off x="4439" y="2196"/>
                  <a:ext cx="1" cy="1116"/>
                </a:xfrm>
                <a:custGeom>
                  <a:avLst/>
                  <a:gdLst/>
                  <a:ahLst/>
                  <a:cxnLst>
                    <a:cxn ang="0">
                      <a:pos x="0" y="1116"/>
                    </a:cxn>
                    <a:cxn ang="0">
                      <a:pos x="0" y="1050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0" y="1116"/>
                    </a:cxn>
                  </a:cxnLst>
                  <a:rect l="0" t="0" r="r" b="b"/>
                  <a:pathLst>
                    <a:path h="1116">
                      <a:moveTo>
                        <a:pt x="0" y="1116"/>
                      </a:moveTo>
                      <a:lnTo>
                        <a:pt x="0" y="1050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0" y="11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76" name="Rectangle 980"/>
                <p:cNvSpPr>
                  <a:spLocks noChangeArrowheads="1"/>
                </p:cNvSpPr>
                <p:nvPr/>
              </p:nvSpPr>
              <p:spPr bwMode="auto">
                <a:xfrm>
                  <a:off x="4439" y="3174"/>
                  <a:ext cx="12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77" name="Rectangle 981"/>
                <p:cNvSpPr>
                  <a:spLocks noChangeArrowheads="1"/>
                </p:cNvSpPr>
                <p:nvPr/>
              </p:nvSpPr>
              <p:spPr bwMode="auto">
                <a:xfrm>
                  <a:off x="4439" y="3186"/>
                  <a:ext cx="12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78" name="Rectangle 982"/>
                <p:cNvSpPr>
                  <a:spLocks noChangeArrowheads="1"/>
                </p:cNvSpPr>
                <p:nvPr/>
              </p:nvSpPr>
              <p:spPr bwMode="auto">
                <a:xfrm>
                  <a:off x="4439" y="3210"/>
                  <a:ext cx="12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79" name="Rectangle 983"/>
                <p:cNvSpPr>
                  <a:spLocks noChangeArrowheads="1"/>
                </p:cNvSpPr>
                <p:nvPr/>
              </p:nvSpPr>
              <p:spPr bwMode="auto">
                <a:xfrm>
                  <a:off x="4439" y="3240"/>
                  <a:ext cx="12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0" name="Rectangle 984"/>
                <p:cNvSpPr>
                  <a:spLocks noChangeArrowheads="1"/>
                </p:cNvSpPr>
                <p:nvPr/>
              </p:nvSpPr>
              <p:spPr bwMode="auto">
                <a:xfrm>
                  <a:off x="4439" y="3264"/>
                  <a:ext cx="12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1" name="Rectangle 985"/>
                <p:cNvSpPr>
                  <a:spLocks noChangeArrowheads="1"/>
                </p:cNvSpPr>
                <p:nvPr/>
              </p:nvSpPr>
              <p:spPr bwMode="auto">
                <a:xfrm>
                  <a:off x="4439" y="3282"/>
                  <a:ext cx="12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2" name="Freeform 986"/>
                <p:cNvSpPr>
                  <a:spLocks/>
                </p:cNvSpPr>
                <p:nvPr/>
              </p:nvSpPr>
              <p:spPr bwMode="auto">
                <a:xfrm>
                  <a:off x="4559" y="31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3" name="Freeform 987"/>
                <p:cNvSpPr>
                  <a:spLocks/>
                </p:cNvSpPr>
                <p:nvPr/>
              </p:nvSpPr>
              <p:spPr bwMode="auto">
                <a:xfrm>
                  <a:off x="4559" y="31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4" name="Line 988"/>
                <p:cNvSpPr>
                  <a:spLocks noChangeShapeType="1"/>
                </p:cNvSpPr>
                <p:nvPr/>
              </p:nvSpPr>
              <p:spPr bwMode="auto">
                <a:xfrm>
                  <a:off x="4439" y="3174"/>
                  <a:ext cx="1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5" name="Line 989"/>
                <p:cNvSpPr>
                  <a:spLocks noChangeShapeType="1"/>
                </p:cNvSpPr>
                <p:nvPr/>
              </p:nvSpPr>
              <p:spPr bwMode="auto">
                <a:xfrm>
                  <a:off x="4439" y="3282"/>
                  <a:ext cx="1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6" name="Rectangle 990"/>
                <p:cNvSpPr>
                  <a:spLocks noChangeArrowheads="1"/>
                </p:cNvSpPr>
                <p:nvPr/>
              </p:nvSpPr>
              <p:spPr bwMode="auto">
                <a:xfrm>
                  <a:off x="4439" y="3072"/>
                  <a:ext cx="252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7" name="Rectangle 991"/>
                <p:cNvSpPr>
                  <a:spLocks noChangeArrowheads="1"/>
                </p:cNvSpPr>
                <p:nvPr/>
              </p:nvSpPr>
              <p:spPr bwMode="auto">
                <a:xfrm>
                  <a:off x="4439" y="3084"/>
                  <a:ext cx="252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8" name="Rectangle 992"/>
                <p:cNvSpPr>
                  <a:spLocks noChangeArrowheads="1"/>
                </p:cNvSpPr>
                <p:nvPr/>
              </p:nvSpPr>
              <p:spPr bwMode="auto">
                <a:xfrm>
                  <a:off x="4439" y="3108"/>
                  <a:ext cx="252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89" name="Rectangle 993"/>
                <p:cNvSpPr>
                  <a:spLocks noChangeArrowheads="1"/>
                </p:cNvSpPr>
                <p:nvPr/>
              </p:nvSpPr>
              <p:spPr bwMode="auto">
                <a:xfrm>
                  <a:off x="4439" y="3138"/>
                  <a:ext cx="252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0" name="Rectangle 994"/>
                <p:cNvSpPr>
                  <a:spLocks noChangeArrowheads="1"/>
                </p:cNvSpPr>
                <p:nvPr/>
              </p:nvSpPr>
              <p:spPr bwMode="auto">
                <a:xfrm>
                  <a:off x="4439" y="3162"/>
                  <a:ext cx="252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1" name="Freeform 995"/>
                <p:cNvSpPr>
                  <a:spLocks/>
                </p:cNvSpPr>
                <p:nvPr/>
              </p:nvSpPr>
              <p:spPr bwMode="auto">
                <a:xfrm>
                  <a:off x="4691" y="30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2" name="Freeform 996"/>
                <p:cNvSpPr>
                  <a:spLocks/>
                </p:cNvSpPr>
                <p:nvPr/>
              </p:nvSpPr>
              <p:spPr bwMode="auto">
                <a:xfrm>
                  <a:off x="4691" y="30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3" name="Line 997"/>
                <p:cNvSpPr>
                  <a:spLocks noChangeShapeType="1"/>
                </p:cNvSpPr>
                <p:nvPr/>
              </p:nvSpPr>
              <p:spPr bwMode="auto">
                <a:xfrm>
                  <a:off x="4439" y="3072"/>
                  <a:ext cx="25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4" name="Line 998"/>
                <p:cNvSpPr>
                  <a:spLocks noChangeShapeType="1"/>
                </p:cNvSpPr>
                <p:nvPr/>
              </p:nvSpPr>
              <p:spPr bwMode="auto">
                <a:xfrm>
                  <a:off x="4439" y="3174"/>
                  <a:ext cx="25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5" name="Rectangle 999"/>
                <p:cNvSpPr>
                  <a:spLocks noChangeArrowheads="1"/>
                </p:cNvSpPr>
                <p:nvPr/>
              </p:nvSpPr>
              <p:spPr bwMode="auto">
                <a:xfrm>
                  <a:off x="4439" y="2964"/>
                  <a:ext cx="342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6" name="Rectangle 1000"/>
                <p:cNvSpPr>
                  <a:spLocks noChangeArrowheads="1"/>
                </p:cNvSpPr>
                <p:nvPr/>
              </p:nvSpPr>
              <p:spPr bwMode="auto">
                <a:xfrm>
                  <a:off x="4439" y="2976"/>
                  <a:ext cx="342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7" name="Rectangle 1001"/>
                <p:cNvSpPr>
                  <a:spLocks noChangeArrowheads="1"/>
                </p:cNvSpPr>
                <p:nvPr/>
              </p:nvSpPr>
              <p:spPr bwMode="auto">
                <a:xfrm>
                  <a:off x="4439" y="3000"/>
                  <a:ext cx="342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8" name="Rectangle 1002"/>
                <p:cNvSpPr>
                  <a:spLocks noChangeArrowheads="1"/>
                </p:cNvSpPr>
                <p:nvPr/>
              </p:nvSpPr>
              <p:spPr bwMode="auto">
                <a:xfrm>
                  <a:off x="4439" y="3030"/>
                  <a:ext cx="342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899" name="Rectangle 1003"/>
                <p:cNvSpPr>
                  <a:spLocks noChangeArrowheads="1"/>
                </p:cNvSpPr>
                <p:nvPr/>
              </p:nvSpPr>
              <p:spPr bwMode="auto">
                <a:xfrm>
                  <a:off x="4439" y="3054"/>
                  <a:ext cx="342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0" name="Freeform 1004"/>
                <p:cNvSpPr>
                  <a:spLocks/>
                </p:cNvSpPr>
                <p:nvPr/>
              </p:nvSpPr>
              <p:spPr bwMode="auto">
                <a:xfrm>
                  <a:off x="4781" y="29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1" name="Freeform 1005"/>
                <p:cNvSpPr>
                  <a:spLocks/>
                </p:cNvSpPr>
                <p:nvPr/>
              </p:nvSpPr>
              <p:spPr bwMode="auto">
                <a:xfrm>
                  <a:off x="4781" y="29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2" name="Line 1006"/>
                <p:cNvSpPr>
                  <a:spLocks noChangeShapeType="1"/>
                </p:cNvSpPr>
                <p:nvPr/>
              </p:nvSpPr>
              <p:spPr bwMode="auto">
                <a:xfrm>
                  <a:off x="4439" y="2964"/>
                  <a:ext cx="34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3" name="Line 1007"/>
                <p:cNvSpPr>
                  <a:spLocks noChangeShapeType="1"/>
                </p:cNvSpPr>
                <p:nvPr/>
              </p:nvSpPr>
              <p:spPr bwMode="auto">
                <a:xfrm>
                  <a:off x="4439" y="3072"/>
                  <a:ext cx="34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4" name="Rectangle 1008"/>
                <p:cNvSpPr>
                  <a:spLocks noChangeArrowheads="1"/>
                </p:cNvSpPr>
                <p:nvPr/>
              </p:nvSpPr>
              <p:spPr bwMode="auto">
                <a:xfrm>
                  <a:off x="4439" y="2862"/>
                  <a:ext cx="450" cy="1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5" name="Rectangle 1009"/>
                <p:cNvSpPr>
                  <a:spLocks noChangeArrowheads="1"/>
                </p:cNvSpPr>
                <p:nvPr/>
              </p:nvSpPr>
              <p:spPr bwMode="auto">
                <a:xfrm>
                  <a:off x="4439" y="2862"/>
                  <a:ext cx="45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6" name="Rectangle 1010"/>
                <p:cNvSpPr>
                  <a:spLocks noChangeArrowheads="1"/>
                </p:cNvSpPr>
                <p:nvPr/>
              </p:nvSpPr>
              <p:spPr bwMode="auto">
                <a:xfrm>
                  <a:off x="4439" y="2874"/>
                  <a:ext cx="45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7" name="Rectangle 1011"/>
                <p:cNvSpPr>
                  <a:spLocks noChangeArrowheads="1"/>
                </p:cNvSpPr>
                <p:nvPr/>
              </p:nvSpPr>
              <p:spPr bwMode="auto">
                <a:xfrm>
                  <a:off x="4439" y="2898"/>
                  <a:ext cx="45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8" name="Rectangle 1012"/>
                <p:cNvSpPr>
                  <a:spLocks noChangeArrowheads="1"/>
                </p:cNvSpPr>
                <p:nvPr/>
              </p:nvSpPr>
              <p:spPr bwMode="auto">
                <a:xfrm>
                  <a:off x="4439" y="2928"/>
                  <a:ext cx="45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09" name="Rectangle 1013"/>
                <p:cNvSpPr>
                  <a:spLocks noChangeArrowheads="1"/>
                </p:cNvSpPr>
                <p:nvPr/>
              </p:nvSpPr>
              <p:spPr bwMode="auto">
                <a:xfrm>
                  <a:off x="4439" y="2952"/>
                  <a:ext cx="450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0" name="Freeform 1014"/>
                <p:cNvSpPr>
                  <a:spLocks/>
                </p:cNvSpPr>
                <p:nvPr/>
              </p:nvSpPr>
              <p:spPr bwMode="auto">
                <a:xfrm>
                  <a:off x="4889" y="286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1" name="Freeform 1015"/>
                <p:cNvSpPr>
                  <a:spLocks/>
                </p:cNvSpPr>
                <p:nvPr/>
              </p:nvSpPr>
              <p:spPr bwMode="auto">
                <a:xfrm>
                  <a:off x="4889" y="286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2" name="Line 1016"/>
                <p:cNvSpPr>
                  <a:spLocks noChangeShapeType="1"/>
                </p:cNvSpPr>
                <p:nvPr/>
              </p:nvSpPr>
              <p:spPr bwMode="auto">
                <a:xfrm>
                  <a:off x="4439" y="2862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3" name="Line 1017"/>
                <p:cNvSpPr>
                  <a:spLocks noChangeShapeType="1"/>
                </p:cNvSpPr>
                <p:nvPr/>
              </p:nvSpPr>
              <p:spPr bwMode="auto">
                <a:xfrm>
                  <a:off x="4439" y="2964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4" name="Rectangle 1018"/>
                <p:cNvSpPr>
                  <a:spLocks noChangeArrowheads="1"/>
                </p:cNvSpPr>
                <p:nvPr/>
              </p:nvSpPr>
              <p:spPr bwMode="auto">
                <a:xfrm>
                  <a:off x="4439" y="2754"/>
                  <a:ext cx="45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5" name="Rectangle 1019"/>
                <p:cNvSpPr>
                  <a:spLocks noChangeArrowheads="1"/>
                </p:cNvSpPr>
                <p:nvPr/>
              </p:nvSpPr>
              <p:spPr bwMode="auto">
                <a:xfrm>
                  <a:off x="4439" y="2766"/>
                  <a:ext cx="45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6" name="Rectangle 1020"/>
                <p:cNvSpPr>
                  <a:spLocks noChangeArrowheads="1"/>
                </p:cNvSpPr>
                <p:nvPr/>
              </p:nvSpPr>
              <p:spPr bwMode="auto">
                <a:xfrm>
                  <a:off x="4439" y="2790"/>
                  <a:ext cx="45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7" name="Rectangle 1021"/>
                <p:cNvSpPr>
                  <a:spLocks noChangeArrowheads="1"/>
                </p:cNvSpPr>
                <p:nvPr/>
              </p:nvSpPr>
              <p:spPr bwMode="auto">
                <a:xfrm>
                  <a:off x="4439" y="2820"/>
                  <a:ext cx="45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8" name="Rectangle 1022"/>
                <p:cNvSpPr>
                  <a:spLocks noChangeArrowheads="1"/>
                </p:cNvSpPr>
                <p:nvPr/>
              </p:nvSpPr>
              <p:spPr bwMode="auto">
                <a:xfrm>
                  <a:off x="4439" y="2844"/>
                  <a:ext cx="45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19" name="Rectangle 1023"/>
                <p:cNvSpPr>
                  <a:spLocks noChangeArrowheads="1"/>
                </p:cNvSpPr>
                <p:nvPr/>
              </p:nvSpPr>
              <p:spPr bwMode="auto">
                <a:xfrm>
                  <a:off x="4439" y="2862"/>
                  <a:ext cx="45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0" name="Freeform 1024"/>
                <p:cNvSpPr>
                  <a:spLocks/>
                </p:cNvSpPr>
                <p:nvPr/>
              </p:nvSpPr>
              <p:spPr bwMode="auto">
                <a:xfrm>
                  <a:off x="4889" y="275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1" name="Freeform 1025"/>
                <p:cNvSpPr>
                  <a:spLocks/>
                </p:cNvSpPr>
                <p:nvPr/>
              </p:nvSpPr>
              <p:spPr bwMode="auto">
                <a:xfrm>
                  <a:off x="4889" y="275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2" name="Line 1026"/>
                <p:cNvSpPr>
                  <a:spLocks noChangeShapeType="1"/>
                </p:cNvSpPr>
                <p:nvPr/>
              </p:nvSpPr>
              <p:spPr bwMode="auto">
                <a:xfrm>
                  <a:off x="4439" y="2754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3" name="Line 1027"/>
                <p:cNvSpPr>
                  <a:spLocks noChangeShapeType="1"/>
                </p:cNvSpPr>
                <p:nvPr/>
              </p:nvSpPr>
              <p:spPr bwMode="auto">
                <a:xfrm>
                  <a:off x="4439" y="2862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4" name="Rectangle 1028"/>
                <p:cNvSpPr>
                  <a:spLocks noChangeArrowheads="1"/>
                </p:cNvSpPr>
                <p:nvPr/>
              </p:nvSpPr>
              <p:spPr bwMode="auto">
                <a:xfrm>
                  <a:off x="4439" y="2646"/>
                  <a:ext cx="48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5" name="Rectangle 1029"/>
                <p:cNvSpPr>
                  <a:spLocks noChangeArrowheads="1"/>
                </p:cNvSpPr>
                <p:nvPr/>
              </p:nvSpPr>
              <p:spPr bwMode="auto">
                <a:xfrm>
                  <a:off x="4439" y="2658"/>
                  <a:ext cx="48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6" name="Rectangle 1030"/>
                <p:cNvSpPr>
                  <a:spLocks noChangeArrowheads="1"/>
                </p:cNvSpPr>
                <p:nvPr/>
              </p:nvSpPr>
              <p:spPr bwMode="auto">
                <a:xfrm>
                  <a:off x="4439" y="2682"/>
                  <a:ext cx="48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7" name="Rectangle 1031"/>
                <p:cNvSpPr>
                  <a:spLocks noChangeArrowheads="1"/>
                </p:cNvSpPr>
                <p:nvPr/>
              </p:nvSpPr>
              <p:spPr bwMode="auto">
                <a:xfrm>
                  <a:off x="4439" y="2712"/>
                  <a:ext cx="48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8" name="Rectangle 1032"/>
                <p:cNvSpPr>
                  <a:spLocks noChangeArrowheads="1"/>
                </p:cNvSpPr>
                <p:nvPr/>
              </p:nvSpPr>
              <p:spPr bwMode="auto">
                <a:xfrm>
                  <a:off x="4439" y="2736"/>
                  <a:ext cx="48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29" name="Rectangle 1033"/>
                <p:cNvSpPr>
                  <a:spLocks noChangeArrowheads="1"/>
                </p:cNvSpPr>
                <p:nvPr/>
              </p:nvSpPr>
              <p:spPr bwMode="auto">
                <a:xfrm>
                  <a:off x="4439" y="2754"/>
                  <a:ext cx="48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0" name="Freeform 1034"/>
                <p:cNvSpPr>
                  <a:spLocks/>
                </p:cNvSpPr>
                <p:nvPr/>
              </p:nvSpPr>
              <p:spPr bwMode="auto">
                <a:xfrm>
                  <a:off x="4919" y="264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1" name="Freeform 1035"/>
                <p:cNvSpPr>
                  <a:spLocks/>
                </p:cNvSpPr>
                <p:nvPr/>
              </p:nvSpPr>
              <p:spPr bwMode="auto">
                <a:xfrm>
                  <a:off x="4919" y="264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2" name="Line 1036"/>
                <p:cNvSpPr>
                  <a:spLocks noChangeShapeType="1"/>
                </p:cNvSpPr>
                <p:nvPr/>
              </p:nvSpPr>
              <p:spPr bwMode="auto">
                <a:xfrm>
                  <a:off x="4439" y="2646"/>
                  <a:ext cx="4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3" name="Line 1037"/>
                <p:cNvSpPr>
                  <a:spLocks noChangeShapeType="1"/>
                </p:cNvSpPr>
                <p:nvPr/>
              </p:nvSpPr>
              <p:spPr bwMode="auto">
                <a:xfrm>
                  <a:off x="4439" y="2754"/>
                  <a:ext cx="4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4" name="Rectangle 1038"/>
                <p:cNvSpPr>
                  <a:spLocks noChangeArrowheads="1"/>
                </p:cNvSpPr>
                <p:nvPr/>
              </p:nvSpPr>
              <p:spPr bwMode="auto">
                <a:xfrm>
                  <a:off x="4439" y="2544"/>
                  <a:ext cx="41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5" name="Rectangle 1039"/>
                <p:cNvSpPr>
                  <a:spLocks noChangeArrowheads="1"/>
                </p:cNvSpPr>
                <p:nvPr/>
              </p:nvSpPr>
              <p:spPr bwMode="auto">
                <a:xfrm>
                  <a:off x="4439" y="2556"/>
                  <a:ext cx="41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6" name="Rectangle 1040"/>
                <p:cNvSpPr>
                  <a:spLocks noChangeArrowheads="1"/>
                </p:cNvSpPr>
                <p:nvPr/>
              </p:nvSpPr>
              <p:spPr bwMode="auto">
                <a:xfrm>
                  <a:off x="4439" y="2580"/>
                  <a:ext cx="41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7" name="Rectangle 1041"/>
                <p:cNvSpPr>
                  <a:spLocks noChangeArrowheads="1"/>
                </p:cNvSpPr>
                <p:nvPr/>
              </p:nvSpPr>
              <p:spPr bwMode="auto">
                <a:xfrm>
                  <a:off x="4439" y="2610"/>
                  <a:ext cx="41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8" name="Rectangle 1042"/>
                <p:cNvSpPr>
                  <a:spLocks noChangeArrowheads="1"/>
                </p:cNvSpPr>
                <p:nvPr/>
              </p:nvSpPr>
              <p:spPr bwMode="auto">
                <a:xfrm>
                  <a:off x="4439" y="2634"/>
                  <a:ext cx="414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39" name="Freeform 1043"/>
                <p:cNvSpPr>
                  <a:spLocks/>
                </p:cNvSpPr>
                <p:nvPr/>
              </p:nvSpPr>
              <p:spPr bwMode="auto">
                <a:xfrm>
                  <a:off x="4853" y="254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0" name="Freeform 1044"/>
                <p:cNvSpPr>
                  <a:spLocks/>
                </p:cNvSpPr>
                <p:nvPr/>
              </p:nvSpPr>
              <p:spPr bwMode="auto">
                <a:xfrm>
                  <a:off x="4853" y="254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1" name="Line 1045"/>
                <p:cNvSpPr>
                  <a:spLocks noChangeShapeType="1"/>
                </p:cNvSpPr>
                <p:nvPr/>
              </p:nvSpPr>
              <p:spPr bwMode="auto">
                <a:xfrm>
                  <a:off x="4439" y="2544"/>
                  <a:ext cx="4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2" name="Line 1046"/>
                <p:cNvSpPr>
                  <a:spLocks noChangeShapeType="1"/>
                </p:cNvSpPr>
                <p:nvPr/>
              </p:nvSpPr>
              <p:spPr bwMode="auto">
                <a:xfrm>
                  <a:off x="4439" y="2646"/>
                  <a:ext cx="4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3" name="Rectangle 1047"/>
                <p:cNvSpPr>
                  <a:spLocks noChangeArrowheads="1"/>
                </p:cNvSpPr>
                <p:nvPr/>
              </p:nvSpPr>
              <p:spPr bwMode="auto">
                <a:xfrm>
                  <a:off x="4439" y="2436"/>
                  <a:ext cx="426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4" name="Rectangle 1048"/>
                <p:cNvSpPr>
                  <a:spLocks noChangeArrowheads="1"/>
                </p:cNvSpPr>
                <p:nvPr/>
              </p:nvSpPr>
              <p:spPr bwMode="auto">
                <a:xfrm>
                  <a:off x="4439" y="2448"/>
                  <a:ext cx="426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5" name="Rectangle 1049"/>
                <p:cNvSpPr>
                  <a:spLocks noChangeArrowheads="1"/>
                </p:cNvSpPr>
                <p:nvPr/>
              </p:nvSpPr>
              <p:spPr bwMode="auto">
                <a:xfrm>
                  <a:off x="4439" y="2472"/>
                  <a:ext cx="426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6" name="Rectangle 1050"/>
                <p:cNvSpPr>
                  <a:spLocks noChangeArrowheads="1"/>
                </p:cNvSpPr>
                <p:nvPr/>
              </p:nvSpPr>
              <p:spPr bwMode="auto">
                <a:xfrm>
                  <a:off x="4439" y="2502"/>
                  <a:ext cx="426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7" name="Rectangle 1051"/>
                <p:cNvSpPr>
                  <a:spLocks noChangeArrowheads="1"/>
                </p:cNvSpPr>
                <p:nvPr/>
              </p:nvSpPr>
              <p:spPr bwMode="auto">
                <a:xfrm>
                  <a:off x="4439" y="2526"/>
                  <a:ext cx="426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8" name="Freeform 1052"/>
                <p:cNvSpPr>
                  <a:spLocks/>
                </p:cNvSpPr>
                <p:nvPr/>
              </p:nvSpPr>
              <p:spPr bwMode="auto">
                <a:xfrm>
                  <a:off x="4865" y="243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49" name="Freeform 1053"/>
                <p:cNvSpPr>
                  <a:spLocks/>
                </p:cNvSpPr>
                <p:nvPr/>
              </p:nvSpPr>
              <p:spPr bwMode="auto">
                <a:xfrm>
                  <a:off x="4865" y="243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0" name="Line 1054"/>
                <p:cNvSpPr>
                  <a:spLocks noChangeShapeType="1"/>
                </p:cNvSpPr>
                <p:nvPr/>
              </p:nvSpPr>
              <p:spPr bwMode="auto">
                <a:xfrm>
                  <a:off x="4439" y="2436"/>
                  <a:ext cx="4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1" name="Line 1055"/>
                <p:cNvSpPr>
                  <a:spLocks noChangeShapeType="1"/>
                </p:cNvSpPr>
                <p:nvPr/>
              </p:nvSpPr>
              <p:spPr bwMode="auto">
                <a:xfrm>
                  <a:off x="4439" y="2544"/>
                  <a:ext cx="4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2" name="Rectangle 1056"/>
                <p:cNvSpPr>
                  <a:spLocks noChangeArrowheads="1"/>
                </p:cNvSpPr>
                <p:nvPr/>
              </p:nvSpPr>
              <p:spPr bwMode="auto">
                <a:xfrm>
                  <a:off x="4439" y="2334"/>
                  <a:ext cx="624" cy="1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3" name="Rectangle 1057"/>
                <p:cNvSpPr>
                  <a:spLocks noChangeArrowheads="1"/>
                </p:cNvSpPr>
                <p:nvPr/>
              </p:nvSpPr>
              <p:spPr bwMode="auto">
                <a:xfrm>
                  <a:off x="4439" y="2334"/>
                  <a:ext cx="62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4" name="Rectangle 1058"/>
                <p:cNvSpPr>
                  <a:spLocks noChangeArrowheads="1"/>
                </p:cNvSpPr>
                <p:nvPr/>
              </p:nvSpPr>
              <p:spPr bwMode="auto">
                <a:xfrm>
                  <a:off x="4439" y="2346"/>
                  <a:ext cx="62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5" name="Rectangle 1059"/>
                <p:cNvSpPr>
                  <a:spLocks noChangeArrowheads="1"/>
                </p:cNvSpPr>
                <p:nvPr/>
              </p:nvSpPr>
              <p:spPr bwMode="auto">
                <a:xfrm>
                  <a:off x="4439" y="2370"/>
                  <a:ext cx="62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6" name="Rectangle 1060"/>
                <p:cNvSpPr>
                  <a:spLocks noChangeArrowheads="1"/>
                </p:cNvSpPr>
                <p:nvPr/>
              </p:nvSpPr>
              <p:spPr bwMode="auto">
                <a:xfrm>
                  <a:off x="4439" y="2400"/>
                  <a:ext cx="62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7" name="Rectangle 1061"/>
                <p:cNvSpPr>
                  <a:spLocks noChangeArrowheads="1"/>
                </p:cNvSpPr>
                <p:nvPr/>
              </p:nvSpPr>
              <p:spPr bwMode="auto">
                <a:xfrm>
                  <a:off x="4439" y="2424"/>
                  <a:ext cx="624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8" name="Freeform 1062"/>
                <p:cNvSpPr>
                  <a:spLocks/>
                </p:cNvSpPr>
                <p:nvPr/>
              </p:nvSpPr>
              <p:spPr bwMode="auto">
                <a:xfrm>
                  <a:off x="5063" y="233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59" name="Line 1063"/>
                <p:cNvSpPr>
                  <a:spLocks noChangeShapeType="1"/>
                </p:cNvSpPr>
                <p:nvPr/>
              </p:nvSpPr>
              <p:spPr bwMode="auto">
                <a:xfrm>
                  <a:off x="4439" y="2334"/>
                  <a:ext cx="62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0" name="Line 1064"/>
                <p:cNvSpPr>
                  <a:spLocks noChangeShapeType="1"/>
                </p:cNvSpPr>
                <p:nvPr/>
              </p:nvSpPr>
              <p:spPr bwMode="auto">
                <a:xfrm>
                  <a:off x="4439" y="2436"/>
                  <a:ext cx="62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1" name="Rectangle 1065"/>
                <p:cNvSpPr>
                  <a:spLocks noChangeArrowheads="1"/>
                </p:cNvSpPr>
                <p:nvPr/>
              </p:nvSpPr>
              <p:spPr bwMode="auto">
                <a:xfrm>
                  <a:off x="4439" y="2226"/>
                  <a:ext cx="74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2" name="Rectangle 1066"/>
                <p:cNvSpPr>
                  <a:spLocks noChangeArrowheads="1"/>
                </p:cNvSpPr>
                <p:nvPr/>
              </p:nvSpPr>
              <p:spPr bwMode="auto">
                <a:xfrm>
                  <a:off x="4439" y="2238"/>
                  <a:ext cx="74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3" name="Rectangle 1067"/>
                <p:cNvSpPr>
                  <a:spLocks noChangeArrowheads="1"/>
                </p:cNvSpPr>
                <p:nvPr/>
              </p:nvSpPr>
              <p:spPr bwMode="auto">
                <a:xfrm>
                  <a:off x="4439" y="2262"/>
                  <a:ext cx="74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4" name="Rectangle 1068"/>
                <p:cNvSpPr>
                  <a:spLocks noChangeArrowheads="1"/>
                </p:cNvSpPr>
                <p:nvPr/>
              </p:nvSpPr>
              <p:spPr bwMode="auto">
                <a:xfrm>
                  <a:off x="4439" y="2292"/>
                  <a:ext cx="74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5" name="Rectangle 1069"/>
                <p:cNvSpPr>
                  <a:spLocks noChangeArrowheads="1"/>
                </p:cNvSpPr>
                <p:nvPr/>
              </p:nvSpPr>
              <p:spPr bwMode="auto">
                <a:xfrm>
                  <a:off x="4439" y="2316"/>
                  <a:ext cx="744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6" name="Rectangle 1070"/>
                <p:cNvSpPr>
                  <a:spLocks noChangeArrowheads="1"/>
                </p:cNvSpPr>
                <p:nvPr/>
              </p:nvSpPr>
              <p:spPr bwMode="auto">
                <a:xfrm>
                  <a:off x="4439" y="2334"/>
                  <a:ext cx="744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7" name="Freeform 1071"/>
                <p:cNvSpPr>
                  <a:spLocks/>
                </p:cNvSpPr>
                <p:nvPr/>
              </p:nvSpPr>
              <p:spPr bwMode="auto">
                <a:xfrm>
                  <a:off x="5183" y="222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8" name="Line 1072"/>
                <p:cNvSpPr>
                  <a:spLocks noChangeShapeType="1"/>
                </p:cNvSpPr>
                <p:nvPr/>
              </p:nvSpPr>
              <p:spPr bwMode="auto">
                <a:xfrm>
                  <a:off x="4439" y="2226"/>
                  <a:ext cx="7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69" name="Line 1073"/>
                <p:cNvSpPr>
                  <a:spLocks noChangeShapeType="1"/>
                </p:cNvSpPr>
                <p:nvPr/>
              </p:nvSpPr>
              <p:spPr bwMode="auto">
                <a:xfrm>
                  <a:off x="4439" y="2334"/>
                  <a:ext cx="7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0" name="Rectangle 1074"/>
                <p:cNvSpPr>
                  <a:spLocks noChangeArrowheads="1"/>
                </p:cNvSpPr>
                <p:nvPr/>
              </p:nvSpPr>
              <p:spPr bwMode="auto">
                <a:xfrm flipH="1">
                  <a:off x="4321" y="3174"/>
                  <a:ext cx="12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1" name="Rectangle 1075"/>
                <p:cNvSpPr>
                  <a:spLocks noChangeArrowheads="1"/>
                </p:cNvSpPr>
                <p:nvPr/>
              </p:nvSpPr>
              <p:spPr bwMode="auto">
                <a:xfrm flipH="1">
                  <a:off x="4321" y="3186"/>
                  <a:ext cx="12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2" name="Rectangle 1076"/>
                <p:cNvSpPr>
                  <a:spLocks noChangeArrowheads="1"/>
                </p:cNvSpPr>
                <p:nvPr/>
              </p:nvSpPr>
              <p:spPr bwMode="auto">
                <a:xfrm flipH="1">
                  <a:off x="4321" y="3210"/>
                  <a:ext cx="12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3" name="Rectangle 1077"/>
                <p:cNvSpPr>
                  <a:spLocks noChangeArrowheads="1"/>
                </p:cNvSpPr>
                <p:nvPr/>
              </p:nvSpPr>
              <p:spPr bwMode="auto">
                <a:xfrm flipH="1">
                  <a:off x="4321" y="3240"/>
                  <a:ext cx="12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4" name="Rectangle 1078"/>
                <p:cNvSpPr>
                  <a:spLocks noChangeArrowheads="1"/>
                </p:cNvSpPr>
                <p:nvPr/>
              </p:nvSpPr>
              <p:spPr bwMode="auto">
                <a:xfrm flipH="1">
                  <a:off x="4321" y="3264"/>
                  <a:ext cx="12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5" name="Rectangle 1079"/>
                <p:cNvSpPr>
                  <a:spLocks noChangeArrowheads="1"/>
                </p:cNvSpPr>
                <p:nvPr/>
              </p:nvSpPr>
              <p:spPr bwMode="auto">
                <a:xfrm flipH="1">
                  <a:off x="4321" y="3282"/>
                  <a:ext cx="12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6" name="Freeform 1080"/>
                <p:cNvSpPr>
                  <a:spLocks/>
                </p:cNvSpPr>
                <p:nvPr/>
              </p:nvSpPr>
              <p:spPr bwMode="auto">
                <a:xfrm flipH="1">
                  <a:off x="4320" y="31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7" name="Freeform 1081"/>
                <p:cNvSpPr>
                  <a:spLocks/>
                </p:cNvSpPr>
                <p:nvPr/>
              </p:nvSpPr>
              <p:spPr bwMode="auto">
                <a:xfrm flipH="1">
                  <a:off x="4320" y="317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8" name="Line 1082"/>
                <p:cNvSpPr>
                  <a:spLocks noChangeShapeType="1"/>
                </p:cNvSpPr>
                <p:nvPr/>
              </p:nvSpPr>
              <p:spPr bwMode="auto">
                <a:xfrm flipH="1">
                  <a:off x="4321" y="3174"/>
                  <a:ext cx="1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79" name="Line 1083"/>
                <p:cNvSpPr>
                  <a:spLocks noChangeShapeType="1"/>
                </p:cNvSpPr>
                <p:nvPr/>
              </p:nvSpPr>
              <p:spPr bwMode="auto">
                <a:xfrm flipH="1">
                  <a:off x="4321" y="3282"/>
                  <a:ext cx="12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0" name="Rectangle 1084"/>
                <p:cNvSpPr>
                  <a:spLocks noChangeArrowheads="1"/>
                </p:cNvSpPr>
                <p:nvPr/>
              </p:nvSpPr>
              <p:spPr bwMode="auto">
                <a:xfrm flipH="1">
                  <a:off x="4189" y="3072"/>
                  <a:ext cx="252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1" name="Rectangle 1085"/>
                <p:cNvSpPr>
                  <a:spLocks noChangeArrowheads="1"/>
                </p:cNvSpPr>
                <p:nvPr/>
              </p:nvSpPr>
              <p:spPr bwMode="auto">
                <a:xfrm flipH="1">
                  <a:off x="4189" y="3084"/>
                  <a:ext cx="252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2" name="Rectangle 1086"/>
                <p:cNvSpPr>
                  <a:spLocks noChangeArrowheads="1"/>
                </p:cNvSpPr>
                <p:nvPr/>
              </p:nvSpPr>
              <p:spPr bwMode="auto">
                <a:xfrm flipH="1">
                  <a:off x="4189" y="3108"/>
                  <a:ext cx="252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3" name="Rectangle 1087"/>
                <p:cNvSpPr>
                  <a:spLocks noChangeArrowheads="1"/>
                </p:cNvSpPr>
                <p:nvPr/>
              </p:nvSpPr>
              <p:spPr bwMode="auto">
                <a:xfrm flipH="1">
                  <a:off x="4189" y="3138"/>
                  <a:ext cx="252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4" name="Rectangle 1088"/>
                <p:cNvSpPr>
                  <a:spLocks noChangeArrowheads="1"/>
                </p:cNvSpPr>
                <p:nvPr/>
              </p:nvSpPr>
              <p:spPr bwMode="auto">
                <a:xfrm flipH="1">
                  <a:off x="4189" y="3162"/>
                  <a:ext cx="252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5" name="Freeform 1089"/>
                <p:cNvSpPr>
                  <a:spLocks/>
                </p:cNvSpPr>
                <p:nvPr/>
              </p:nvSpPr>
              <p:spPr bwMode="auto">
                <a:xfrm flipH="1">
                  <a:off x="4188" y="30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6" name="Freeform 1090"/>
                <p:cNvSpPr>
                  <a:spLocks/>
                </p:cNvSpPr>
                <p:nvPr/>
              </p:nvSpPr>
              <p:spPr bwMode="auto">
                <a:xfrm flipH="1">
                  <a:off x="4188" y="307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7" name="Line 1091"/>
                <p:cNvSpPr>
                  <a:spLocks noChangeShapeType="1"/>
                </p:cNvSpPr>
                <p:nvPr/>
              </p:nvSpPr>
              <p:spPr bwMode="auto">
                <a:xfrm flipH="1">
                  <a:off x="4189" y="3072"/>
                  <a:ext cx="25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8" name="Line 1092"/>
                <p:cNvSpPr>
                  <a:spLocks noChangeShapeType="1"/>
                </p:cNvSpPr>
                <p:nvPr/>
              </p:nvSpPr>
              <p:spPr bwMode="auto">
                <a:xfrm flipH="1">
                  <a:off x="4189" y="3174"/>
                  <a:ext cx="25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89" name="Rectangle 1093"/>
                <p:cNvSpPr>
                  <a:spLocks noChangeArrowheads="1"/>
                </p:cNvSpPr>
                <p:nvPr/>
              </p:nvSpPr>
              <p:spPr bwMode="auto">
                <a:xfrm flipH="1">
                  <a:off x="4099" y="2964"/>
                  <a:ext cx="342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0" name="Rectangle 1094"/>
                <p:cNvSpPr>
                  <a:spLocks noChangeArrowheads="1"/>
                </p:cNvSpPr>
                <p:nvPr/>
              </p:nvSpPr>
              <p:spPr bwMode="auto">
                <a:xfrm flipH="1">
                  <a:off x="4099" y="2976"/>
                  <a:ext cx="342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1" name="Rectangle 1095"/>
                <p:cNvSpPr>
                  <a:spLocks noChangeArrowheads="1"/>
                </p:cNvSpPr>
                <p:nvPr/>
              </p:nvSpPr>
              <p:spPr bwMode="auto">
                <a:xfrm flipH="1">
                  <a:off x="4099" y="3000"/>
                  <a:ext cx="342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2" name="Rectangle 1096"/>
                <p:cNvSpPr>
                  <a:spLocks noChangeArrowheads="1"/>
                </p:cNvSpPr>
                <p:nvPr/>
              </p:nvSpPr>
              <p:spPr bwMode="auto">
                <a:xfrm flipH="1">
                  <a:off x="4099" y="3030"/>
                  <a:ext cx="342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3" name="Rectangle 1097"/>
                <p:cNvSpPr>
                  <a:spLocks noChangeArrowheads="1"/>
                </p:cNvSpPr>
                <p:nvPr/>
              </p:nvSpPr>
              <p:spPr bwMode="auto">
                <a:xfrm flipH="1">
                  <a:off x="4099" y="3054"/>
                  <a:ext cx="342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4" name="Freeform 1098"/>
                <p:cNvSpPr>
                  <a:spLocks/>
                </p:cNvSpPr>
                <p:nvPr/>
              </p:nvSpPr>
              <p:spPr bwMode="auto">
                <a:xfrm flipH="1">
                  <a:off x="4098" y="29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5" name="Freeform 1099"/>
                <p:cNvSpPr>
                  <a:spLocks/>
                </p:cNvSpPr>
                <p:nvPr/>
              </p:nvSpPr>
              <p:spPr bwMode="auto">
                <a:xfrm flipH="1">
                  <a:off x="4098" y="296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6" name="Line 1100"/>
                <p:cNvSpPr>
                  <a:spLocks noChangeShapeType="1"/>
                </p:cNvSpPr>
                <p:nvPr/>
              </p:nvSpPr>
              <p:spPr bwMode="auto">
                <a:xfrm flipH="1">
                  <a:off x="4099" y="2964"/>
                  <a:ext cx="34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7" name="Line 1101"/>
                <p:cNvSpPr>
                  <a:spLocks noChangeShapeType="1"/>
                </p:cNvSpPr>
                <p:nvPr/>
              </p:nvSpPr>
              <p:spPr bwMode="auto">
                <a:xfrm flipH="1">
                  <a:off x="4099" y="3072"/>
                  <a:ext cx="342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8" name="Rectangle 1102"/>
                <p:cNvSpPr>
                  <a:spLocks noChangeArrowheads="1"/>
                </p:cNvSpPr>
                <p:nvPr/>
              </p:nvSpPr>
              <p:spPr bwMode="auto">
                <a:xfrm flipH="1">
                  <a:off x="3991" y="2862"/>
                  <a:ext cx="450" cy="1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999" name="Rectangle 1103"/>
                <p:cNvSpPr>
                  <a:spLocks noChangeArrowheads="1"/>
                </p:cNvSpPr>
                <p:nvPr/>
              </p:nvSpPr>
              <p:spPr bwMode="auto">
                <a:xfrm flipH="1">
                  <a:off x="3991" y="2862"/>
                  <a:ext cx="45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0" name="Rectangle 1104"/>
                <p:cNvSpPr>
                  <a:spLocks noChangeArrowheads="1"/>
                </p:cNvSpPr>
                <p:nvPr/>
              </p:nvSpPr>
              <p:spPr bwMode="auto">
                <a:xfrm flipH="1">
                  <a:off x="3991" y="2874"/>
                  <a:ext cx="45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1" name="Rectangle 1105"/>
                <p:cNvSpPr>
                  <a:spLocks noChangeArrowheads="1"/>
                </p:cNvSpPr>
                <p:nvPr/>
              </p:nvSpPr>
              <p:spPr bwMode="auto">
                <a:xfrm flipH="1">
                  <a:off x="3991" y="2898"/>
                  <a:ext cx="45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2" name="Rectangle 1106"/>
                <p:cNvSpPr>
                  <a:spLocks noChangeArrowheads="1"/>
                </p:cNvSpPr>
                <p:nvPr/>
              </p:nvSpPr>
              <p:spPr bwMode="auto">
                <a:xfrm flipH="1">
                  <a:off x="3991" y="2928"/>
                  <a:ext cx="45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3" name="Rectangle 1107"/>
                <p:cNvSpPr>
                  <a:spLocks noChangeArrowheads="1"/>
                </p:cNvSpPr>
                <p:nvPr/>
              </p:nvSpPr>
              <p:spPr bwMode="auto">
                <a:xfrm flipH="1">
                  <a:off x="3991" y="2952"/>
                  <a:ext cx="450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4" name="Freeform 1108"/>
                <p:cNvSpPr>
                  <a:spLocks/>
                </p:cNvSpPr>
                <p:nvPr/>
              </p:nvSpPr>
              <p:spPr bwMode="auto">
                <a:xfrm flipH="1">
                  <a:off x="3990" y="286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5" name="Freeform 1109"/>
                <p:cNvSpPr>
                  <a:spLocks/>
                </p:cNvSpPr>
                <p:nvPr/>
              </p:nvSpPr>
              <p:spPr bwMode="auto">
                <a:xfrm flipH="1">
                  <a:off x="3990" y="2862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6" name="Line 1110"/>
                <p:cNvSpPr>
                  <a:spLocks noChangeShapeType="1"/>
                </p:cNvSpPr>
                <p:nvPr/>
              </p:nvSpPr>
              <p:spPr bwMode="auto">
                <a:xfrm flipH="1">
                  <a:off x="3991" y="2862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7" name="Line 1111"/>
                <p:cNvSpPr>
                  <a:spLocks noChangeShapeType="1"/>
                </p:cNvSpPr>
                <p:nvPr/>
              </p:nvSpPr>
              <p:spPr bwMode="auto">
                <a:xfrm flipH="1">
                  <a:off x="3991" y="2964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8" name="Rectangle 1112"/>
                <p:cNvSpPr>
                  <a:spLocks noChangeArrowheads="1"/>
                </p:cNvSpPr>
                <p:nvPr/>
              </p:nvSpPr>
              <p:spPr bwMode="auto">
                <a:xfrm flipH="1">
                  <a:off x="3991" y="2754"/>
                  <a:ext cx="45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09" name="Rectangle 1113"/>
                <p:cNvSpPr>
                  <a:spLocks noChangeArrowheads="1"/>
                </p:cNvSpPr>
                <p:nvPr/>
              </p:nvSpPr>
              <p:spPr bwMode="auto">
                <a:xfrm flipH="1">
                  <a:off x="3991" y="2766"/>
                  <a:ext cx="45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0" name="Rectangle 1114"/>
                <p:cNvSpPr>
                  <a:spLocks noChangeArrowheads="1"/>
                </p:cNvSpPr>
                <p:nvPr/>
              </p:nvSpPr>
              <p:spPr bwMode="auto">
                <a:xfrm flipH="1">
                  <a:off x="3991" y="2790"/>
                  <a:ext cx="45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1" name="Rectangle 1115"/>
                <p:cNvSpPr>
                  <a:spLocks noChangeArrowheads="1"/>
                </p:cNvSpPr>
                <p:nvPr/>
              </p:nvSpPr>
              <p:spPr bwMode="auto">
                <a:xfrm flipH="1">
                  <a:off x="3991" y="2820"/>
                  <a:ext cx="45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2" name="Rectangle 1116"/>
                <p:cNvSpPr>
                  <a:spLocks noChangeArrowheads="1"/>
                </p:cNvSpPr>
                <p:nvPr/>
              </p:nvSpPr>
              <p:spPr bwMode="auto">
                <a:xfrm flipH="1">
                  <a:off x="3991" y="2844"/>
                  <a:ext cx="45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3" name="Rectangle 1117"/>
                <p:cNvSpPr>
                  <a:spLocks noChangeArrowheads="1"/>
                </p:cNvSpPr>
                <p:nvPr/>
              </p:nvSpPr>
              <p:spPr bwMode="auto">
                <a:xfrm flipH="1">
                  <a:off x="3991" y="2862"/>
                  <a:ext cx="45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4" name="Freeform 1118"/>
                <p:cNvSpPr>
                  <a:spLocks/>
                </p:cNvSpPr>
                <p:nvPr/>
              </p:nvSpPr>
              <p:spPr bwMode="auto">
                <a:xfrm flipH="1">
                  <a:off x="3990" y="275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5" name="Freeform 1119"/>
                <p:cNvSpPr>
                  <a:spLocks/>
                </p:cNvSpPr>
                <p:nvPr/>
              </p:nvSpPr>
              <p:spPr bwMode="auto">
                <a:xfrm flipH="1">
                  <a:off x="3990" y="2754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6" name="Line 1120"/>
                <p:cNvSpPr>
                  <a:spLocks noChangeShapeType="1"/>
                </p:cNvSpPr>
                <p:nvPr/>
              </p:nvSpPr>
              <p:spPr bwMode="auto">
                <a:xfrm flipH="1">
                  <a:off x="3991" y="2754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7" name="Line 1121"/>
                <p:cNvSpPr>
                  <a:spLocks noChangeShapeType="1"/>
                </p:cNvSpPr>
                <p:nvPr/>
              </p:nvSpPr>
              <p:spPr bwMode="auto">
                <a:xfrm flipH="1">
                  <a:off x="3991" y="2862"/>
                  <a:ext cx="45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8" name="Rectangle 1122"/>
                <p:cNvSpPr>
                  <a:spLocks noChangeArrowheads="1"/>
                </p:cNvSpPr>
                <p:nvPr/>
              </p:nvSpPr>
              <p:spPr bwMode="auto">
                <a:xfrm flipH="1">
                  <a:off x="3961" y="2646"/>
                  <a:ext cx="480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19" name="Rectangle 1123"/>
                <p:cNvSpPr>
                  <a:spLocks noChangeArrowheads="1"/>
                </p:cNvSpPr>
                <p:nvPr/>
              </p:nvSpPr>
              <p:spPr bwMode="auto">
                <a:xfrm flipH="1">
                  <a:off x="3961" y="2658"/>
                  <a:ext cx="480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0" name="Rectangle 1124"/>
                <p:cNvSpPr>
                  <a:spLocks noChangeArrowheads="1"/>
                </p:cNvSpPr>
                <p:nvPr/>
              </p:nvSpPr>
              <p:spPr bwMode="auto">
                <a:xfrm flipH="1">
                  <a:off x="3961" y="2682"/>
                  <a:ext cx="480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1" name="Rectangle 1125"/>
                <p:cNvSpPr>
                  <a:spLocks noChangeArrowheads="1"/>
                </p:cNvSpPr>
                <p:nvPr/>
              </p:nvSpPr>
              <p:spPr bwMode="auto">
                <a:xfrm flipH="1">
                  <a:off x="3961" y="2712"/>
                  <a:ext cx="480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2" name="Rectangle 1126"/>
                <p:cNvSpPr>
                  <a:spLocks noChangeArrowheads="1"/>
                </p:cNvSpPr>
                <p:nvPr/>
              </p:nvSpPr>
              <p:spPr bwMode="auto">
                <a:xfrm flipH="1">
                  <a:off x="3961" y="2736"/>
                  <a:ext cx="480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3" name="Rectangle 1127"/>
                <p:cNvSpPr>
                  <a:spLocks noChangeArrowheads="1"/>
                </p:cNvSpPr>
                <p:nvPr/>
              </p:nvSpPr>
              <p:spPr bwMode="auto">
                <a:xfrm flipH="1">
                  <a:off x="3961" y="2754"/>
                  <a:ext cx="480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4" name="Freeform 1128"/>
                <p:cNvSpPr>
                  <a:spLocks/>
                </p:cNvSpPr>
                <p:nvPr/>
              </p:nvSpPr>
              <p:spPr bwMode="auto">
                <a:xfrm flipH="1">
                  <a:off x="3960" y="264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5" name="Freeform 1129"/>
                <p:cNvSpPr>
                  <a:spLocks/>
                </p:cNvSpPr>
                <p:nvPr/>
              </p:nvSpPr>
              <p:spPr bwMode="auto">
                <a:xfrm flipH="1">
                  <a:off x="3960" y="264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6" name="Line 1130"/>
                <p:cNvSpPr>
                  <a:spLocks noChangeShapeType="1"/>
                </p:cNvSpPr>
                <p:nvPr/>
              </p:nvSpPr>
              <p:spPr bwMode="auto">
                <a:xfrm flipH="1">
                  <a:off x="3961" y="2646"/>
                  <a:ext cx="4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7" name="Line 1131"/>
                <p:cNvSpPr>
                  <a:spLocks noChangeShapeType="1"/>
                </p:cNvSpPr>
                <p:nvPr/>
              </p:nvSpPr>
              <p:spPr bwMode="auto">
                <a:xfrm flipH="1">
                  <a:off x="3961" y="2754"/>
                  <a:ext cx="480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8" name="Rectangle 1132"/>
                <p:cNvSpPr>
                  <a:spLocks noChangeArrowheads="1"/>
                </p:cNvSpPr>
                <p:nvPr/>
              </p:nvSpPr>
              <p:spPr bwMode="auto">
                <a:xfrm flipH="1">
                  <a:off x="4027" y="2544"/>
                  <a:ext cx="41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29" name="Rectangle 1133"/>
                <p:cNvSpPr>
                  <a:spLocks noChangeArrowheads="1"/>
                </p:cNvSpPr>
                <p:nvPr/>
              </p:nvSpPr>
              <p:spPr bwMode="auto">
                <a:xfrm flipH="1">
                  <a:off x="4027" y="2556"/>
                  <a:ext cx="41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0" name="Rectangle 1134"/>
                <p:cNvSpPr>
                  <a:spLocks noChangeArrowheads="1"/>
                </p:cNvSpPr>
                <p:nvPr/>
              </p:nvSpPr>
              <p:spPr bwMode="auto">
                <a:xfrm flipH="1">
                  <a:off x="4027" y="2580"/>
                  <a:ext cx="41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1" name="Rectangle 1135"/>
                <p:cNvSpPr>
                  <a:spLocks noChangeArrowheads="1"/>
                </p:cNvSpPr>
                <p:nvPr/>
              </p:nvSpPr>
              <p:spPr bwMode="auto">
                <a:xfrm flipH="1">
                  <a:off x="4027" y="2610"/>
                  <a:ext cx="41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2" name="Rectangle 1136"/>
                <p:cNvSpPr>
                  <a:spLocks noChangeArrowheads="1"/>
                </p:cNvSpPr>
                <p:nvPr/>
              </p:nvSpPr>
              <p:spPr bwMode="auto">
                <a:xfrm flipH="1">
                  <a:off x="4027" y="2634"/>
                  <a:ext cx="414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3" name="Freeform 1137"/>
                <p:cNvSpPr>
                  <a:spLocks/>
                </p:cNvSpPr>
                <p:nvPr/>
              </p:nvSpPr>
              <p:spPr bwMode="auto">
                <a:xfrm flipH="1">
                  <a:off x="4026" y="254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4" name="Freeform 1138"/>
                <p:cNvSpPr>
                  <a:spLocks/>
                </p:cNvSpPr>
                <p:nvPr/>
              </p:nvSpPr>
              <p:spPr bwMode="auto">
                <a:xfrm flipH="1">
                  <a:off x="4026" y="254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36"/>
                    </a:cxn>
                    <a:cxn ang="0">
                      <a:pos x="0" y="1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  <a:cxn ang="0">
                      <a:pos x="0" y="102"/>
                    </a:cxn>
                    <a:cxn ang="0">
                      <a:pos x="0" y="90"/>
                    </a:cxn>
                    <a:cxn ang="0">
                      <a:pos x="0" y="66"/>
                    </a:cxn>
                    <a:cxn ang="0">
                      <a:pos x="0" y="36"/>
                    </a:cxn>
                  </a:cxnLst>
                  <a:rect l="0" t="0" r="r" b="b"/>
                  <a:pathLst>
                    <a:path h="102">
                      <a:moveTo>
                        <a:pt x="0" y="36"/>
                      </a:move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90"/>
                      </a:lnTo>
                      <a:lnTo>
                        <a:pt x="0" y="66"/>
                      </a:lnTo>
                      <a:lnTo>
                        <a:pt x="0" y="36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5" name="Line 1139"/>
                <p:cNvSpPr>
                  <a:spLocks noChangeShapeType="1"/>
                </p:cNvSpPr>
                <p:nvPr/>
              </p:nvSpPr>
              <p:spPr bwMode="auto">
                <a:xfrm flipH="1">
                  <a:off x="4027" y="2544"/>
                  <a:ext cx="4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6" name="Line 1140"/>
                <p:cNvSpPr>
                  <a:spLocks noChangeShapeType="1"/>
                </p:cNvSpPr>
                <p:nvPr/>
              </p:nvSpPr>
              <p:spPr bwMode="auto">
                <a:xfrm flipH="1">
                  <a:off x="4027" y="2646"/>
                  <a:ext cx="41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7" name="Rectangle 1141"/>
                <p:cNvSpPr>
                  <a:spLocks noChangeArrowheads="1"/>
                </p:cNvSpPr>
                <p:nvPr/>
              </p:nvSpPr>
              <p:spPr bwMode="auto">
                <a:xfrm flipH="1">
                  <a:off x="4015" y="2436"/>
                  <a:ext cx="426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8" name="Rectangle 1142"/>
                <p:cNvSpPr>
                  <a:spLocks noChangeArrowheads="1"/>
                </p:cNvSpPr>
                <p:nvPr/>
              </p:nvSpPr>
              <p:spPr bwMode="auto">
                <a:xfrm flipH="1">
                  <a:off x="4015" y="2448"/>
                  <a:ext cx="426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39" name="Rectangle 1143"/>
                <p:cNvSpPr>
                  <a:spLocks noChangeArrowheads="1"/>
                </p:cNvSpPr>
                <p:nvPr/>
              </p:nvSpPr>
              <p:spPr bwMode="auto">
                <a:xfrm flipH="1">
                  <a:off x="4015" y="2472"/>
                  <a:ext cx="426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0" name="Rectangle 1144"/>
                <p:cNvSpPr>
                  <a:spLocks noChangeArrowheads="1"/>
                </p:cNvSpPr>
                <p:nvPr/>
              </p:nvSpPr>
              <p:spPr bwMode="auto">
                <a:xfrm flipH="1">
                  <a:off x="4015" y="2502"/>
                  <a:ext cx="426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1" name="Rectangle 1145"/>
                <p:cNvSpPr>
                  <a:spLocks noChangeArrowheads="1"/>
                </p:cNvSpPr>
                <p:nvPr/>
              </p:nvSpPr>
              <p:spPr bwMode="auto">
                <a:xfrm flipH="1">
                  <a:off x="4015" y="2526"/>
                  <a:ext cx="426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2" name="Freeform 1146"/>
                <p:cNvSpPr>
                  <a:spLocks/>
                </p:cNvSpPr>
                <p:nvPr/>
              </p:nvSpPr>
              <p:spPr bwMode="auto">
                <a:xfrm flipH="1">
                  <a:off x="4014" y="243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0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3" name="Freeform 1147"/>
                <p:cNvSpPr>
                  <a:spLocks/>
                </p:cNvSpPr>
                <p:nvPr/>
              </p:nvSpPr>
              <p:spPr bwMode="auto">
                <a:xfrm flipH="1">
                  <a:off x="4014" y="243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42"/>
                    </a:cxn>
                    <a:cxn ang="0">
                      <a:pos x="0" y="1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  <a:cxn ang="0">
                      <a:pos x="0" y="96"/>
                    </a:cxn>
                    <a:cxn ang="0">
                      <a:pos x="0" y="72"/>
                    </a:cxn>
                    <a:cxn ang="0">
                      <a:pos x="0" y="42"/>
                    </a:cxn>
                  </a:cxnLst>
                  <a:rect l="0" t="0" r="r" b="b"/>
                  <a:pathLst>
                    <a:path h="108">
                      <a:moveTo>
                        <a:pt x="0" y="42"/>
                      </a:move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0" y="96"/>
                      </a:lnTo>
                      <a:lnTo>
                        <a:pt x="0" y="72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4" name="Line 1148"/>
                <p:cNvSpPr>
                  <a:spLocks noChangeShapeType="1"/>
                </p:cNvSpPr>
                <p:nvPr/>
              </p:nvSpPr>
              <p:spPr bwMode="auto">
                <a:xfrm flipH="1">
                  <a:off x="4015" y="2436"/>
                  <a:ext cx="4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5" name="Line 1149"/>
                <p:cNvSpPr>
                  <a:spLocks noChangeShapeType="1"/>
                </p:cNvSpPr>
                <p:nvPr/>
              </p:nvSpPr>
              <p:spPr bwMode="auto">
                <a:xfrm flipH="1">
                  <a:off x="4015" y="2544"/>
                  <a:ext cx="42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6" name="Rectangle 1150"/>
                <p:cNvSpPr>
                  <a:spLocks noChangeArrowheads="1"/>
                </p:cNvSpPr>
                <p:nvPr/>
              </p:nvSpPr>
              <p:spPr bwMode="auto">
                <a:xfrm flipH="1">
                  <a:off x="3817" y="2334"/>
                  <a:ext cx="624" cy="1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7" name="Rectangle 1151"/>
                <p:cNvSpPr>
                  <a:spLocks noChangeArrowheads="1"/>
                </p:cNvSpPr>
                <p:nvPr/>
              </p:nvSpPr>
              <p:spPr bwMode="auto">
                <a:xfrm flipH="1">
                  <a:off x="3817" y="2334"/>
                  <a:ext cx="62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8" name="Rectangle 1152"/>
                <p:cNvSpPr>
                  <a:spLocks noChangeArrowheads="1"/>
                </p:cNvSpPr>
                <p:nvPr/>
              </p:nvSpPr>
              <p:spPr bwMode="auto">
                <a:xfrm flipH="1">
                  <a:off x="3817" y="2346"/>
                  <a:ext cx="62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49" name="Rectangle 1153"/>
                <p:cNvSpPr>
                  <a:spLocks noChangeArrowheads="1"/>
                </p:cNvSpPr>
                <p:nvPr/>
              </p:nvSpPr>
              <p:spPr bwMode="auto">
                <a:xfrm flipH="1">
                  <a:off x="3817" y="2370"/>
                  <a:ext cx="62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0" name="Rectangle 1154"/>
                <p:cNvSpPr>
                  <a:spLocks noChangeArrowheads="1"/>
                </p:cNvSpPr>
                <p:nvPr/>
              </p:nvSpPr>
              <p:spPr bwMode="auto">
                <a:xfrm flipH="1">
                  <a:off x="3817" y="2400"/>
                  <a:ext cx="62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1" name="Rectangle 1155"/>
                <p:cNvSpPr>
                  <a:spLocks noChangeArrowheads="1"/>
                </p:cNvSpPr>
                <p:nvPr/>
              </p:nvSpPr>
              <p:spPr bwMode="auto">
                <a:xfrm flipH="1">
                  <a:off x="3817" y="2424"/>
                  <a:ext cx="624" cy="12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2" name="Freeform 1156"/>
                <p:cNvSpPr>
                  <a:spLocks/>
                </p:cNvSpPr>
                <p:nvPr/>
              </p:nvSpPr>
              <p:spPr bwMode="auto">
                <a:xfrm flipH="1">
                  <a:off x="3816" y="2334"/>
                  <a:ext cx="1" cy="10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2"/>
                    </a:cxn>
                  </a:cxnLst>
                  <a:rect l="0" t="0" r="r" b="b"/>
                  <a:pathLst>
                    <a:path h="10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3" name="Line 1157"/>
                <p:cNvSpPr>
                  <a:spLocks noChangeShapeType="1"/>
                </p:cNvSpPr>
                <p:nvPr/>
              </p:nvSpPr>
              <p:spPr bwMode="auto">
                <a:xfrm flipH="1">
                  <a:off x="3817" y="2334"/>
                  <a:ext cx="62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4" name="Line 1158"/>
                <p:cNvSpPr>
                  <a:spLocks noChangeShapeType="1"/>
                </p:cNvSpPr>
                <p:nvPr/>
              </p:nvSpPr>
              <p:spPr bwMode="auto">
                <a:xfrm flipH="1">
                  <a:off x="3817" y="2436"/>
                  <a:ext cx="62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5" name="Rectangle 1159"/>
                <p:cNvSpPr>
                  <a:spLocks noChangeArrowheads="1"/>
                </p:cNvSpPr>
                <p:nvPr/>
              </p:nvSpPr>
              <p:spPr bwMode="auto">
                <a:xfrm flipH="1">
                  <a:off x="3697" y="2226"/>
                  <a:ext cx="744" cy="12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6" name="Rectangle 1160"/>
                <p:cNvSpPr>
                  <a:spLocks noChangeArrowheads="1"/>
                </p:cNvSpPr>
                <p:nvPr/>
              </p:nvSpPr>
              <p:spPr bwMode="auto">
                <a:xfrm flipH="1">
                  <a:off x="3697" y="2238"/>
                  <a:ext cx="744" cy="24"/>
                </a:xfrm>
                <a:prstGeom prst="rect">
                  <a:avLst/>
                </a:prstGeom>
                <a:solidFill>
                  <a:srgbClr val="00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7" name="Rectangle 1161"/>
                <p:cNvSpPr>
                  <a:spLocks noChangeArrowheads="1"/>
                </p:cNvSpPr>
                <p:nvPr/>
              </p:nvSpPr>
              <p:spPr bwMode="auto">
                <a:xfrm flipH="1">
                  <a:off x="3697" y="2262"/>
                  <a:ext cx="744" cy="30"/>
                </a:xfrm>
                <a:prstGeom prst="rect">
                  <a:avLst/>
                </a:prstGeom>
                <a:solidFill>
                  <a:srgbClr val="00F2F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8" name="Rectangle 1162"/>
                <p:cNvSpPr>
                  <a:spLocks noChangeArrowheads="1"/>
                </p:cNvSpPr>
                <p:nvPr/>
              </p:nvSpPr>
              <p:spPr bwMode="auto">
                <a:xfrm flipH="1">
                  <a:off x="3697" y="2292"/>
                  <a:ext cx="744" cy="24"/>
                </a:xfrm>
                <a:prstGeom prst="rect">
                  <a:avLst/>
                </a:prstGeom>
                <a:solidFill>
                  <a:srgbClr val="00E5E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59" name="Rectangle 1163"/>
                <p:cNvSpPr>
                  <a:spLocks noChangeArrowheads="1"/>
                </p:cNvSpPr>
                <p:nvPr/>
              </p:nvSpPr>
              <p:spPr bwMode="auto">
                <a:xfrm flipH="1">
                  <a:off x="3697" y="2316"/>
                  <a:ext cx="744" cy="18"/>
                </a:xfrm>
                <a:prstGeom prst="rect">
                  <a:avLst/>
                </a:prstGeom>
                <a:solidFill>
                  <a:srgbClr val="00D9D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60" name="Rectangle 1164"/>
                <p:cNvSpPr>
                  <a:spLocks noChangeArrowheads="1"/>
                </p:cNvSpPr>
                <p:nvPr/>
              </p:nvSpPr>
              <p:spPr bwMode="auto">
                <a:xfrm flipH="1">
                  <a:off x="3697" y="2334"/>
                  <a:ext cx="744" cy="1"/>
                </a:xfrm>
                <a:prstGeom prst="rect">
                  <a:avLst/>
                </a:prstGeom>
                <a:solidFill>
                  <a:srgbClr val="00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61" name="Freeform 1165"/>
                <p:cNvSpPr>
                  <a:spLocks/>
                </p:cNvSpPr>
                <p:nvPr/>
              </p:nvSpPr>
              <p:spPr bwMode="auto">
                <a:xfrm flipH="1">
                  <a:off x="3696" y="2226"/>
                  <a:ext cx="1" cy="10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2"/>
                    </a:cxn>
                    <a:cxn ang="0">
                      <a:pos x="0" y="36"/>
                    </a:cxn>
                    <a:cxn ang="0">
                      <a:pos x="0" y="66"/>
                    </a:cxn>
                    <a:cxn ang="0">
                      <a:pos x="0" y="90"/>
                    </a:cxn>
                    <a:cxn ang="0">
                      <a:pos x="0" y="108"/>
                    </a:cxn>
                    <a:cxn ang="0">
                      <a:pos x="0" y="108"/>
                    </a:cxn>
                  </a:cxnLst>
                  <a:rect l="0" t="0" r="r" b="b"/>
                  <a:pathLst>
                    <a:path h="108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6"/>
                      </a:lnTo>
                      <a:lnTo>
                        <a:pt x="0" y="66"/>
                      </a:lnTo>
                      <a:lnTo>
                        <a:pt x="0" y="90"/>
                      </a:lnTo>
                      <a:lnTo>
                        <a:pt x="0" y="108"/>
                      </a:lnTo>
                      <a:lnTo>
                        <a:pt x="0" y="108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62" name="Line 1166"/>
                <p:cNvSpPr>
                  <a:spLocks noChangeShapeType="1"/>
                </p:cNvSpPr>
                <p:nvPr/>
              </p:nvSpPr>
              <p:spPr bwMode="auto">
                <a:xfrm flipH="1">
                  <a:off x="3697" y="2226"/>
                  <a:ext cx="7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063" name="Line 1167"/>
                <p:cNvSpPr>
                  <a:spLocks noChangeShapeType="1"/>
                </p:cNvSpPr>
                <p:nvPr/>
              </p:nvSpPr>
              <p:spPr bwMode="auto">
                <a:xfrm flipH="1">
                  <a:off x="3697" y="2334"/>
                  <a:ext cx="744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7" name="Group 1168"/>
              <p:cNvGrpSpPr>
                <a:grpSpLocks/>
              </p:cNvGrpSpPr>
              <p:nvPr/>
            </p:nvGrpSpPr>
            <p:grpSpPr bwMode="auto">
              <a:xfrm>
                <a:off x="4389" y="2256"/>
                <a:ext cx="123" cy="1043"/>
                <a:chOff x="5508" y="2226"/>
                <a:chExt cx="123" cy="1043"/>
              </a:xfrm>
            </p:grpSpPr>
            <p:sp>
              <p:nvSpPr>
                <p:cNvPr id="210065" name="Rectangle 1169"/>
                <p:cNvSpPr>
                  <a:spLocks noChangeArrowheads="1"/>
                </p:cNvSpPr>
                <p:nvPr/>
              </p:nvSpPr>
              <p:spPr bwMode="auto">
                <a:xfrm>
                  <a:off x="5528" y="3192"/>
                  <a:ext cx="82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64</a:t>
                  </a:r>
                </a:p>
              </p:txBody>
            </p:sp>
            <p:sp>
              <p:nvSpPr>
                <p:cNvPr id="210066" name="Rectangle 1170"/>
                <p:cNvSpPr>
                  <a:spLocks noChangeArrowheads="1"/>
                </p:cNvSpPr>
                <p:nvPr/>
              </p:nvSpPr>
              <p:spPr bwMode="auto">
                <a:xfrm>
                  <a:off x="5508" y="309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140</a:t>
                  </a:r>
                </a:p>
              </p:txBody>
            </p:sp>
            <p:sp>
              <p:nvSpPr>
                <p:cNvPr id="210067" name="Rectangle 1171"/>
                <p:cNvSpPr>
                  <a:spLocks noChangeArrowheads="1"/>
                </p:cNvSpPr>
                <p:nvPr/>
              </p:nvSpPr>
              <p:spPr bwMode="auto">
                <a:xfrm>
                  <a:off x="5508" y="297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191</a:t>
                  </a:r>
                </a:p>
              </p:txBody>
            </p:sp>
            <p:sp>
              <p:nvSpPr>
                <p:cNvPr id="210068" name="Rectangle 1172"/>
                <p:cNvSpPr>
                  <a:spLocks noChangeArrowheads="1"/>
                </p:cNvSpPr>
                <p:nvPr/>
              </p:nvSpPr>
              <p:spPr bwMode="auto">
                <a:xfrm>
                  <a:off x="5508" y="2862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249</a:t>
                  </a:r>
                </a:p>
              </p:txBody>
            </p:sp>
            <p:sp>
              <p:nvSpPr>
                <p:cNvPr id="210069" name="Rectangle 1173"/>
                <p:cNvSpPr>
                  <a:spLocks noChangeArrowheads="1"/>
                </p:cNvSpPr>
                <p:nvPr/>
              </p:nvSpPr>
              <p:spPr bwMode="auto">
                <a:xfrm>
                  <a:off x="5508" y="2754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249</a:t>
                  </a:r>
                </a:p>
              </p:txBody>
            </p:sp>
            <p:sp>
              <p:nvSpPr>
                <p:cNvPr id="210070" name="Rectangle 1174"/>
                <p:cNvSpPr>
                  <a:spLocks noChangeArrowheads="1"/>
                </p:cNvSpPr>
                <p:nvPr/>
              </p:nvSpPr>
              <p:spPr bwMode="auto">
                <a:xfrm>
                  <a:off x="5508" y="2658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268</a:t>
                  </a:r>
                </a:p>
              </p:txBody>
            </p:sp>
            <p:sp>
              <p:nvSpPr>
                <p:cNvPr id="210071" name="Rectangle 1175"/>
                <p:cNvSpPr>
                  <a:spLocks noChangeArrowheads="1"/>
                </p:cNvSpPr>
                <p:nvPr/>
              </p:nvSpPr>
              <p:spPr bwMode="auto">
                <a:xfrm>
                  <a:off x="5508" y="255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229</a:t>
                  </a:r>
                </a:p>
              </p:txBody>
            </p:sp>
            <p:sp>
              <p:nvSpPr>
                <p:cNvPr id="210072" name="Rectangle 1176"/>
                <p:cNvSpPr>
                  <a:spLocks noChangeArrowheads="1"/>
                </p:cNvSpPr>
                <p:nvPr/>
              </p:nvSpPr>
              <p:spPr bwMode="auto">
                <a:xfrm>
                  <a:off x="5508" y="2460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237</a:t>
                  </a:r>
                </a:p>
              </p:txBody>
            </p:sp>
            <p:sp>
              <p:nvSpPr>
                <p:cNvPr id="210073" name="Rectangle 1177"/>
                <p:cNvSpPr>
                  <a:spLocks noChangeArrowheads="1"/>
                </p:cNvSpPr>
                <p:nvPr/>
              </p:nvSpPr>
              <p:spPr bwMode="auto">
                <a:xfrm>
                  <a:off x="5508" y="234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347</a:t>
                  </a:r>
                </a:p>
              </p:txBody>
            </p:sp>
            <p:sp>
              <p:nvSpPr>
                <p:cNvPr id="210074" name="Rectangle 1178"/>
                <p:cNvSpPr>
                  <a:spLocks noChangeArrowheads="1"/>
                </p:cNvSpPr>
                <p:nvPr/>
              </p:nvSpPr>
              <p:spPr bwMode="auto">
                <a:xfrm>
                  <a:off x="5508" y="2226"/>
                  <a:ext cx="123" cy="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pt-BR" sz="800" b="1">
                      <a:latin typeface="Tahoma" pitchFamily="34" charset="0"/>
                    </a:rPr>
                    <a:t>413</a:t>
                  </a:r>
                </a:p>
              </p:txBody>
            </p:sp>
          </p:grpSp>
        </p:grpSp>
        <p:sp>
          <p:nvSpPr>
            <p:cNvPr id="210075" name="Text Box 1179"/>
            <p:cNvSpPr txBox="1">
              <a:spLocks noChangeArrowheads="1"/>
            </p:cNvSpPr>
            <p:nvPr/>
          </p:nvSpPr>
          <p:spPr bwMode="auto">
            <a:xfrm>
              <a:off x="3744" y="480"/>
              <a:ext cx="170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>
                  <a:solidFill>
                    <a:schemeClr val="bg1"/>
                  </a:solidFill>
                  <a:latin typeface="Arial Black" pitchFamily="34" charset="0"/>
                </a:rPr>
                <a:t>10,0 ton palha/ha</a:t>
              </a:r>
            </a:p>
          </p:txBody>
        </p:sp>
      </p:grpSp>
      <p:grpSp>
        <p:nvGrpSpPr>
          <p:cNvPr id="28" name="Group 1180"/>
          <p:cNvGrpSpPr>
            <a:grpSpLocks/>
          </p:cNvGrpSpPr>
          <p:nvPr/>
        </p:nvGrpSpPr>
        <p:grpSpPr bwMode="auto">
          <a:xfrm>
            <a:off x="2971800" y="76200"/>
            <a:ext cx="1828800" cy="3886200"/>
            <a:chOff x="2304" y="48"/>
            <a:chExt cx="1152" cy="2448"/>
          </a:xfrm>
        </p:grpSpPr>
        <p:sp>
          <p:nvSpPr>
            <p:cNvPr id="210077" name="Text Box 1181"/>
            <p:cNvSpPr txBox="1">
              <a:spLocks noChangeArrowheads="1"/>
            </p:cNvSpPr>
            <p:nvPr/>
          </p:nvSpPr>
          <p:spPr bwMode="auto">
            <a:xfrm>
              <a:off x="2304" y="4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Arial Black" pitchFamily="34" charset="0"/>
                </a:rPr>
                <a:t>AG 6018</a:t>
              </a:r>
            </a:p>
          </p:txBody>
        </p:sp>
        <p:sp>
          <p:nvSpPr>
            <p:cNvPr id="210078" name="Text Box 1182"/>
            <p:cNvSpPr txBox="1">
              <a:spLocks noChangeArrowheads="1"/>
            </p:cNvSpPr>
            <p:nvPr/>
          </p:nvSpPr>
          <p:spPr bwMode="auto">
            <a:xfrm>
              <a:off x="2352" y="220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Arial Black" pitchFamily="34" charset="0"/>
                </a:rPr>
                <a:t>TORK</a:t>
              </a:r>
            </a:p>
          </p:txBody>
        </p:sp>
      </p:grpSp>
      <p:sp>
        <p:nvSpPr>
          <p:cNvPr id="1183" name="CaixaDeTexto 1182"/>
          <p:cNvSpPr txBox="1"/>
          <p:nvPr/>
        </p:nvSpPr>
        <p:spPr>
          <a:xfrm>
            <a:off x="144016" y="6372036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Sá</a:t>
            </a:r>
            <a:r>
              <a:rPr lang="en-US" dirty="0">
                <a:solidFill>
                  <a:schemeClr val="bg1"/>
                </a:solidFill>
              </a:rPr>
              <a:t> et al., RBCS, 2010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184" name="CaixaDeTexto 1183"/>
          <p:cNvSpPr txBox="1"/>
          <p:nvPr/>
        </p:nvSpPr>
        <p:spPr>
          <a:xfrm rot="16200000">
            <a:off x="7547230" y="5330206"/>
            <a:ext cx="2627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Sá</a:t>
            </a:r>
            <a:r>
              <a:rPr lang="en-US" sz="1600" dirty="0">
                <a:solidFill>
                  <a:schemeClr val="bg1"/>
                </a:solidFill>
              </a:rPr>
              <a:t> et al., RBCS, 2010</a:t>
            </a:r>
            <a:endParaRPr lang="pt-B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79388" y="152402"/>
            <a:ext cx="8856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mpacto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do solo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associado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ao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monocultivo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na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perda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de C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região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  <a:cs typeface="+mn-cs"/>
              </a:rPr>
              <a:t>Temperada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+mn-cs"/>
              </a:rPr>
              <a:t>, Su-tropical e Tropical</a:t>
            </a:r>
            <a:endParaRPr lang="es-AR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01613" y="1142984"/>
            <a:ext cx="8763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2" name="Grupo 103"/>
          <p:cNvGrpSpPr>
            <a:grpSpLocks/>
          </p:cNvGrpSpPr>
          <p:nvPr/>
        </p:nvGrpSpPr>
        <p:grpSpPr bwMode="auto">
          <a:xfrm>
            <a:off x="36047" y="1571612"/>
            <a:ext cx="2721441" cy="2705100"/>
            <a:chOff x="36840" y="2061369"/>
            <a:chExt cx="2720648" cy="2705100"/>
          </a:xfrm>
        </p:grpSpPr>
        <p:sp>
          <p:nvSpPr>
            <p:cNvPr id="7238" name="Line 17"/>
            <p:cNvSpPr>
              <a:spLocks noChangeShapeType="1"/>
            </p:cNvSpPr>
            <p:nvPr/>
          </p:nvSpPr>
          <p:spPr bwMode="auto">
            <a:xfrm>
              <a:off x="2520950" y="2478088"/>
              <a:ext cx="0" cy="619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7239" name="Grupo 87"/>
            <p:cNvGrpSpPr>
              <a:grpSpLocks/>
            </p:cNvGrpSpPr>
            <p:nvPr/>
          </p:nvGrpSpPr>
          <p:grpSpPr bwMode="auto">
            <a:xfrm>
              <a:off x="36840" y="2061369"/>
              <a:ext cx="2720648" cy="2705100"/>
              <a:chOff x="36840" y="2061369"/>
              <a:chExt cx="2720648" cy="2705100"/>
            </a:xfrm>
          </p:grpSpPr>
          <p:sp>
            <p:nvSpPr>
              <p:cNvPr id="7240" name="Line 10"/>
              <p:cNvSpPr>
                <a:spLocks noChangeShapeType="1"/>
              </p:cNvSpPr>
              <p:nvPr/>
            </p:nvSpPr>
            <p:spPr bwMode="auto">
              <a:xfrm>
                <a:off x="879475" y="300367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1" name="Line 11"/>
              <p:cNvSpPr>
                <a:spLocks noChangeShapeType="1"/>
              </p:cNvSpPr>
              <p:nvPr/>
            </p:nvSpPr>
            <p:spPr bwMode="auto">
              <a:xfrm>
                <a:off x="879475" y="3500679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2" name="Line 12"/>
              <p:cNvSpPr>
                <a:spLocks noChangeShapeType="1"/>
              </p:cNvSpPr>
              <p:nvPr/>
            </p:nvSpPr>
            <p:spPr bwMode="auto">
              <a:xfrm>
                <a:off x="879475" y="399879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3" name="Line 13"/>
              <p:cNvSpPr>
                <a:spLocks noChangeShapeType="1"/>
              </p:cNvSpPr>
              <p:nvPr/>
            </p:nvSpPr>
            <p:spPr bwMode="auto">
              <a:xfrm>
                <a:off x="879475" y="4433813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46" name="Text Box 6"/>
              <p:cNvSpPr txBox="1">
                <a:spLocks noChangeArrowheads="1"/>
              </p:cNvSpPr>
              <p:nvPr/>
            </p:nvSpPr>
            <p:spPr bwMode="auto">
              <a:xfrm>
                <a:off x="2268681" y="2158207"/>
                <a:ext cx="4888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45" name="Line 9"/>
              <p:cNvSpPr>
                <a:spLocks noChangeShapeType="1"/>
              </p:cNvSpPr>
              <p:nvPr/>
            </p:nvSpPr>
            <p:spPr bwMode="auto">
              <a:xfrm>
                <a:off x="879475" y="2568651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6" name="Line 14"/>
              <p:cNvSpPr>
                <a:spLocks noChangeShapeType="1"/>
              </p:cNvSpPr>
              <p:nvPr/>
            </p:nvSpPr>
            <p:spPr bwMode="auto">
              <a:xfrm>
                <a:off x="922338" y="2506663"/>
                <a:ext cx="0" cy="1989138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7" name="Line 15"/>
              <p:cNvSpPr>
                <a:spLocks noChangeShapeType="1"/>
              </p:cNvSpPr>
              <p:nvPr/>
            </p:nvSpPr>
            <p:spPr bwMode="auto">
              <a:xfrm>
                <a:off x="922338" y="2522538"/>
                <a:ext cx="1771650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8" name="Line 16"/>
              <p:cNvSpPr>
                <a:spLocks noChangeShapeType="1"/>
              </p:cNvSpPr>
              <p:nvPr/>
            </p:nvSpPr>
            <p:spPr bwMode="auto">
              <a:xfrm>
                <a:off x="1050925" y="2470151"/>
                <a:ext cx="0" cy="61913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658" name="Text Box 18"/>
              <p:cNvSpPr txBox="1">
                <a:spLocks noChangeArrowheads="1"/>
              </p:cNvSpPr>
              <p:nvPr/>
            </p:nvSpPr>
            <p:spPr bwMode="auto">
              <a:xfrm>
                <a:off x="937156" y="2158207"/>
                <a:ext cx="2158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1" name="Text Box 21"/>
              <p:cNvSpPr txBox="1">
                <a:spLocks noChangeArrowheads="1"/>
              </p:cNvSpPr>
              <p:nvPr/>
            </p:nvSpPr>
            <p:spPr bwMode="auto">
              <a:xfrm>
                <a:off x="395977" y="4275933"/>
                <a:ext cx="48404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100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2" name="Text Box 22"/>
              <p:cNvSpPr txBox="1">
                <a:spLocks noChangeArrowheads="1"/>
              </p:cNvSpPr>
              <p:nvPr/>
            </p:nvSpPr>
            <p:spPr bwMode="auto">
              <a:xfrm>
                <a:off x="468981" y="3326607"/>
                <a:ext cx="41104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400" b="1">
                    <a:solidFill>
                      <a:srgbClr val="FFFF00"/>
                    </a:solidFill>
                    <a:latin typeface="+mn-lt"/>
                    <a:cs typeface="+mn-cs"/>
                  </a:rPr>
                  <a:t>50</a:t>
                </a:r>
                <a:endParaRPr lang="es-AR" sz="14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3" name="Text Box 23"/>
              <p:cNvSpPr txBox="1">
                <a:spLocks noChangeArrowheads="1"/>
              </p:cNvSpPr>
              <p:nvPr/>
            </p:nvSpPr>
            <p:spPr bwMode="auto">
              <a:xfrm>
                <a:off x="586421" y="2370933"/>
                <a:ext cx="309472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1600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sz="1600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64" name="Text Box 24"/>
              <p:cNvSpPr txBox="1">
                <a:spLocks noChangeArrowheads="1"/>
              </p:cNvSpPr>
              <p:nvPr/>
            </p:nvSpPr>
            <p:spPr bwMode="auto">
              <a:xfrm rot="16200000">
                <a:off x="-1054176" y="3152385"/>
                <a:ext cx="2705100" cy="523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sz="2800" b="1" dirty="0" err="1">
                    <a:solidFill>
                      <a:srgbClr val="FFFF66"/>
                    </a:solidFill>
                    <a:latin typeface="+mn-lt"/>
                    <a:cs typeface="+mn-cs"/>
                  </a:rPr>
                  <a:t>Perdas</a:t>
                </a:r>
                <a:r>
                  <a:rPr lang="en-US" sz="28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de C</a:t>
                </a:r>
                <a:r>
                  <a:rPr lang="en-US" sz="2000" b="1" dirty="0">
                    <a:solidFill>
                      <a:srgbClr val="FFFF66"/>
                    </a:solidFill>
                    <a:latin typeface="+mn-lt"/>
                    <a:cs typeface="+mn-cs"/>
                  </a:rPr>
                  <a:t> (%)</a:t>
                </a:r>
                <a:endParaRPr lang="es-AR" sz="2000" b="1" dirty="0">
                  <a:solidFill>
                    <a:srgbClr val="FFFF66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3387" name="Text Box 25"/>
          <p:cNvSpPr txBox="1">
            <a:spLocks noChangeArrowheads="1"/>
          </p:cNvSpPr>
          <p:nvPr/>
        </p:nvSpPr>
        <p:spPr bwMode="auto">
          <a:xfrm>
            <a:off x="922338" y="4081449"/>
            <a:ext cx="17780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Tahoma" pitchFamily="34" charset="0"/>
              </a:rPr>
              <a:t>Canada - USA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chemeClr val="bg1"/>
                </a:solidFill>
                <a:latin typeface="Tahoma" pitchFamily="34" charset="0"/>
              </a:rPr>
              <a:t>Trigo contínuo</a:t>
            </a:r>
          </a:p>
          <a:p>
            <a:pPr>
              <a:spcBef>
                <a:spcPct val="50000"/>
              </a:spcBef>
            </a:pP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Campbell &amp; </a:t>
            </a:r>
            <a:r>
              <a:rPr lang="pt-BR" sz="1200" b="1" dirty="0" err="1">
                <a:solidFill>
                  <a:srgbClr val="00FFFF"/>
                </a:solidFill>
                <a:latin typeface="Tahoma" pitchFamily="34" charset="0"/>
              </a:rPr>
              <a:t>Souster</a:t>
            </a:r>
            <a:r>
              <a:rPr lang="pt-BR" sz="1200" b="1" dirty="0">
                <a:solidFill>
                  <a:srgbClr val="00FFFF"/>
                </a:solidFill>
                <a:latin typeface="Tahoma" pitchFamily="34" charset="0"/>
              </a:rPr>
              <a:t>, 1982; Mann, 1985</a:t>
            </a:r>
          </a:p>
          <a:p>
            <a:pPr>
              <a:spcBef>
                <a:spcPct val="50000"/>
              </a:spcBef>
            </a:pP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52 </a:t>
            </a:r>
            <a:r>
              <a:rPr lang="pt-BR" sz="1400" b="1" dirty="0" err="1">
                <a:solidFill>
                  <a:schemeClr val="bg1"/>
                </a:solidFill>
                <a:latin typeface="Tahoma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 42</a:t>
            </a:r>
            <a:r>
              <a:rPr lang="en-US" sz="1400" b="1" dirty="0">
                <a:solidFill>
                  <a:schemeClr val="bg1"/>
                </a:solidFill>
                <a:latin typeface="Tahoma" pitchFamily="34" charset="0"/>
              </a:rPr>
              <a:t>° N </a:t>
            </a:r>
            <a:r>
              <a:rPr lang="pt-BR" sz="1400" b="1" dirty="0">
                <a:solidFill>
                  <a:schemeClr val="bg1"/>
                </a:solidFill>
                <a:latin typeface="Tahoma" pitchFamily="34" charset="0"/>
              </a:rPr>
              <a:t>Latitude</a:t>
            </a:r>
            <a:endParaRPr lang="en-US" sz="1400" b="1" dirty="0">
              <a:solidFill>
                <a:schemeClr val="bg1"/>
              </a:solidFill>
              <a:latin typeface="Tahoma" pitchFamily="34" charset="0"/>
            </a:endParaRPr>
          </a:p>
        </p:txBody>
      </p:sp>
      <p:grpSp>
        <p:nvGrpSpPr>
          <p:cNvPr id="4" name="Grupo 107"/>
          <p:cNvGrpSpPr>
            <a:grpSpLocks/>
          </p:cNvGrpSpPr>
          <p:nvPr/>
        </p:nvGrpSpPr>
        <p:grpSpPr bwMode="auto">
          <a:xfrm>
            <a:off x="4908552" y="2092312"/>
            <a:ext cx="1609725" cy="1333832"/>
            <a:chOff x="4908550" y="2582863"/>
            <a:chExt cx="1609724" cy="1334536"/>
          </a:xfrm>
        </p:grpSpPr>
        <p:sp>
          <p:nvSpPr>
            <p:cNvPr id="7236" name="Freeform 40"/>
            <p:cNvSpPr>
              <a:spLocks/>
            </p:cNvSpPr>
            <p:nvPr/>
          </p:nvSpPr>
          <p:spPr bwMode="auto">
            <a:xfrm>
              <a:off x="4908550" y="2582863"/>
              <a:ext cx="1597025" cy="620712"/>
            </a:xfrm>
            <a:custGeom>
              <a:avLst/>
              <a:gdLst>
                <a:gd name="T0" fmla="*/ 0 w 1680"/>
                <a:gd name="T1" fmla="*/ 0 h 1104"/>
                <a:gd name="T2" fmla="*/ 77714286 w 1680"/>
                <a:gd name="T3" fmla="*/ 3477449 h 1104"/>
                <a:gd name="T4" fmla="*/ 195190680 w 1680"/>
                <a:gd name="T5" fmla="*/ 5373881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37" name="Text Box 41"/>
            <p:cNvSpPr txBox="1">
              <a:spLocks noChangeArrowheads="1"/>
            </p:cNvSpPr>
            <p:nvPr/>
          </p:nvSpPr>
          <p:spPr bwMode="auto">
            <a:xfrm>
              <a:off x="5072066" y="3286124"/>
              <a:ext cx="1446208" cy="63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Ponta Grossa 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</a:rPr>
                <a:t>35 %</a:t>
              </a:r>
            </a:p>
          </p:txBody>
        </p:sp>
      </p:grpSp>
      <p:sp>
        <p:nvSpPr>
          <p:cNvPr id="240683" name="Text Box 43"/>
          <p:cNvSpPr txBox="1">
            <a:spLocks noChangeArrowheads="1"/>
          </p:cNvSpPr>
          <p:nvPr/>
        </p:nvSpPr>
        <p:spPr bwMode="auto">
          <a:xfrm>
            <a:off x="2847975" y="1142985"/>
            <a:ext cx="3308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Anos</a:t>
            </a:r>
            <a:r>
              <a:rPr lang="en-US" sz="24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cs typeface="+mn-cs"/>
              </a:rPr>
              <a:t>preparo</a:t>
            </a:r>
            <a:endParaRPr lang="es-AR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5" name="Grupo 108"/>
          <p:cNvGrpSpPr>
            <a:grpSpLocks/>
          </p:cNvGrpSpPr>
          <p:nvPr/>
        </p:nvGrpSpPr>
        <p:grpSpPr bwMode="auto">
          <a:xfrm>
            <a:off x="6877052" y="1665275"/>
            <a:ext cx="2195513" cy="3789184"/>
            <a:chOff x="6877050" y="2155825"/>
            <a:chExt cx="2195544" cy="3788416"/>
          </a:xfrm>
        </p:grpSpPr>
        <p:grpSp>
          <p:nvGrpSpPr>
            <p:cNvPr id="7221" name="Grupo 98"/>
            <p:cNvGrpSpPr>
              <a:grpSpLocks/>
            </p:cNvGrpSpPr>
            <p:nvPr/>
          </p:nvGrpSpPr>
          <p:grpSpPr bwMode="auto">
            <a:xfrm>
              <a:off x="6948488" y="2155825"/>
              <a:ext cx="1887537" cy="415925"/>
              <a:chOff x="6948488" y="2155825"/>
              <a:chExt cx="1887537" cy="415925"/>
            </a:xfrm>
          </p:grpSpPr>
          <p:sp>
            <p:nvSpPr>
              <p:cNvPr id="240685" name="Text Box 45"/>
              <p:cNvSpPr txBox="1">
                <a:spLocks noChangeArrowheads="1"/>
              </p:cNvSpPr>
              <p:nvPr/>
            </p:nvSpPr>
            <p:spPr bwMode="auto">
              <a:xfrm>
                <a:off x="6948489" y="2155825"/>
                <a:ext cx="227015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0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240686" name="Text Box 46"/>
              <p:cNvSpPr txBox="1">
                <a:spLocks noChangeArrowheads="1"/>
              </p:cNvSpPr>
              <p:nvPr/>
            </p:nvSpPr>
            <p:spPr bwMode="auto">
              <a:xfrm>
                <a:off x="8524899" y="2155825"/>
                <a:ext cx="223841" cy="369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US" b="1">
                    <a:solidFill>
                      <a:srgbClr val="FFFF00"/>
                    </a:solidFill>
                    <a:latin typeface="+mn-lt"/>
                    <a:cs typeface="+mn-cs"/>
                  </a:rPr>
                  <a:t>5</a:t>
                </a:r>
                <a:endParaRPr lang="es-AR" b="1">
                  <a:solidFill>
                    <a:srgbClr val="FFFF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7232" name="Line 48"/>
              <p:cNvSpPr>
                <a:spLocks noChangeShapeType="1"/>
              </p:cNvSpPr>
              <p:nvPr/>
            </p:nvSpPr>
            <p:spPr bwMode="auto">
              <a:xfrm>
                <a:off x="6991350" y="2524125"/>
                <a:ext cx="1844675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3" name="Line 49"/>
              <p:cNvSpPr>
                <a:spLocks noChangeShapeType="1"/>
              </p:cNvSpPr>
              <p:nvPr/>
            </p:nvSpPr>
            <p:spPr bwMode="auto">
              <a:xfrm>
                <a:off x="712628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4" name="Line 50"/>
              <p:cNvSpPr>
                <a:spLocks noChangeShapeType="1"/>
              </p:cNvSpPr>
              <p:nvPr/>
            </p:nvSpPr>
            <p:spPr bwMode="auto">
              <a:xfrm>
                <a:off x="8656638" y="2471738"/>
                <a:ext cx="0" cy="6350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5" name="Line 52"/>
              <p:cNvSpPr>
                <a:spLocks noChangeShapeType="1"/>
              </p:cNvSpPr>
              <p:nvPr/>
            </p:nvSpPr>
            <p:spPr bwMode="auto">
              <a:xfrm>
                <a:off x="6948488" y="257175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7222" name="Grupo 99"/>
            <p:cNvGrpSpPr>
              <a:grpSpLocks/>
            </p:cNvGrpSpPr>
            <p:nvPr/>
          </p:nvGrpSpPr>
          <p:grpSpPr bwMode="auto">
            <a:xfrm>
              <a:off x="6948488" y="2508250"/>
              <a:ext cx="42863" cy="2022475"/>
              <a:chOff x="6948488" y="2508250"/>
              <a:chExt cx="42863" cy="2022475"/>
            </a:xfrm>
          </p:grpSpPr>
          <p:sp>
            <p:nvSpPr>
              <p:cNvPr id="7225" name="Line 47"/>
              <p:cNvSpPr>
                <a:spLocks noChangeShapeType="1"/>
              </p:cNvSpPr>
              <p:nvPr/>
            </p:nvSpPr>
            <p:spPr bwMode="auto">
              <a:xfrm>
                <a:off x="6991350" y="2508250"/>
                <a:ext cx="0" cy="2022475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6" name="Line 53"/>
              <p:cNvSpPr>
                <a:spLocks noChangeShapeType="1"/>
              </p:cNvSpPr>
              <p:nvPr/>
            </p:nvSpPr>
            <p:spPr bwMode="auto">
              <a:xfrm>
                <a:off x="6948488" y="301307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7" name="Line 54"/>
              <p:cNvSpPr>
                <a:spLocks noChangeShapeType="1"/>
              </p:cNvSpPr>
              <p:nvPr/>
            </p:nvSpPr>
            <p:spPr bwMode="auto">
              <a:xfrm>
                <a:off x="6948488" y="3517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8" name="Line 55"/>
              <p:cNvSpPr>
                <a:spLocks noChangeShapeType="1"/>
              </p:cNvSpPr>
              <p:nvPr/>
            </p:nvSpPr>
            <p:spPr bwMode="auto">
              <a:xfrm>
                <a:off x="6948488" y="4025900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9" name="Line 56"/>
              <p:cNvSpPr>
                <a:spLocks noChangeShapeType="1"/>
              </p:cNvSpPr>
              <p:nvPr/>
            </p:nvSpPr>
            <p:spPr bwMode="auto">
              <a:xfrm>
                <a:off x="6948488" y="4467225"/>
                <a:ext cx="42863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223" name="Text Box 58"/>
            <p:cNvSpPr txBox="1">
              <a:spLocks noChangeArrowheads="1"/>
            </p:cNvSpPr>
            <p:nvPr/>
          </p:nvSpPr>
          <p:spPr bwMode="auto">
            <a:xfrm>
              <a:off x="6918357" y="4572007"/>
              <a:ext cx="2154237" cy="553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en-US" sz="1200" b="1" dirty="0" err="1">
                  <a:solidFill>
                    <a:schemeClr val="bg1"/>
                  </a:solidFill>
                </a:rPr>
                <a:t>Soja</a:t>
              </a:r>
              <a:r>
                <a:rPr lang="en-US" sz="1200" b="1" dirty="0">
                  <a:solidFill>
                    <a:schemeClr val="bg1"/>
                  </a:solidFill>
                </a:rPr>
                <a:t> </a:t>
              </a:r>
              <a:r>
                <a:rPr lang="en-US" sz="1200" b="1" dirty="0" err="1">
                  <a:solidFill>
                    <a:schemeClr val="bg1"/>
                  </a:solidFill>
                </a:rPr>
                <a:t>contínua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224" name="Text Box 59"/>
            <p:cNvSpPr txBox="1">
              <a:spLocks noChangeArrowheads="1"/>
            </p:cNvSpPr>
            <p:nvPr/>
          </p:nvSpPr>
          <p:spPr bwMode="auto">
            <a:xfrm>
              <a:off x="6877050" y="5067256"/>
              <a:ext cx="2195513" cy="87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Resck, 1998</a:t>
              </a:r>
            </a:p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Seguy &amp; Bouzinac, 2002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13  to 16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Latitude</a:t>
              </a:r>
            </a:p>
          </p:txBody>
        </p:sp>
      </p:grpSp>
      <p:grpSp>
        <p:nvGrpSpPr>
          <p:cNvPr id="8" name="Grupo 105"/>
          <p:cNvGrpSpPr>
            <a:grpSpLocks/>
          </p:cNvGrpSpPr>
          <p:nvPr/>
        </p:nvGrpSpPr>
        <p:grpSpPr bwMode="auto">
          <a:xfrm>
            <a:off x="2759075" y="1685912"/>
            <a:ext cx="2058988" cy="3779963"/>
            <a:chOff x="2759076" y="2176463"/>
            <a:chExt cx="2058987" cy="3780569"/>
          </a:xfrm>
        </p:grpSpPr>
        <p:sp>
          <p:nvSpPr>
            <p:cNvPr id="7211" name="Line 35"/>
            <p:cNvSpPr>
              <a:spLocks noChangeShapeType="1"/>
            </p:cNvSpPr>
            <p:nvPr/>
          </p:nvSpPr>
          <p:spPr bwMode="auto">
            <a:xfrm>
              <a:off x="4775200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2" name="Line 61"/>
            <p:cNvSpPr>
              <a:spLocks noChangeShapeType="1"/>
            </p:cNvSpPr>
            <p:nvPr/>
          </p:nvSpPr>
          <p:spPr bwMode="auto">
            <a:xfrm>
              <a:off x="2801938" y="2520951"/>
              <a:ext cx="0" cy="1979613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3" name="Line 62"/>
            <p:cNvSpPr>
              <a:spLocks noChangeShapeType="1"/>
            </p:cNvSpPr>
            <p:nvPr/>
          </p:nvSpPr>
          <p:spPr bwMode="auto">
            <a:xfrm>
              <a:off x="2801938" y="2533651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4" name="Line 63"/>
            <p:cNvSpPr>
              <a:spLocks noChangeShapeType="1"/>
            </p:cNvSpPr>
            <p:nvPr/>
          </p:nvSpPr>
          <p:spPr bwMode="auto">
            <a:xfrm>
              <a:off x="2933701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5" name="Line 64"/>
            <p:cNvSpPr>
              <a:spLocks noChangeShapeType="1"/>
            </p:cNvSpPr>
            <p:nvPr/>
          </p:nvSpPr>
          <p:spPr bwMode="auto">
            <a:xfrm>
              <a:off x="4433888" y="2482851"/>
              <a:ext cx="0" cy="61913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2771776" y="2176463"/>
              <a:ext cx="355600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4211638" y="2176463"/>
              <a:ext cx="530225" cy="369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FF00"/>
                  </a:solidFill>
                  <a:latin typeface="+mn-lt"/>
                  <a:cs typeface="+mn-cs"/>
                </a:rPr>
                <a:t>20</a:t>
              </a:r>
              <a:endParaRPr lang="es-AR" b="1" dirty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218" name="Line 67"/>
            <p:cNvSpPr>
              <a:spLocks noChangeShapeType="1"/>
            </p:cNvSpPr>
            <p:nvPr/>
          </p:nvSpPr>
          <p:spPr bwMode="auto">
            <a:xfrm>
              <a:off x="2759076" y="2582863"/>
              <a:ext cx="4286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19" name="Text Box 73"/>
            <p:cNvSpPr txBox="1">
              <a:spLocks noChangeArrowheads="1"/>
            </p:cNvSpPr>
            <p:nvPr/>
          </p:nvSpPr>
          <p:spPr bwMode="auto">
            <a:xfrm>
              <a:off x="2771775" y="4660952"/>
              <a:ext cx="1871663" cy="55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Argentina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Trigo contínuo</a:t>
              </a:r>
            </a:p>
          </p:txBody>
        </p:sp>
        <p:sp>
          <p:nvSpPr>
            <p:cNvPr id="7220" name="Text Box 74"/>
            <p:cNvSpPr txBox="1">
              <a:spLocks noChangeArrowheads="1"/>
            </p:cNvSpPr>
            <p:nvPr/>
          </p:nvSpPr>
          <p:spPr bwMode="auto">
            <a:xfrm>
              <a:off x="2771776" y="5172076"/>
              <a:ext cx="1800225" cy="784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Michelena, 1989; Casas, 1998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32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</p:grpSp>
      <p:grpSp>
        <p:nvGrpSpPr>
          <p:cNvPr id="10" name="Grupo 88"/>
          <p:cNvGrpSpPr>
            <a:grpSpLocks/>
          </p:cNvGrpSpPr>
          <p:nvPr/>
        </p:nvGrpSpPr>
        <p:grpSpPr bwMode="auto">
          <a:xfrm>
            <a:off x="1008063" y="2009761"/>
            <a:ext cx="1778000" cy="933451"/>
            <a:chOff x="1008063" y="2500306"/>
            <a:chExt cx="1777987" cy="933458"/>
          </a:xfrm>
        </p:grpSpPr>
        <p:sp>
          <p:nvSpPr>
            <p:cNvPr id="7204" name="Text Box 5"/>
            <p:cNvSpPr txBox="1">
              <a:spLocks noChangeArrowheads="1"/>
            </p:cNvSpPr>
            <p:nvPr/>
          </p:nvSpPr>
          <p:spPr bwMode="auto">
            <a:xfrm>
              <a:off x="1643042" y="2500306"/>
              <a:ext cx="1143008" cy="630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Saskatoon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48%</a:t>
              </a:r>
            </a:p>
          </p:txBody>
        </p:sp>
        <p:sp>
          <p:nvSpPr>
            <p:cNvPr id="7205" name="Freeform 20"/>
            <p:cNvSpPr>
              <a:spLocks/>
            </p:cNvSpPr>
            <p:nvPr/>
          </p:nvSpPr>
          <p:spPr bwMode="auto">
            <a:xfrm>
              <a:off x="1008063" y="2568576"/>
              <a:ext cx="1522413" cy="865188"/>
            </a:xfrm>
            <a:custGeom>
              <a:avLst/>
              <a:gdLst>
                <a:gd name="T0" fmla="*/ 0 w 1680"/>
                <a:gd name="T1" fmla="*/ 0 h 1104"/>
                <a:gd name="T2" fmla="*/ 58304790 w 1680"/>
                <a:gd name="T3" fmla="*/ 24566162 h 1104"/>
                <a:gd name="T4" fmla="*/ 146172505 w 1680"/>
                <a:gd name="T5" fmla="*/ 4053452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upo 104"/>
          <p:cNvGrpSpPr>
            <a:grpSpLocks/>
          </p:cNvGrpSpPr>
          <p:nvPr/>
        </p:nvGrpSpPr>
        <p:grpSpPr bwMode="auto">
          <a:xfrm>
            <a:off x="971552" y="2078025"/>
            <a:ext cx="1814513" cy="1851296"/>
            <a:chOff x="971550" y="2568576"/>
            <a:chExt cx="1814500" cy="1852074"/>
          </a:xfrm>
        </p:grpSpPr>
        <p:sp>
          <p:nvSpPr>
            <p:cNvPr id="7202" name="Freeform 19"/>
            <p:cNvSpPr>
              <a:spLocks/>
            </p:cNvSpPr>
            <p:nvPr/>
          </p:nvSpPr>
          <p:spPr bwMode="auto">
            <a:xfrm>
              <a:off x="971550" y="2568576"/>
              <a:ext cx="1547813" cy="1147763"/>
            </a:xfrm>
            <a:custGeom>
              <a:avLst/>
              <a:gdLst>
                <a:gd name="T0" fmla="*/ 0 w 1680"/>
                <a:gd name="T1" fmla="*/ 0 h 1104"/>
                <a:gd name="T2" fmla="*/ 64510645 w 1680"/>
                <a:gd name="T3" fmla="*/ 134025215 h 1104"/>
                <a:gd name="T4" fmla="*/ 161276597 w 1680"/>
                <a:gd name="T5" fmla="*/ 219412955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3" name="CaixaDeTexto 82"/>
            <p:cNvSpPr txBox="1">
              <a:spLocks noChangeArrowheads="1"/>
            </p:cNvSpPr>
            <p:nvPr/>
          </p:nvSpPr>
          <p:spPr bwMode="auto">
            <a:xfrm>
              <a:off x="1643042" y="3774048"/>
              <a:ext cx="1143008" cy="646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Missouri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  <a:latin typeface="Calibri" pitchFamily="34" charset="0"/>
                </a:rPr>
                <a:t>58 %</a:t>
              </a:r>
              <a:endParaRPr lang="pt-BR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12" name="Grupo 93"/>
          <p:cNvGrpSpPr>
            <a:grpSpLocks/>
          </p:cNvGrpSpPr>
          <p:nvPr/>
        </p:nvGrpSpPr>
        <p:grpSpPr bwMode="auto">
          <a:xfrm>
            <a:off x="2892425" y="2009760"/>
            <a:ext cx="1893888" cy="630942"/>
            <a:chOff x="2892426" y="2500306"/>
            <a:chExt cx="1893888" cy="631648"/>
          </a:xfrm>
        </p:grpSpPr>
        <p:sp>
          <p:nvSpPr>
            <p:cNvPr id="7200" name="Freeform 72"/>
            <p:cNvSpPr>
              <a:spLocks/>
            </p:cNvSpPr>
            <p:nvPr/>
          </p:nvSpPr>
          <p:spPr bwMode="auto">
            <a:xfrm>
              <a:off x="2892426" y="2582863"/>
              <a:ext cx="1463675" cy="485775"/>
            </a:xfrm>
            <a:custGeom>
              <a:avLst/>
              <a:gdLst>
                <a:gd name="T0" fmla="*/ 0 w 1680"/>
                <a:gd name="T1" fmla="*/ 0 h 1104"/>
                <a:gd name="T2" fmla="*/ 46301791 w 1680"/>
                <a:gd name="T3" fmla="*/ 774424 h 1104"/>
                <a:gd name="T4" fmla="*/ 116134791 w 1680"/>
                <a:gd name="T5" fmla="*/ 1355242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201" name="Text Box 5"/>
            <p:cNvSpPr txBox="1">
              <a:spLocks noChangeArrowheads="1"/>
            </p:cNvSpPr>
            <p:nvPr/>
          </p:nvSpPr>
          <p:spPr bwMode="auto">
            <a:xfrm>
              <a:off x="3428992" y="2500306"/>
              <a:ext cx="1357322" cy="63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Pergamino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24%</a:t>
              </a:r>
            </a:p>
          </p:txBody>
        </p:sp>
      </p:grpSp>
      <p:grpSp>
        <p:nvGrpSpPr>
          <p:cNvPr id="13" name="Grupo 94"/>
          <p:cNvGrpSpPr>
            <a:grpSpLocks/>
          </p:cNvGrpSpPr>
          <p:nvPr/>
        </p:nvGrpSpPr>
        <p:grpSpPr bwMode="auto">
          <a:xfrm>
            <a:off x="2847975" y="2074849"/>
            <a:ext cx="1436688" cy="1779838"/>
            <a:chOff x="2847976" y="2565401"/>
            <a:chExt cx="1436688" cy="1780543"/>
          </a:xfrm>
        </p:grpSpPr>
        <p:sp>
          <p:nvSpPr>
            <p:cNvPr id="7198" name="Freeform 75"/>
            <p:cNvSpPr>
              <a:spLocks/>
            </p:cNvSpPr>
            <p:nvPr/>
          </p:nvSpPr>
          <p:spPr bwMode="auto">
            <a:xfrm>
              <a:off x="2847976" y="2565401"/>
              <a:ext cx="1436688" cy="1223963"/>
            </a:xfrm>
            <a:custGeom>
              <a:avLst/>
              <a:gdLst>
                <a:gd name="T0" fmla="*/ 0 w 1680"/>
                <a:gd name="T1" fmla="*/ 0 h 1104"/>
                <a:gd name="T2" fmla="*/ 41685333 w 1680"/>
                <a:gd name="T3" fmla="*/ 196661124 h 1104"/>
                <a:gd name="T4" fmla="*/ 103846884 w 1680"/>
                <a:gd name="T5" fmla="*/ 323261484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9" name="Text Box 5"/>
            <p:cNvSpPr txBox="1">
              <a:spLocks noChangeArrowheads="1"/>
            </p:cNvSpPr>
            <p:nvPr/>
          </p:nvSpPr>
          <p:spPr bwMode="auto">
            <a:xfrm>
              <a:off x="2857488" y="3714752"/>
              <a:ext cx="1357322" cy="63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C. Sarmiento</a:t>
              </a:r>
            </a:p>
            <a:p>
              <a:pPr algn="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60%</a:t>
              </a:r>
            </a:p>
          </p:txBody>
        </p:sp>
      </p:grpSp>
      <p:grpSp>
        <p:nvGrpSpPr>
          <p:cNvPr id="14" name="Grupo 106"/>
          <p:cNvGrpSpPr>
            <a:grpSpLocks/>
          </p:cNvGrpSpPr>
          <p:nvPr/>
        </p:nvGrpSpPr>
        <p:grpSpPr bwMode="auto">
          <a:xfrm>
            <a:off x="4786315" y="1685912"/>
            <a:ext cx="1900237" cy="3781441"/>
            <a:chOff x="4786314" y="2176463"/>
            <a:chExt cx="1900237" cy="3781543"/>
          </a:xfrm>
        </p:grpSpPr>
        <p:sp>
          <p:nvSpPr>
            <p:cNvPr id="7190" name="Line 27"/>
            <p:cNvSpPr>
              <a:spLocks noChangeShapeType="1"/>
            </p:cNvSpPr>
            <p:nvPr/>
          </p:nvSpPr>
          <p:spPr bwMode="auto">
            <a:xfrm>
              <a:off x="4818063" y="2520950"/>
              <a:ext cx="0" cy="1979612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1" name="Line 29"/>
            <p:cNvSpPr>
              <a:spLocks noChangeShapeType="1"/>
            </p:cNvSpPr>
            <p:nvPr/>
          </p:nvSpPr>
          <p:spPr bwMode="auto">
            <a:xfrm>
              <a:off x="4818063" y="2533706"/>
              <a:ext cx="1808163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2" name="Line 30"/>
            <p:cNvSpPr>
              <a:spLocks noChangeShapeType="1"/>
            </p:cNvSpPr>
            <p:nvPr/>
          </p:nvSpPr>
          <p:spPr bwMode="auto">
            <a:xfrm>
              <a:off x="4950071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93" name="Line 31"/>
            <p:cNvSpPr>
              <a:spLocks noChangeShapeType="1"/>
            </p:cNvSpPr>
            <p:nvPr/>
          </p:nvSpPr>
          <p:spPr bwMode="auto">
            <a:xfrm>
              <a:off x="6449926" y="2482850"/>
              <a:ext cx="0" cy="6191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40672" name="Text Box 32"/>
            <p:cNvSpPr txBox="1">
              <a:spLocks noChangeArrowheads="1"/>
            </p:cNvSpPr>
            <p:nvPr/>
          </p:nvSpPr>
          <p:spPr bwMode="auto">
            <a:xfrm>
              <a:off x="4787901" y="2176463"/>
              <a:ext cx="288925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0673" name="Text Box 33"/>
            <p:cNvSpPr txBox="1">
              <a:spLocks noChangeArrowheads="1"/>
            </p:cNvSpPr>
            <p:nvPr/>
          </p:nvSpPr>
          <p:spPr bwMode="auto">
            <a:xfrm>
              <a:off x="6227764" y="2176463"/>
              <a:ext cx="458787" cy="369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rgbClr val="FFFF00"/>
                  </a:solidFill>
                  <a:latin typeface="+mn-lt"/>
                  <a:cs typeface="+mn-cs"/>
                </a:rPr>
                <a:t>10</a:t>
              </a:r>
              <a:endParaRPr lang="es-AR" b="1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7196" name="Text Box 42"/>
            <p:cNvSpPr txBox="1">
              <a:spLocks noChangeArrowheads="1"/>
            </p:cNvSpPr>
            <p:nvPr/>
          </p:nvSpPr>
          <p:spPr bwMode="auto">
            <a:xfrm>
              <a:off x="4786314" y="5357826"/>
              <a:ext cx="1631950" cy="600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>
                  <a:solidFill>
                    <a:srgbClr val="00FFFF"/>
                  </a:solidFill>
                  <a:latin typeface="Tahoma" pitchFamily="34" charset="0"/>
                </a:rPr>
                <a:t>Sá et al., 2001</a:t>
              </a:r>
            </a:p>
            <a:p>
              <a:pPr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25</a:t>
              </a:r>
              <a:r>
                <a:rPr lang="en-US" sz="1400" b="1">
                  <a:solidFill>
                    <a:schemeClr val="bg1"/>
                  </a:solidFill>
                  <a:latin typeface="Tahoma" pitchFamily="34" charset="0"/>
                </a:rPr>
                <a:t>° S </a:t>
              </a:r>
              <a:r>
                <a:rPr lang="pt-BR" sz="1400" b="1">
                  <a:solidFill>
                    <a:schemeClr val="bg1"/>
                  </a:solidFill>
                  <a:latin typeface="Tahoma" pitchFamily="34" charset="0"/>
                </a:rPr>
                <a:t>Latitude</a:t>
              </a:r>
              <a:endParaRPr lang="en-US" sz="1400" b="1">
                <a:solidFill>
                  <a:schemeClr val="bg1"/>
                </a:solidFill>
                <a:latin typeface="Tahoma" pitchFamily="34" charset="0"/>
              </a:endParaRPr>
            </a:p>
          </p:txBody>
        </p:sp>
        <p:sp>
          <p:nvSpPr>
            <p:cNvPr id="7197" name="Text Box 73"/>
            <p:cNvSpPr txBox="1">
              <a:spLocks noChangeArrowheads="1"/>
            </p:cNvSpPr>
            <p:nvPr/>
          </p:nvSpPr>
          <p:spPr bwMode="auto">
            <a:xfrm>
              <a:off x="4786314" y="4714885"/>
              <a:ext cx="1571636" cy="5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Brasil</a:t>
              </a:r>
            </a:p>
            <a:p>
              <a:pPr>
                <a:spcBef>
                  <a:spcPct val="50000"/>
                </a:spcBef>
              </a:pPr>
              <a:r>
                <a:rPr lang="pt-BR" sz="1200" b="1" dirty="0">
                  <a:solidFill>
                    <a:schemeClr val="bg1"/>
                  </a:solidFill>
                  <a:latin typeface="Tahoma" pitchFamily="34" charset="0"/>
                </a:rPr>
                <a:t>Soja-Trigo</a:t>
              </a:r>
            </a:p>
          </p:txBody>
        </p:sp>
      </p:grpSp>
      <p:grpSp>
        <p:nvGrpSpPr>
          <p:cNvPr id="15" name="Grupo 102"/>
          <p:cNvGrpSpPr>
            <a:grpSpLocks/>
          </p:cNvGrpSpPr>
          <p:nvPr/>
        </p:nvGrpSpPr>
        <p:grpSpPr bwMode="auto">
          <a:xfrm>
            <a:off x="7081838" y="2081197"/>
            <a:ext cx="1776412" cy="738188"/>
            <a:chOff x="7081838" y="2571750"/>
            <a:chExt cx="1776410" cy="738188"/>
          </a:xfrm>
        </p:grpSpPr>
        <p:sp>
          <p:nvSpPr>
            <p:cNvPr id="7188" name="Freeform 57"/>
            <p:cNvSpPr>
              <a:spLocks/>
            </p:cNvSpPr>
            <p:nvPr/>
          </p:nvSpPr>
          <p:spPr bwMode="auto">
            <a:xfrm>
              <a:off x="7081838" y="2571750"/>
              <a:ext cx="1539875" cy="738188"/>
            </a:xfrm>
            <a:custGeom>
              <a:avLst/>
              <a:gdLst>
                <a:gd name="T0" fmla="*/ 0 w 1680"/>
                <a:gd name="T1" fmla="*/ 0 h 1104"/>
                <a:gd name="T2" fmla="*/ 62170631 w 1680"/>
                <a:gd name="T3" fmla="*/ 9389161 h 1104"/>
                <a:gd name="T4" fmla="*/ 156266160 w 1680"/>
                <a:gd name="T5" fmla="*/ 1564838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9" name="CaixaDeTexto 97"/>
            <p:cNvSpPr txBox="1">
              <a:spLocks noChangeArrowheads="1"/>
            </p:cNvSpPr>
            <p:nvPr/>
          </p:nvSpPr>
          <p:spPr bwMode="auto">
            <a:xfrm>
              <a:off x="7429520" y="2643182"/>
              <a:ext cx="142872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 dirty="0">
                  <a:solidFill>
                    <a:schemeClr val="bg1"/>
                  </a:solidFill>
                </a:rPr>
                <a:t>Cerrado – GO, 35%</a:t>
              </a:r>
              <a:endParaRPr lang="pt-BR" sz="1400" b="1" dirty="0"/>
            </a:p>
          </p:txBody>
        </p:sp>
      </p:grpSp>
      <p:grpSp>
        <p:nvGrpSpPr>
          <p:cNvPr id="16" name="Grupo 101"/>
          <p:cNvGrpSpPr>
            <a:grpSpLocks/>
          </p:cNvGrpSpPr>
          <p:nvPr/>
        </p:nvGrpSpPr>
        <p:grpSpPr bwMode="auto">
          <a:xfrm>
            <a:off x="7081838" y="2081200"/>
            <a:ext cx="1574800" cy="1881007"/>
            <a:chOff x="7081838" y="2571750"/>
            <a:chExt cx="1574800" cy="1880355"/>
          </a:xfrm>
        </p:grpSpPr>
        <p:sp>
          <p:nvSpPr>
            <p:cNvPr id="7186" name="Freeform 51"/>
            <p:cNvSpPr>
              <a:spLocks/>
            </p:cNvSpPr>
            <p:nvPr/>
          </p:nvSpPr>
          <p:spPr bwMode="auto">
            <a:xfrm>
              <a:off x="7081838" y="2571750"/>
              <a:ext cx="1574800" cy="1390650"/>
            </a:xfrm>
            <a:custGeom>
              <a:avLst/>
              <a:gdLst>
                <a:gd name="T0" fmla="*/ 0 w 1680"/>
                <a:gd name="T1" fmla="*/ 0 h 1104"/>
                <a:gd name="T2" fmla="*/ 71173470 w 1680"/>
                <a:gd name="T3" fmla="*/ 423651919 h 1104"/>
                <a:gd name="T4" fmla="*/ 179251616 w 1680"/>
                <a:gd name="T5" fmla="*/ 693392710 h 1104"/>
                <a:gd name="T6" fmla="*/ 0 60000 65536"/>
                <a:gd name="T7" fmla="*/ 0 60000 65536"/>
                <a:gd name="T8" fmla="*/ 0 60000 65536"/>
                <a:gd name="T9" fmla="*/ 0 w 1680"/>
                <a:gd name="T10" fmla="*/ 0 h 1104"/>
                <a:gd name="T11" fmla="*/ 1680 w 1680"/>
                <a:gd name="T12" fmla="*/ 1104 h 1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1104">
                  <a:moveTo>
                    <a:pt x="0" y="0"/>
                  </a:moveTo>
                  <a:cubicBezTo>
                    <a:pt x="196" y="244"/>
                    <a:pt x="392" y="488"/>
                    <a:pt x="672" y="672"/>
                  </a:cubicBezTo>
                  <a:cubicBezTo>
                    <a:pt x="952" y="856"/>
                    <a:pt x="1316" y="980"/>
                    <a:pt x="1680" y="110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7" name="CaixaDeTexto 100"/>
            <p:cNvSpPr txBox="1">
              <a:spLocks noChangeArrowheads="1"/>
            </p:cNvSpPr>
            <p:nvPr/>
          </p:nvSpPr>
          <p:spPr bwMode="auto">
            <a:xfrm>
              <a:off x="7215206" y="3929066"/>
              <a:ext cx="1428728" cy="52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t-BR" sz="1400" b="1">
                  <a:solidFill>
                    <a:schemeClr val="bg1"/>
                  </a:solidFill>
                </a:rPr>
                <a:t>Cerrado – MT, 69%</a:t>
              </a:r>
              <a:endParaRPr lang="pt-BR" sz="1400" b="1"/>
            </a:p>
          </p:txBody>
        </p:sp>
      </p:grpSp>
      <p:grpSp>
        <p:nvGrpSpPr>
          <p:cNvPr id="90" name="Grupo 89"/>
          <p:cNvGrpSpPr/>
          <p:nvPr/>
        </p:nvGrpSpPr>
        <p:grpSpPr>
          <a:xfrm>
            <a:off x="395290" y="5889624"/>
            <a:ext cx="8497887" cy="909102"/>
            <a:chOff x="395288" y="5889625"/>
            <a:chExt cx="8497887" cy="909103"/>
          </a:xfrm>
        </p:grpSpPr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395288" y="5889625"/>
              <a:ext cx="8497887" cy="508001"/>
              <a:chOff x="249" y="3929"/>
              <a:chExt cx="5353" cy="320"/>
            </a:xfrm>
          </p:grpSpPr>
          <p:sp>
            <p:nvSpPr>
              <p:cNvPr id="7206" name="Line 77"/>
              <p:cNvSpPr>
                <a:spLocks noChangeShapeType="1"/>
              </p:cNvSpPr>
              <p:nvPr/>
            </p:nvSpPr>
            <p:spPr bwMode="auto">
              <a:xfrm>
                <a:off x="249" y="3929"/>
                <a:ext cx="5353" cy="0"/>
              </a:xfrm>
              <a:prstGeom prst="line">
                <a:avLst/>
              </a:prstGeom>
              <a:noFill/>
              <a:ln w="1143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07" name="Text Box 78"/>
              <p:cNvSpPr txBox="1">
                <a:spLocks noChangeArrowheads="1"/>
              </p:cNvSpPr>
              <p:nvPr/>
            </p:nvSpPr>
            <p:spPr bwMode="auto">
              <a:xfrm>
                <a:off x="385" y="3997"/>
                <a:ext cx="1361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0.96 a 1.2%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8" name="Text Box 79"/>
              <p:cNvSpPr txBox="1">
                <a:spLocks noChangeArrowheads="1"/>
              </p:cNvSpPr>
              <p:nvPr/>
            </p:nvSpPr>
            <p:spPr bwMode="auto">
              <a:xfrm>
                <a:off x="1827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1.2 a 3.0%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09" name="Text Box 80"/>
              <p:cNvSpPr txBox="1">
                <a:spLocks noChangeArrowheads="1"/>
              </p:cNvSpPr>
              <p:nvPr/>
            </p:nvSpPr>
            <p:spPr bwMode="auto">
              <a:xfrm>
                <a:off x="4412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7 a 13.8 %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  <p:sp>
            <p:nvSpPr>
              <p:cNvPr id="7210" name="Text Box 81"/>
              <p:cNvSpPr txBox="1">
                <a:spLocks noChangeArrowheads="1"/>
              </p:cNvSpPr>
              <p:nvPr/>
            </p:nvSpPr>
            <p:spPr bwMode="auto">
              <a:xfrm>
                <a:off x="3143" y="3997"/>
                <a:ext cx="1189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2000" dirty="0">
                    <a:solidFill>
                      <a:srgbClr val="FFFF00"/>
                    </a:solidFill>
                  </a:rPr>
                  <a:t>3.5% ano</a:t>
                </a:r>
                <a:r>
                  <a:rPr lang="pt-BR" sz="2000" baseline="30000" dirty="0">
                    <a:solidFill>
                      <a:srgbClr val="FFFF00"/>
                    </a:solidFill>
                  </a:rPr>
                  <a:t>-1</a:t>
                </a:r>
              </a:p>
            </p:txBody>
          </p:sp>
        </p:grpSp>
        <p:sp>
          <p:nvSpPr>
            <p:cNvPr id="86" name="CaixaDeTexto 85"/>
            <p:cNvSpPr txBox="1"/>
            <p:nvPr/>
          </p:nvSpPr>
          <p:spPr>
            <a:xfrm>
              <a:off x="785786" y="6429396"/>
              <a:ext cx="1785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</a:t>
              </a:r>
            </a:p>
          </p:txBody>
        </p:sp>
        <p:sp>
          <p:nvSpPr>
            <p:cNvPr id="87" name="CaixaDeTexto 86"/>
            <p:cNvSpPr txBox="1"/>
            <p:nvPr/>
          </p:nvSpPr>
          <p:spPr>
            <a:xfrm>
              <a:off x="2571736" y="6429396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Temperada/subtropical</a:t>
              </a:r>
            </a:p>
          </p:txBody>
        </p:sp>
        <p:sp>
          <p:nvSpPr>
            <p:cNvPr id="88" name="CaixaDeTexto 87"/>
            <p:cNvSpPr txBox="1"/>
            <p:nvPr/>
          </p:nvSpPr>
          <p:spPr>
            <a:xfrm>
              <a:off x="5000628" y="6417253"/>
              <a:ext cx="235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Subtropical/Tropical</a:t>
              </a:r>
            </a:p>
          </p:txBody>
        </p:sp>
        <p:sp>
          <p:nvSpPr>
            <p:cNvPr id="89" name="CaixaDeTexto 88"/>
            <p:cNvSpPr txBox="1"/>
            <p:nvPr/>
          </p:nvSpPr>
          <p:spPr>
            <a:xfrm>
              <a:off x="7215206" y="6417253"/>
              <a:ext cx="12858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Tropical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40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0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7" grpId="0"/>
      <p:bldP spid="24068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828800"/>
            <a:ext cx="6781800" cy="3276600"/>
            <a:chOff x="624" y="1152"/>
            <a:chExt cx="4272" cy="2064"/>
          </a:xfrm>
        </p:grpSpPr>
        <p:sp>
          <p:nvSpPr>
            <p:cNvPr id="210947" name="Text Box 3"/>
            <p:cNvSpPr txBox="1">
              <a:spLocks noChangeArrowheads="1"/>
            </p:cNvSpPr>
            <p:nvPr/>
          </p:nvSpPr>
          <p:spPr bwMode="auto">
            <a:xfrm>
              <a:off x="624" y="1200"/>
              <a:ext cx="4224" cy="1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4800">
                  <a:solidFill>
                    <a:schemeClr val="bg1"/>
                  </a:solidFill>
                  <a:latin typeface="Tahoma" pitchFamily="34" charset="0"/>
                </a:rPr>
                <a:t>A quantidade de palha na superfície do solo influência a extração  de nutrientes ?</a:t>
              </a:r>
            </a:p>
          </p:txBody>
        </p:sp>
        <p:sp>
          <p:nvSpPr>
            <p:cNvPr id="210948" name="AutoShape 4"/>
            <p:cNvSpPr>
              <a:spLocks noChangeArrowheads="1"/>
            </p:cNvSpPr>
            <p:nvPr/>
          </p:nvSpPr>
          <p:spPr bwMode="auto">
            <a:xfrm>
              <a:off x="624" y="1152"/>
              <a:ext cx="4272" cy="206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24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970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52413" y="1752600"/>
          <a:ext cx="4090987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Gráfico" r:id="rId3" imgW="8525040" imgH="4552761" progId="MSGraph.Chart.8">
                  <p:embed followColorScheme="full"/>
                </p:oleObj>
              </mc:Choice>
              <mc:Fallback>
                <p:oleObj name="Gráfico" r:id="rId3" imgW="8525040" imgH="4552761" progId="MSGraph.Chart.8">
                  <p:embed followColorScheme="full"/>
                  <p:pic>
                    <p:nvPicPr>
                      <p:cNvPr id="2119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1752600"/>
                        <a:ext cx="4090987" cy="2435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1" name="Object 3"/>
          <p:cNvGraphicFramePr>
            <a:graphicFrameLocks noChangeAspect="1"/>
          </p:cNvGraphicFramePr>
          <p:nvPr/>
        </p:nvGraphicFramePr>
        <p:xfrm>
          <a:off x="4800600" y="1752600"/>
          <a:ext cx="4090988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Gráfico" r:id="rId5" imgW="8525040" imgH="4552761" progId="MSGraph.Chart.8">
                  <p:embed followColorScheme="full"/>
                </p:oleObj>
              </mc:Choice>
              <mc:Fallback>
                <p:oleObj name="Gráfico" r:id="rId5" imgW="8525040" imgH="4552761" progId="MSGraph.Chart.8">
                  <p:embed followColorScheme="full"/>
                  <p:pic>
                    <p:nvPicPr>
                      <p:cNvPr id="211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752600"/>
                        <a:ext cx="4090988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2" name="Object 4"/>
          <p:cNvGraphicFramePr>
            <a:graphicFrameLocks noChangeAspect="1"/>
          </p:cNvGraphicFramePr>
          <p:nvPr/>
        </p:nvGraphicFramePr>
        <p:xfrm>
          <a:off x="252413" y="4270375"/>
          <a:ext cx="4090987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Gráfico" r:id="rId7" imgW="8525040" imgH="4552761" progId="MSGraph.Chart.8">
                  <p:embed followColorScheme="full"/>
                </p:oleObj>
              </mc:Choice>
              <mc:Fallback>
                <p:oleObj name="Gráfico" r:id="rId7" imgW="8525040" imgH="4552761" progId="MSGraph.Chart.8">
                  <p:embed followColorScheme="full"/>
                  <p:pic>
                    <p:nvPicPr>
                      <p:cNvPr id="21197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4270375"/>
                        <a:ext cx="4090987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3" name="Object 5"/>
          <p:cNvGraphicFramePr>
            <a:graphicFrameLocks noChangeAspect="1"/>
          </p:cNvGraphicFramePr>
          <p:nvPr/>
        </p:nvGraphicFramePr>
        <p:xfrm>
          <a:off x="4800600" y="4267200"/>
          <a:ext cx="4090988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Gráfico" r:id="rId9" imgW="8525040" imgH="4552761" progId="MSGraph.Chart.8">
                  <p:embed followColorScheme="full"/>
                </p:oleObj>
              </mc:Choice>
              <mc:Fallback>
                <p:oleObj name="Gráfico" r:id="rId9" imgW="8525040" imgH="4552761" progId="MSGraph.Chart.8">
                  <p:embed followColorScheme="full"/>
                  <p:pic>
                    <p:nvPicPr>
                      <p:cNvPr id="2119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267200"/>
                        <a:ext cx="4090988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8600" y="0"/>
            <a:ext cx="8686800" cy="1371600"/>
            <a:chOff x="144" y="0"/>
            <a:chExt cx="5472" cy="864"/>
          </a:xfrm>
        </p:grpSpPr>
        <p:sp>
          <p:nvSpPr>
            <p:cNvPr id="211975" name="AutoShape 7"/>
            <p:cNvSpPr>
              <a:spLocks noChangeArrowheads="1"/>
            </p:cNvSpPr>
            <p:nvPr/>
          </p:nvSpPr>
          <p:spPr bwMode="auto">
            <a:xfrm>
              <a:off x="144" y="0"/>
              <a:ext cx="5472" cy="864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1976" name="Text Box 8"/>
            <p:cNvSpPr txBox="1">
              <a:spLocks noChangeArrowheads="1"/>
            </p:cNvSpPr>
            <p:nvPr/>
          </p:nvSpPr>
          <p:spPr bwMode="auto">
            <a:xfrm>
              <a:off x="144" y="48"/>
              <a:ext cx="547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>
                  <a:solidFill>
                    <a:schemeClr val="bg1"/>
                  </a:solidFill>
                  <a:latin typeface="Arial Black" pitchFamily="34" charset="0"/>
                </a:rPr>
                <a:t>Efeito da quantidade de palha na superfície na extração de nutrientes pelo milho                     (Média de 13 híbridos / tratamento de palha)</a:t>
              </a:r>
            </a:p>
          </p:txBody>
        </p:sp>
      </p:grpSp>
      <p:graphicFrame>
        <p:nvGraphicFramePr>
          <p:cNvPr id="211977" name="Object 9"/>
          <p:cNvGraphicFramePr>
            <a:graphicFrameLocks noChangeAspect="1"/>
          </p:cNvGraphicFramePr>
          <p:nvPr/>
        </p:nvGraphicFramePr>
        <p:xfrm>
          <a:off x="228600" y="1676400"/>
          <a:ext cx="41814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Gráfico" r:id="rId11" imgW="5092920" imgH="2902680" progId="Excel.Sheet.8">
                  <p:embed/>
                </p:oleObj>
              </mc:Choice>
              <mc:Fallback>
                <p:oleObj name="Gráfico" r:id="rId11" imgW="5092920" imgH="2902680" progId="Excel.Sheet.8">
                  <p:embed/>
                  <p:pic>
                    <p:nvPicPr>
                      <p:cNvPr id="21197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81475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8" name="Object 10"/>
          <p:cNvGraphicFramePr>
            <a:graphicFrameLocks noChangeAspect="1"/>
          </p:cNvGraphicFramePr>
          <p:nvPr/>
        </p:nvGraphicFramePr>
        <p:xfrm>
          <a:off x="4762500" y="1676400"/>
          <a:ext cx="41529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Gráfico" r:id="rId13" imgW="5058360" imgH="2902680" progId="Excel.Sheet.8">
                  <p:embed/>
                </p:oleObj>
              </mc:Choice>
              <mc:Fallback>
                <p:oleObj name="Gráfico" r:id="rId13" imgW="5058360" imgH="2902680" progId="Excel.Sheet.8">
                  <p:embed/>
                  <p:pic>
                    <p:nvPicPr>
                      <p:cNvPr id="21197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1676400"/>
                        <a:ext cx="41529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9" name="Object 11"/>
          <p:cNvGraphicFramePr>
            <a:graphicFrameLocks noChangeAspect="1"/>
          </p:cNvGraphicFramePr>
          <p:nvPr/>
        </p:nvGraphicFramePr>
        <p:xfrm>
          <a:off x="228600" y="4191000"/>
          <a:ext cx="41814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Gráfico" r:id="rId15" imgW="5092920" imgH="2823840" progId="Excel.Sheet.8">
                  <p:embed/>
                </p:oleObj>
              </mc:Choice>
              <mc:Fallback>
                <p:oleObj name="Gráfico" r:id="rId15" imgW="5092920" imgH="2823840" progId="Excel.Sheet.8">
                  <p:embed/>
                  <p:pic>
                    <p:nvPicPr>
                      <p:cNvPr id="2119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91000"/>
                        <a:ext cx="4181475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80" name="Object 12"/>
          <p:cNvGraphicFramePr>
            <a:graphicFrameLocks noChangeAspect="1"/>
          </p:cNvGraphicFramePr>
          <p:nvPr/>
        </p:nvGraphicFramePr>
        <p:xfrm>
          <a:off x="4762500" y="4191000"/>
          <a:ext cx="41529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Gráfico" r:id="rId17" imgW="5058360" imgH="2823840" progId="Excel.Sheet.8">
                  <p:embed/>
                </p:oleObj>
              </mc:Choice>
              <mc:Fallback>
                <p:oleObj name="Gráfico" r:id="rId17" imgW="5058360" imgH="2823840" progId="Excel.Sheet.8">
                  <p:embed/>
                  <p:pic>
                    <p:nvPicPr>
                      <p:cNvPr id="2119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4191000"/>
                        <a:ext cx="41529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6228184" y="1340768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</a:t>
            </a:r>
            <a:r>
              <a:rPr lang="en-US" dirty="0"/>
              <a:t> et al., RBCS, 2010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375527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11970" grpId="0"/>
      <p:bldOleChart spid="211971" grpId="0"/>
      <p:bldOleChart spid="211972" grpId="0"/>
      <p:bldOleChart spid="211973" grpId="0"/>
      <p:bldOleChart spid="211977" grpId="0"/>
      <p:bldOleChart spid="211978" grpId="0"/>
      <p:bldOleChart spid="211979" grpId="0"/>
      <p:bldOleChart spid="21198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2209800"/>
            <a:ext cx="8001000" cy="2590800"/>
            <a:chOff x="336" y="1392"/>
            <a:chExt cx="5040" cy="1632"/>
          </a:xfrm>
        </p:grpSpPr>
        <p:sp>
          <p:nvSpPr>
            <p:cNvPr id="212995" name="AutoShape 3" descr="Pergaminho"/>
            <p:cNvSpPr>
              <a:spLocks noChangeArrowheads="1"/>
            </p:cNvSpPr>
            <p:nvPr/>
          </p:nvSpPr>
          <p:spPr bwMode="auto">
            <a:xfrm>
              <a:off x="336" y="1392"/>
              <a:ext cx="5040" cy="163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212996" name="Text Box 4"/>
            <p:cNvSpPr txBox="1">
              <a:spLocks noChangeArrowheads="1"/>
            </p:cNvSpPr>
            <p:nvPr/>
          </p:nvSpPr>
          <p:spPr bwMode="auto">
            <a:xfrm>
              <a:off x="384" y="1439"/>
              <a:ext cx="4992" cy="1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4800">
                  <a:solidFill>
                    <a:schemeClr val="bg1"/>
                  </a:solidFill>
                  <a:latin typeface="Tahoma" pitchFamily="34" charset="0"/>
                </a:rPr>
                <a:t>A quantidade de palha na superfície do solo influência na produtividade de grãos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468313" y="115888"/>
            <a:ext cx="81359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>
                <a:solidFill>
                  <a:schemeClr val="bg1"/>
                </a:solidFill>
                <a:latin typeface="Tahoma" pitchFamily="34" charset="0"/>
              </a:rPr>
              <a:t>Desenvolvimento radicular e produção de grãos do híbrido </a:t>
            </a:r>
            <a:r>
              <a:rPr lang="pt-BR" sz="2400" b="1">
                <a:solidFill>
                  <a:schemeClr val="bg1"/>
                </a:solidFill>
                <a:latin typeface="Tahoma" pitchFamily="34" charset="0"/>
              </a:rPr>
              <a:t>AG 6018</a:t>
            </a:r>
            <a:r>
              <a:rPr lang="pt-BR" sz="2400">
                <a:solidFill>
                  <a:schemeClr val="bg1"/>
                </a:solidFill>
                <a:latin typeface="Tahoma" pitchFamily="34" charset="0"/>
              </a:rPr>
              <a:t> na ausência e presença de palha de aveia preta na superfície em um Latossolo Vermelho sob plantio direto</a:t>
            </a: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0" y="1268413"/>
            <a:ext cx="9144000" cy="55895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950" y="1333500"/>
            <a:ext cx="4392613" cy="5480050"/>
            <a:chOff x="68" y="840"/>
            <a:chExt cx="2767" cy="3452"/>
          </a:xfrm>
        </p:grpSpPr>
        <p:sp>
          <p:nvSpPr>
            <p:cNvPr id="216069" name="Rectangle 5"/>
            <p:cNvSpPr>
              <a:spLocks noChangeArrowheads="1"/>
            </p:cNvSpPr>
            <p:nvPr/>
          </p:nvSpPr>
          <p:spPr bwMode="auto">
            <a:xfrm>
              <a:off x="1020" y="1128"/>
              <a:ext cx="64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 Black" pitchFamily="34" charset="0"/>
                </a:rPr>
                <a:t>Sem Palha</a:t>
              </a:r>
              <a:endParaRPr lang="pt-BR" sz="1400">
                <a:latin typeface="Arial Black" pitchFamily="34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8" y="1262"/>
              <a:ext cx="2450" cy="1442"/>
              <a:chOff x="158" y="618"/>
              <a:chExt cx="2450" cy="1442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58" y="618"/>
                <a:ext cx="2450" cy="1442"/>
                <a:chOff x="158" y="618"/>
                <a:chExt cx="2450" cy="1442"/>
              </a:xfrm>
            </p:grpSpPr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1383" y="630"/>
                  <a:ext cx="1105" cy="137"/>
                  <a:chOff x="1703" y="580"/>
                  <a:chExt cx="1525" cy="89"/>
                </a:xfrm>
              </p:grpSpPr>
              <p:sp>
                <p:nvSpPr>
                  <p:cNvPr id="21607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580"/>
                    <a:ext cx="1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7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588"/>
                    <a:ext cx="1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7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596"/>
                    <a:ext cx="152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76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04"/>
                    <a:ext cx="152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7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12"/>
                    <a:ext cx="1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7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20"/>
                    <a:ext cx="1525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79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28"/>
                    <a:ext cx="1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0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36"/>
                    <a:ext cx="152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44"/>
                    <a:ext cx="1525" cy="9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2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53"/>
                    <a:ext cx="1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3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61"/>
                    <a:ext cx="1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084" name="Rectangle 20"/>
                <p:cNvSpPr>
                  <a:spLocks noChangeArrowheads="1"/>
                </p:cNvSpPr>
                <p:nvPr/>
              </p:nvSpPr>
              <p:spPr bwMode="auto">
                <a:xfrm>
                  <a:off x="1387" y="618"/>
                  <a:ext cx="1106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6" name="Group 21"/>
                <p:cNvGrpSpPr>
                  <a:grpSpLocks/>
                </p:cNvGrpSpPr>
                <p:nvPr/>
              </p:nvGrpSpPr>
              <p:grpSpPr bwMode="auto">
                <a:xfrm>
                  <a:off x="1383" y="758"/>
                  <a:ext cx="615" cy="172"/>
                  <a:chOff x="1703" y="677"/>
                  <a:chExt cx="848" cy="112"/>
                </a:xfrm>
              </p:grpSpPr>
              <p:sp>
                <p:nvSpPr>
                  <p:cNvPr id="216086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77"/>
                    <a:ext cx="848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7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85"/>
                    <a:ext cx="848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8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93"/>
                    <a:ext cx="848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8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01"/>
                    <a:ext cx="848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09"/>
                    <a:ext cx="848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1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17"/>
                    <a:ext cx="848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25"/>
                    <a:ext cx="848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3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33"/>
                    <a:ext cx="848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49"/>
                    <a:ext cx="848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5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57"/>
                    <a:ext cx="848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65"/>
                    <a:ext cx="848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7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73"/>
                    <a:ext cx="848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098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81"/>
                    <a:ext cx="848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099" name="Rectangle 35"/>
                <p:cNvSpPr>
                  <a:spLocks noChangeArrowheads="1"/>
                </p:cNvSpPr>
                <p:nvPr/>
              </p:nvSpPr>
              <p:spPr bwMode="auto">
                <a:xfrm>
                  <a:off x="1387" y="792"/>
                  <a:ext cx="615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7" name="Group 36"/>
                <p:cNvGrpSpPr>
                  <a:grpSpLocks/>
                </p:cNvGrpSpPr>
                <p:nvPr/>
              </p:nvGrpSpPr>
              <p:grpSpPr bwMode="auto">
                <a:xfrm>
                  <a:off x="1383" y="898"/>
                  <a:ext cx="597" cy="160"/>
                  <a:chOff x="1703" y="798"/>
                  <a:chExt cx="823" cy="104"/>
                </a:xfrm>
              </p:grpSpPr>
              <p:sp>
                <p:nvSpPr>
                  <p:cNvPr id="216101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98"/>
                    <a:ext cx="823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2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06"/>
                    <a:ext cx="823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3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14"/>
                    <a:ext cx="823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4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22"/>
                    <a:ext cx="823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5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30"/>
                    <a:ext cx="823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6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38"/>
                    <a:ext cx="823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46"/>
                    <a:ext cx="823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54"/>
                    <a:ext cx="823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0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62"/>
                    <a:ext cx="823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70"/>
                    <a:ext cx="823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1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78"/>
                    <a:ext cx="823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2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86"/>
                    <a:ext cx="823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3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94"/>
                    <a:ext cx="823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114" name="Rectangle 50"/>
                <p:cNvSpPr>
                  <a:spLocks noChangeArrowheads="1"/>
                </p:cNvSpPr>
                <p:nvPr/>
              </p:nvSpPr>
              <p:spPr bwMode="auto">
                <a:xfrm>
                  <a:off x="1387" y="978"/>
                  <a:ext cx="597" cy="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8" name="Group 51"/>
                <p:cNvGrpSpPr>
                  <a:grpSpLocks/>
                </p:cNvGrpSpPr>
                <p:nvPr/>
              </p:nvGrpSpPr>
              <p:grpSpPr bwMode="auto">
                <a:xfrm>
                  <a:off x="1383" y="1038"/>
                  <a:ext cx="734" cy="173"/>
                  <a:chOff x="1703" y="910"/>
                  <a:chExt cx="1012" cy="113"/>
                </a:xfrm>
              </p:grpSpPr>
              <p:sp>
                <p:nvSpPr>
                  <p:cNvPr id="216116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10"/>
                    <a:ext cx="1012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7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18"/>
                    <a:ext cx="1012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8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26"/>
                    <a:ext cx="1012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1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34"/>
                    <a:ext cx="1012" cy="9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0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43"/>
                    <a:ext cx="1012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1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51"/>
                    <a:ext cx="1012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2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59"/>
                    <a:ext cx="1012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3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67"/>
                    <a:ext cx="1012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4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83"/>
                    <a:ext cx="1012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5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91"/>
                    <a:ext cx="1012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6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99"/>
                    <a:ext cx="1012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7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07"/>
                    <a:ext cx="1012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28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15"/>
                    <a:ext cx="1012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129" name="Rectangle 65"/>
                <p:cNvSpPr>
                  <a:spLocks noChangeArrowheads="1"/>
                </p:cNvSpPr>
                <p:nvPr/>
              </p:nvSpPr>
              <p:spPr bwMode="auto">
                <a:xfrm>
                  <a:off x="1387" y="1150"/>
                  <a:ext cx="735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9" name="Group 66"/>
                <p:cNvGrpSpPr>
                  <a:grpSpLocks/>
                </p:cNvGrpSpPr>
                <p:nvPr/>
              </p:nvGrpSpPr>
              <p:grpSpPr bwMode="auto">
                <a:xfrm>
                  <a:off x="1383" y="1176"/>
                  <a:ext cx="830" cy="161"/>
                  <a:chOff x="1703" y="1031"/>
                  <a:chExt cx="1145" cy="105"/>
                </a:xfrm>
              </p:grpSpPr>
              <p:sp>
                <p:nvSpPr>
                  <p:cNvPr id="216131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31"/>
                    <a:ext cx="1145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2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39"/>
                    <a:ext cx="1145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47"/>
                    <a:ext cx="114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55"/>
                    <a:ext cx="114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5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63"/>
                    <a:ext cx="114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71"/>
                    <a:ext cx="114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79"/>
                    <a:ext cx="1145" cy="9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88"/>
                    <a:ext cx="1145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39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96"/>
                    <a:ext cx="114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0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04"/>
                    <a:ext cx="114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1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12"/>
                    <a:ext cx="114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2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20"/>
                    <a:ext cx="114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3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28"/>
                    <a:ext cx="114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144" name="Rectangle 80"/>
                <p:cNvSpPr>
                  <a:spLocks noChangeArrowheads="1"/>
                </p:cNvSpPr>
                <p:nvPr/>
              </p:nvSpPr>
              <p:spPr bwMode="auto">
                <a:xfrm>
                  <a:off x="1387" y="1336"/>
                  <a:ext cx="831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0" name="Group 81"/>
                <p:cNvGrpSpPr>
                  <a:grpSpLocks/>
                </p:cNvGrpSpPr>
                <p:nvPr/>
              </p:nvGrpSpPr>
              <p:grpSpPr bwMode="auto">
                <a:xfrm>
                  <a:off x="1383" y="1316"/>
                  <a:ext cx="826" cy="161"/>
                  <a:chOff x="1703" y="1144"/>
                  <a:chExt cx="1139" cy="105"/>
                </a:xfrm>
              </p:grpSpPr>
              <p:sp>
                <p:nvSpPr>
                  <p:cNvPr id="216146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44"/>
                    <a:ext cx="1139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52"/>
                    <a:ext cx="1139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8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60"/>
                    <a:ext cx="1139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49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68"/>
                    <a:ext cx="1139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0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76"/>
                    <a:ext cx="1139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84"/>
                    <a:ext cx="1139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92"/>
                    <a:ext cx="1139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00"/>
                    <a:ext cx="1139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08"/>
                    <a:ext cx="1139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16"/>
                    <a:ext cx="1139" cy="9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25"/>
                    <a:ext cx="1139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33"/>
                    <a:ext cx="1139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5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41"/>
                    <a:ext cx="1139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159" name="Rectangle 95"/>
                <p:cNvSpPr>
                  <a:spLocks noChangeArrowheads="1"/>
                </p:cNvSpPr>
                <p:nvPr/>
              </p:nvSpPr>
              <p:spPr bwMode="auto">
                <a:xfrm>
                  <a:off x="1387" y="1510"/>
                  <a:ext cx="82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1" name="Group 96"/>
                <p:cNvGrpSpPr>
                  <a:grpSpLocks/>
                </p:cNvGrpSpPr>
                <p:nvPr/>
              </p:nvGrpSpPr>
              <p:grpSpPr bwMode="auto">
                <a:xfrm>
                  <a:off x="1383" y="1456"/>
                  <a:ext cx="1221" cy="174"/>
                  <a:chOff x="1703" y="1257"/>
                  <a:chExt cx="1684" cy="113"/>
                </a:xfrm>
              </p:grpSpPr>
              <p:sp>
                <p:nvSpPr>
                  <p:cNvPr id="21616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57"/>
                    <a:ext cx="1684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2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65"/>
                    <a:ext cx="1684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73"/>
                    <a:ext cx="1684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81"/>
                    <a:ext cx="168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89"/>
                    <a:ext cx="168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6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97"/>
                    <a:ext cx="168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7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05"/>
                    <a:ext cx="168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8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13"/>
                    <a:ext cx="1684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6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29"/>
                    <a:ext cx="168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0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37"/>
                    <a:ext cx="168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1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45"/>
                    <a:ext cx="168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2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53"/>
                    <a:ext cx="168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3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61"/>
                    <a:ext cx="1684" cy="9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174" name="Rectangle 110"/>
                <p:cNvSpPr>
                  <a:spLocks noChangeArrowheads="1"/>
                </p:cNvSpPr>
                <p:nvPr/>
              </p:nvSpPr>
              <p:spPr bwMode="auto">
                <a:xfrm>
                  <a:off x="1387" y="1683"/>
                  <a:ext cx="1221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2" name="Group 111"/>
                <p:cNvGrpSpPr>
                  <a:grpSpLocks/>
                </p:cNvGrpSpPr>
                <p:nvPr/>
              </p:nvGrpSpPr>
              <p:grpSpPr bwMode="auto">
                <a:xfrm>
                  <a:off x="1383" y="1594"/>
                  <a:ext cx="693" cy="160"/>
                  <a:chOff x="1703" y="1378"/>
                  <a:chExt cx="956" cy="104"/>
                </a:xfrm>
              </p:grpSpPr>
              <p:sp>
                <p:nvSpPr>
                  <p:cNvPr id="216176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78"/>
                    <a:ext cx="956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7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86"/>
                    <a:ext cx="956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8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94"/>
                    <a:ext cx="956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79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02"/>
                    <a:ext cx="956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0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10"/>
                    <a:ext cx="956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1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18"/>
                    <a:ext cx="956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2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26"/>
                    <a:ext cx="956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3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34"/>
                    <a:ext cx="956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4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42"/>
                    <a:ext cx="956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5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50"/>
                    <a:ext cx="956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6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58"/>
                    <a:ext cx="956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7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66"/>
                    <a:ext cx="956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88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74"/>
                    <a:ext cx="956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189" name="Rectangle 125"/>
                <p:cNvSpPr>
                  <a:spLocks noChangeArrowheads="1"/>
                </p:cNvSpPr>
                <p:nvPr/>
              </p:nvSpPr>
              <p:spPr bwMode="auto">
                <a:xfrm>
                  <a:off x="1387" y="1869"/>
                  <a:ext cx="69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3" name="Group 126"/>
                <p:cNvGrpSpPr>
                  <a:grpSpLocks/>
                </p:cNvGrpSpPr>
                <p:nvPr/>
              </p:nvGrpSpPr>
              <p:grpSpPr bwMode="auto">
                <a:xfrm>
                  <a:off x="1383" y="1734"/>
                  <a:ext cx="894" cy="174"/>
                  <a:chOff x="1703" y="1490"/>
                  <a:chExt cx="1234" cy="113"/>
                </a:xfrm>
              </p:grpSpPr>
              <p:sp>
                <p:nvSpPr>
                  <p:cNvPr id="216191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90"/>
                    <a:ext cx="1234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2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98"/>
                    <a:ext cx="1234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3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06"/>
                    <a:ext cx="1234" cy="9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4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15"/>
                    <a:ext cx="123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5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23"/>
                    <a:ext cx="123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6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31"/>
                    <a:ext cx="123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7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39"/>
                    <a:ext cx="123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8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47"/>
                    <a:ext cx="1234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199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63"/>
                    <a:ext cx="123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0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71"/>
                    <a:ext cx="123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1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79"/>
                    <a:ext cx="123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2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87"/>
                    <a:ext cx="123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3" name="Rectangle 13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95"/>
                    <a:ext cx="1234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4" name="Group 140"/>
                <p:cNvGrpSpPr>
                  <a:grpSpLocks/>
                </p:cNvGrpSpPr>
                <p:nvPr/>
              </p:nvGrpSpPr>
              <p:grpSpPr bwMode="auto">
                <a:xfrm>
                  <a:off x="1383" y="1874"/>
                  <a:ext cx="385" cy="186"/>
                  <a:chOff x="1703" y="1611"/>
                  <a:chExt cx="531" cy="121"/>
                </a:xfrm>
              </p:grpSpPr>
              <p:sp>
                <p:nvSpPr>
                  <p:cNvPr id="216205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11"/>
                    <a:ext cx="525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6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19"/>
                    <a:ext cx="525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7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27"/>
                    <a:ext cx="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8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35"/>
                    <a:ext cx="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09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43"/>
                    <a:ext cx="52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0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51"/>
                    <a:ext cx="525" cy="9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1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60"/>
                    <a:ext cx="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2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68"/>
                    <a:ext cx="525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3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76"/>
                    <a:ext cx="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4" name="Rectangle 15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84"/>
                    <a:ext cx="52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5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92"/>
                    <a:ext cx="52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6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700"/>
                    <a:ext cx="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7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708"/>
                    <a:ext cx="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18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1709" y="1619"/>
                    <a:ext cx="525" cy="1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5" name="Group 155"/>
                <p:cNvGrpSpPr>
                  <a:grpSpLocks/>
                </p:cNvGrpSpPr>
                <p:nvPr/>
              </p:nvGrpSpPr>
              <p:grpSpPr bwMode="auto">
                <a:xfrm flipH="1">
                  <a:off x="278" y="630"/>
                  <a:ext cx="1105" cy="137"/>
                  <a:chOff x="1703" y="580"/>
                  <a:chExt cx="1525" cy="89"/>
                </a:xfrm>
              </p:grpSpPr>
              <p:sp>
                <p:nvSpPr>
                  <p:cNvPr id="216220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580"/>
                    <a:ext cx="1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1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588"/>
                    <a:ext cx="1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2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596"/>
                    <a:ext cx="152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3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04"/>
                    <a:ext cx="152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4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12"/>
                    <a:ext cx="1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5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20"/>
                    <a:ext cx="1525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6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28"/>
                    <a:ext cx="1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7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36"/>
                    <a:ext cx="152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8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44"/>
                    <a:ext cx="1525" cy="9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29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53"/>
                    <a:ext cx="1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0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61"/>
                    <a:ext cx="1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231" name="Rectangle 167"/>
                <p:cNvSpPr>
                  <a:spLocks noChangeArrowheads="1"/>
                </p:cNvSpPr>
                <p:nvPr/>
              </p:nvSpPr>
              <p:spPr bwMode="auto">
                <a:xfrm flipH="1">
                  <a:off x="273" y="618"/>
                  <a:ext cx="1106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6" name="Group 168"/>
                <p:cNvGrpSpPr>
                  <a:grpSpLocks/>
                </p:cNvGrpSpPr>
                <p:nvPr/>
              </p:nvGrpSpPr>
              <p:grpSpPr bwMode="auto">
                <a:xfrm flipH="1">
                  <a:off x="768" y="758"/>
                  <a:ext cx="615" cy="172"/>
                  <a:chOff x="1703" y="677"/>
                  <a:chExt cx="848" cy="112"/>
                </a:xfrm>
              </p:grpSpPr>
              <p:sp>
                <p:nvSpPr>
                  <p:cNvPr id="216233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77"/>
                    <a:ext cx="848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4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85"/>
                    <a:ext cx="848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5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693"/>
                    <a:ext cx="848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6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01"/>
                    <a:ext cx="848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7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09"/>
                    <a:ext cx="848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8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17"/>
                    <a:ext cx="848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39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25"/>
                    <a:ext cx="848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0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33"/>
                    <a:ext cx="848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1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49"/>
                    <a:ext cx="848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2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57"/>
                    <a:ext cx="848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3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65"/>
                    <a:ext cx="848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4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73"/>
                    <a:ext cx="848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5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81"/>
                    <a:ext cx="848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246" name="Rectangle 182"/>
                <p:cNvSpPr>
                  <a:spLocks noChangeArrowheads="1"/>
                </p:cNvSpPr>
                <p:nvPr/>
              </p:nvSpPr>
              <p:spPr bwMode="auto">
                <a:xfrm flipH="1">
                  <a:off x="764" y="792"/>
                  <a:ext cx="615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7" name="Group 183"/>
                <p:cNvGrpSpPr>
                  <a:grpSpLocks/>
                </p:cNvGrpSpPr>
                <p:nvPr/>
              </p:nvGrpSpPr>
              <p:grpSpPr bwMode="auto">
                <a:xfrm flipH="1">
                  <a:off x="786" y="898"/>
                  <a:ext cx="597" cy="160"/>
                  <a:chOff x="1703" y="798"/>
                  <a:chExt cx="823" cy="104"/>
                </a:xfrm>
              </p:grpSpPr>
              <p:sp>
                <p:nvSpPr>
                  <p:cNvPr id="216248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798"/>
                    <a:ext cx="823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49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06"/>
                    <a:ext cx="823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0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14"/>
                    <a:ext cx="823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1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22"/>
                    <a:ext cx="823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2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30"/>
                    <a:ext cx="823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3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38"/>
                    <a:ext cx="823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4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46"/>
                    <a:ext cx="823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5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54"/>
                    <a:ext cx="823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6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62"/>
                    <a:ext cx="823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7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70"/>
                    <a:ext cx="823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8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78"/>
                    <a:ext cx="823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59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86"/>
                    <a:ext cx="823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0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894"/>
                    <a:ext cx="823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261" name="Rectangle 197"/>
                <p:cNvSpPr>
                  <a:spLocks noChangeArrowheads="1"/>
                </p:cNvSpPr>
                <p:nvPr/>
              </p:nvSpPr>
              <p:spPr bwMode="auto">
                <a:xfrm flipH="1">
                  <a:off x="782" y="978"/>
                  <a:ext cx="597" cy="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8" name="Group 198"/>
                <p:cNvGrpSpPr>
                  <a:grpSpLocks/>
                </p:cNvGrpSpPr>
                <p:nvPr/>
              </p:nvGrpSpPr>
              <p:grpSpPr bwMode="auto">
                <a:xfrm flipH="1">
                  <a:off x="649" y="1038"/>
                  <a:ext cx="734" cy="173"/>
                  <a:chOff x="1703" y="910"/>
                  <a:chExt cx="1012" cy="113"/>
                </a:xfrm>
              </p:grpSpPr>
              <p:sp>
                <p:nvSpPr>
                  <p:cNvPr id="216263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10"/>
                    <a:ext cx="1012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4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18"/>
                    <a:ext cx="1012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5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26"/>
                    <a:ext cx="1012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6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34"/>
                    <a:ext cx="1012" cy="9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7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43"/>
                    <a:ext cx="1012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8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51"/>
                    <a:ext cx="1012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69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59"/>
                    <a:ext cx="1012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0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67"/>
                    <a:ext cx="1012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1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83"/>
                    <a:ext cx="1012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2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91"/>
                    <a:ext cx="1012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3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999"/>
                    <a:ext cx="1012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4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07"/>
                    <a:ext cx="1012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5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15"/>
                    <a:ext cx="1012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276" name="Rectangle 212"/>
                <p:cNvSpPr>
                  <a:spLocks noChangeArrowheads="1"/>
                </p:cNvSpPr>
                <p:nvPr/>
              </p:nvSpPr>
              <p:spPr bwMode="auto">
                <a:xfrm flipH="1">
                  <a:off x="644" y="1150"/>
                  <a:ext cx="735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9" name="Group 213"/>
                <p:cNvGrpSpPr>
                  <a:grpSpLocks/>
                </p:cNvGrpSpPr>
                <p:nvPr/>
              </p:nvGrpSpPr>
              <p:grpSpPr bwMode="auto">
                <a:xfrm flipH="1">
                  <a:off x="553" y="1176"/>
                  <a:ext cx="830" cy="161"/>
                  <a:chOff x="1703" y="1031"/>
                  <a:chExt cx="1145" cy="105"/>
                </a:xfrm>
              </p:grpSpPr>
              <p:sp>
                <p:nvSpPr>
                  <p:cNvPr id="216278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31"/>
                    <a:ext cx="1145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79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39"/>
                    <a:ext cx="1145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0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47"/>
                    <a:ext cx="114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1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55"/>
                    <a:ext cx="114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2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63"/>
                    <a:ext cx="114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3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71"/>
                    <a:ext cx="114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4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79"/>
                    <a:ext cx="1145" cy="9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5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88"/>
                    <a:ext cx="1145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6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096"/>
                    <a:ext cx="114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7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04"/>
                    <a:ext cx="114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8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12"/>
                    <a:ext cx="114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89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20"/>
                    <a:ext cx="114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0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28"/>
                    <a:ext cx="114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291" name="Rectangle 227"/>
                <p:cNvSpPr>
                  <a:spLocks noChangeArrowheads="1"/>
                </p:cNvSpPr>
                <p:nvPr/>
              </p:nvSpPr>
              <p:spPr bwMode="auto">
                <a:xfrm flipH="1">
                  <a:off x="548" y="1336"/>
                  <a:ext cx="831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0" name="Group 228"/>
                <p:cNvGrpSpPr>
                  <a:grpSpLocks/>
                </p:cNvGrpSpPr>
                <p:nvPr/>
              </p:nvGrpSpPr>
              <p:grpSpPr bwMode="auto">
                <a:xfrm flipH="1">
                  <a:off x="557" y="1316"/>
                  <a:ext cx="826" cy="161"/>
                  <a:chOff x="1703" y="1144"/>
                  <a:chExt cx="1139" cy="105"/>
                </a:xfrm>
              </p:grpSpPr>
              <p:sp>
                <p:nvSpPr>
                  <p:cNvPr id="216293" name="Rectangle 22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44"/>
                    <a:ext cx="1139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4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52"/>
                    <a:ext cx="1139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5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60"/>
                    <a:ext cx="1139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6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68"/>
                    <a:ext cx="1139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7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76"/>
                    <a:ext cx="1139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8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84"/>
                    <a:ext cx="1139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299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192"/>
                    <a:ext cx="1139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0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00"/>
                    <a:ext cx="1139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1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08"/>
                    <a:ext cx="1139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2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16"/>
                    <a:ext cx="1139" cy="9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3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25"/>
                    <a:ext cx="1139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4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33"/>
                    <a:ext cx="1139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5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41"/>
                    <a:ext cx="1139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306" name="Rectangle 242"/>
                <p:cNvSpPr>
                  <a:spLocks noChangeArrowheads="1"/>
                </p:cNvSpPr>
                <p:nvPr/>
              </p:nvSpPr>
              <p:spPr bwMode="auto">
                <a:xfrm flipH="1">
                  <a:off x="553" y="1510"/>
                  <a:ext cx="82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1" name="Group 243"/>
                <p:cNvGrpSpPr>
                  <a:grpSpLocks/>
                </p:cNvGrpSpPr>
                <p:nvPr/>
              </p:nvGrpSpPr>
              <p:grpSpPr bwMode="auto">
                <a:xfrm flipH="1">
                  <a:off x="162" y="1456"/>
                  <a:ext cx="1221" cy="174"/>
                  <a:chOff x="1703" y="1257"/>
                  <a:chExt cx="1684" cy="113"/>
                </a:xfrm>
              </p:grpSpPr>
              <p:sp>
                <p:nvSpPr>
                  <p:cNvPr id="216308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57"/>
                    <a:ext cx="1684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09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65"/>
                    <a:ext cx="1684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0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73"/>
                    <a:ext cx="1684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1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81"/>
                    <a:ext cx="168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2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89"/>
                    <a:ext cx="168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3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297"/>
                    <a:ext cx="168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4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05"/>
                    <a:ext cx="168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5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13"/>
                    <a:ext cx="1684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6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29"/>
                    <a:ext cx="168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7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37"/>
                    <a:ext cx="168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8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45"/>
                    <a:ext cx="168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19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53"/>
                    <a:ext cx="168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0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61"/>
                    <a:ext cx="1684" cy="9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321" name="Rectangle 257"/>
                <p:cNvSpPr>
                  <a:spLocks noChangeArrowheads="1"/>
                </p:cNvSpPr>
                <p:nvPr/>
              </p:nvSpPr>
              <p:spPr bwMode="auto">
                <a:xfrm flipH="1">
                  <a:off x="158" y="1683"/>
                  <a:ext cx="1221" cy="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2" name="Group 258"/>
                <p:cNvGrpSpPr>
                  <a:grpSpLocks/>
                </p:cNvGrpSpPr>
                <p:nvPr/>
              </p:nvGrpSpPr>
              <p:grpSpPr bwMode="auto">
                <a:xfrm flipH="1">
                  <a:off x="690" y="1594"/>
                  <a:ext cx="693" cy="160"/>
                  <a:chOff x="1703" y="1378"/>
                  <a:chExt cx="956" cy="104"/>
                </a:xfrm>
              </p:grpSpPr>
              <p:sp>
                <p:nvSpPr>
                  <p:cNvPr id="216323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78"/>
                    <a:ext cx="956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4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86"/>
                    <a:ext cx="956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5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394"/>
                    <a:ext cx="956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6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02"/>
                    <a:ext cx="956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7" name="Rectangle 26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10"/>
                    <a:ext cx="956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8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18"/>
                    <a:ext cx="956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29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26"/>
                    <a:ext cx="956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0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34"/>
                    <a:ext cx="956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1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42"/>
                    <a:ext cx="956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2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50"/>
                    <a:ext cx="956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3" name="Rectangle 26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58"/>
                    <a:ext cx="956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4" name="Rectangle 27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66"/>
                    <a:ext cx="956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5" name="Rectangle 27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74"/>
                    <a:ext cx="956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216336" name="Rectangle 272"/>
                <p:cNvSpPr>
                  <a:spLocks noChangeArrowheads="1"/>
                </p:cNvSpPr>
                <p:nvPr/>
              </p:nvSpPr>
              <p:spPr bwMode="auto">
                <a:xfrm flipH="1">
                  <a:off x="686" y="1869"/>
                  <a:ext cx="693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3" name="Group 273"/>
                <p:cNvGrpSpPr>
                  <a:grpSpLocks/>
                </p:cNvGrpSpPr>
                <p:nvPr/>
              </p:nvGrpSpPr>
              <p:grpSpPr bwMode="auto">
                <a:xfrm flipH="1">
                  <a:off x="489" y="1734"/>
                  <a:ext cx="894" cy="174"/>
                  <a:chOff x="1703" y="1490"/>
                  <a:chExt cx="1234" cy="113"/>
                </a:xfrm>
              </p:grpSpPr>
              <p:sp>
                <p:nvSpPr>
                  <p:cNvPr id="216338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90"/>
                    <a:ext cx="1234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39" name="Rectangle 27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498"/>
                    <a:ext cx="1234" cy="8"/>
                  </a:xfrm>
                  <a:prstGeom prst="rect">
                    <a:avLst/>
                  </a:prstGeom>
                  <a:solidFill>
                    <a:srgbClr val="4E4E8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0" name="Rectangle 27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06"/>
                    <a:ext cx="1234" cy="9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1" name="Rectangle 27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15"/>
                    <a:ext cx="123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2" name="Rectangle 27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23"/>
                    <a:ext cx="123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3" name="Rectangle 27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31"/>
                    <a:ext cx="123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4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39"/>
                    <a:ext cx="123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5" name="Rectangle 28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47"/>
                    <a:ext cx="1234" cy="16"/>
                  </a:xfrm>
                  <a:prstGeom prst="rect">
                    <a:avLst/>
                  </a:prstGeom>
                  <a:solidFill>
                    <a:srgbClr val="9797F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6" name="Rectangle 28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63"/>
                    <a:ext cx="1234" cy="8"/>
                  </a:xfrm>
                  <a:prstGeom prst="rect">
                    <a:avLst/>
                  </a:prstGeom>
                  <a:solidFill>
                    <a:srgbClr val="9393F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7" name="Rectangle 28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71"/>
                    <a:ext cx="1234" cy="8"/>
                  </a:xfrm>
                  <a:prstGeom prst="rect">
                    <a:avLst/>
                  </a:prstGeom>
                  <a:solidFill>
                    <a:srgbClr val="8A8AE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8" name="Rectangle 28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79"/>
                    <a:ext cx="1234" cy="8"/>
                  </a:xfrm>
                  <a:prstGeom prst="rect">
                    <a:avLst/>
                  </a:prstGeom>
                  <a:solidFill>
                    <a:srgbClr val="7D7DC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49" name="Rectangle 28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87"/>
                    <a:ext cx="1234" cy="8"/>
                  </a:xfrm>
                  <a:prstGeom prst="rect">
                    <a:avLst/>
                  </a:prstGeom>
                  <a:solidFill>
                    <a:srgbClr val="6B6BB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0" name="Rectangle 28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595"/>
                    <a:ext cx="1234" cy="8"/>
                  </a:xfrm>
                  <a:prstGeom prst="rect">
                    <a:avLst/>
                  </a:prstGeom>
                  <a:solidFill>
                    <a:srgbClr val="5B5B9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4" name="Group 287"/>
                <p:cNvGrpSpPr>
                  <a:grpSpLocks/>
                </p:cNvGrpSpPr>
                <p:nvPr/>
              </p:nvGrpSpPr>
              <p:grpSpPr bwMode="auto">
                <a:xfrm flipH="1">
                  <a:off x="998" y="1874"/>
                  <a:ext cx="385" cy="186"/>
                  <a:chOff x="1703" y="1611"/>
                  <a:chExt cx="531" cy="121"/>
                </a:xfrm>
              </p:grpSpPr>
              <p:sp>
                <p:nvSpPr>
                  <p:cNvPr id="216352" name="Rectangle 28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11"/>
                    <a:ext cx="525" cy="8"/>
                  </a:xfrm>
                  <a:prstGeom prst="rect">
                    <a:avLst/>
                  </a:prstGeom>
                  <a:solidFill>
                    <a:srgbClr val="47477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3" name="Rectangle 28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19"/>
                    <a:ext cx="525" cy="8"/>
                  </a:xfrm>
                  <a:prstGeom prst="rect">
                    <a:avLst/>
                  </a:prstGeom>
                  <a:solidFill>
                    <a:srgbClr val="4F4F8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4" name="Rectangle 29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27"/>
                    <a:ext cx="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5" name="Rectangle 291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35"/>
                    <a:ext cx="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6" name="Rectangle 292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43"/>
                    <a:ext cx="52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7" name="Rectangle 293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51"/>
                    <a:ext cx="525" cy="9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8" name="Rectangle 294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60"/>
                    <a:ext cx="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59" name="Rectangle 295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68"/>
                    <a:ext cx="525" cy="8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60" name="Rectangle 296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76"/>
                    <a:ext cx="525" cy="8"/>
                  </a:xfrm>
                  <a:prstGeom prst="rect">
                    <a:avLst/>
                  </a:prstGeom>
                  <a:solidFill>
                    <a:srgbClr val="9595F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61" name="Rectangle 297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84"/>
                    <a:ext cx="525" cy="8"/>
                  </a:xfrm>
                  <a:prstGeom prst="rect">
                    <a:avLst/>
                  </a:prstGeom>
                  <a:solidFill>
                    <a:srgbClr val="8E8EE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62" name="Rectangle 298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692"/>
                    <a:ext cx="525" cy="8"/>
                  </a:xfrm>
                  <a:prstGeom prst="rect">
                    <a:avLst/>
                  </a:prstGeom>
                  <a:solidFill>
                    <a:srgbClr val="8181D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63" name="Rectangle 299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700"/>
                    <a:ext cx="525" cy="8"/>
                  </a:xfrm>
                  <a:prstGeom prst="rect">
                    <a:avLst/>
                  </a:prstGeom>
                  <a:solidFill>
                    <a:srgbClr val="6F6FB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64" name="Rectangle 30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1708"/>
                    <a:ext cx="525" cy="8"/>
                  </a:xfrm>
                  <a:prstGeom prst="rect">
                    <a:avLst/>
                  </a:prstGeom>
                  <a:solidFill>
                    <a:srgbClr val="5D5D9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65" name="Rectangle 301"/>
                  <p:cNvSpPr>
                    <a:spLocks noChangeArrowheads="1"/>
                  </p:cNvSpPr>
                  <p:nvPr/>
                </p:nvSpPr>
                <p:spPr bwMode="auto">
                  <a:xfrm>
                    <a:off x="1709" y="1619"/>
                    <a:ext cx="525" cy="1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16366" name="Rectangle 302"/>
              <p:cNvSpPr>
                <a:spLocks noChangeArrowheads="1"/>
              </p:cNvSpPr>
              <p:nvPr/>
            </p:nvSpPr>
            <p:spPr bwMode="auto">
              <a:xfrm>
                <a:off x="1247" y="639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2,20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67" name="Rectangle 303"/>
              <p:cNvSpPr>
                <a:spLocks noChangeArrowheads="1"/>
              </p:cNvSpPr>
              <p:nvPr/>
            </p:nvSpPr>
            <p:spPr bwMode="auto">
              <a:xfrm>
                <a:off x="1247" y="799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1,22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68" name="Rectangle 304"/>
              <p:cNvSpPr>
                <a:spLocks noChangeArrowheads="1"/>
              </p:cNvSpPr>
              <p:nvPr/>
            </p:nvSpPr>
            <p:spPr bwMode="auto">
              <a:xfrm>
                <a:off x="1247" y="950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1,19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69" name="Rectangle 305"/>
              <p:cNvSpPr>
                <a:spLocks noChangeArrowheads="1"/>
              </p:cNvSpPr>
              <p:nvPr/>
            </p:nvSpPr>
            <p:spPr bwMode="auto">
              <a:xfrm>
                <a:off x="1247" y="1071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1,46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70" name="Rectangle 306"/>
              <p:cNvSpPr>
                <a:spLocks noChangeArrowheads="1"/>
              </p:cNvSpPr>
              <p:nvPr/>
            </p:nvSpPr>
            <p:spPr bwMode="auto">
              <a:xfrm>
                <a:off x="1247" y="1207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1,65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71" name="Rectangle 307"/>
              <p:cNvSpPr>
                <a:spLocks noChangeArrowheads="1"/>
              </p:cNvSpPr>
              <p:nvPr/>
            </p:nvSpPr>
            <p:spPr bwMode="auto">
              <a:xfrm>
                <a:off x="1247" y="1344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1,65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72" name="Rectangle 308"/>
              <p:cNvSpPr>
                <a:spLocks noChangeArrowheads="1"/>
              </p:cNvSpPr>
              <p:nvPr/>
            </p:nvSpPr>
            <p:spPr bwMode="auto">
              <a:xfrm>
                <a:off x="1247" y="1480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2,44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73" name="Rectangle 309"/>
              <p:cNvSpPr>
                <a:spLocks noChangeArrowheads="1"/>
              </p:cNvSpPr>
              <p:nvPr/>
            </p:nvSpPr>
            <p:spPr bwMode="auto">
              <a:xfrm>
                <a:off x="1254" y="1616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1,38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74" name="Rectangle 310"/>
              <p:cNvSpPr>
                <a:spLocks noChangeArrowheads="1"/>
              </p:cNvSpPr>
              <p:nvPr/>
            </p:nvSpPr>
            <p:spPr bwMode="auto">
              <a:xfrm>
                <a:off x="1247" y="1752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1,78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375" name="Rectangle 311"/>
              <p:cNvSpPr>
                <a:spLocks noChangeArrowheads="1"/>
              </p:cNvSpPr>
              <p:nvPr/>
            </p:nvSpPr>
            <p:spPr bwMode="auto">
              <a:xfrm>
                <a:off x="1247" y="1888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0,76</a:t>
                </a:r>
                <a:endParaRPr lang="pt-BR" sz="1400" b="1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5" name="Group 312"/>
            <p:cNvGrpSpPr>
              <a:grpSpLocks/>
            </p:cNvGrpSpPr>
            <p:nvPr/>
          </p:nvGrpSpPr>
          <p:grpSpPr bwMode="auto">
            <a:xfrm>
              <a:off x="68" y="2907"/>
              <a:ext cx="2521" cy="1385"/>
              <a:chOff x="3016" y="594"/>
              <a:chExt cx="2521" cy="1385"/>
            </a:xfrm>
          </p:grpSpPr>
          <p:grpSp>
            <p:nvGrpSpPr>
              <p:cNvPr id="26" name="Group 313"/>
              <p:cNvGrpSpPr>
                <a:grpSpLocks/>
              </p:cNvGrpSpPr>
              <p:nvPr/>
            </p:nvGrpSpPr>
            <p:grpSpPr bwMode="auto">
              <a:xfrm>
                <a:off x="3016" y="594"/>
                <a:ext cx="2521" cy="1375"/>
                <a:chOff x="3016" y="594"/>
                <a:chExt cx="2521" cy="1375"/>
              </a:xfrm>
            </p:grpSpPr>
            <p:grpSp>
              <p:nvGrpSpPr>
                <p:cNvPr id="27" name="Group 314"/>
                <p:cNvGrpSpPr>
                  <a:grpSpLocks/>
                </p:cNvGrpSpPr>
                <p:nvPr/>
              </p:nvGrpSpPr>
              <p:grpSpPr bwMode="auto">
                <a:xfrm>
                  <a:off x="4276" y="594"/>
                  <a:ext cx="1261" cy="160"/>
                  <a:chOff x="1746" y="2581"/>
                  <a:chExt cx="1661" cy="108"/>
                </a:xfrm>
              </p:grpSpPr>
              <p:sp>
                <p:nvSpPr>
                  <p:cNvPr id="216379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581"/>
                    <a:ext cx="1661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0" name="Rectangle 31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589"/>
                    <a:ext cx="1661" cy="7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1" name="Rectangle 31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596"/>
                    <a:ext cx="1661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2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04"/>
                    <a:ext cx="1661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3" name="Rectangle 31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12"/>
                    <a:ext cx="1661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4" name="Rectangle 32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20"/>
                    <a:ext cx="1661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5" name="Rectangle 32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27"/>
                    <a:ext cx="1661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6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35"/>
                    <a:ext cx="1661" cy="16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7" name="Rectangle 32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51"/>
                    <a:ext cx="1661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8" name="Rectangle 32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58"/>
                    <a:ext cx="1661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89" name="Rectangle 32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66"/>
                    <a:ext cx="1661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0" name="Rectangle 32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74"/>
                    <a:ext cx="1661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1" name="Rectangle 32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82"/>
                    <a:ext cx="1661" cy="7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8" name="Group 328"/>
                <p:cNvGrpSpPr>
                  <a:grpSpLocks/>
                </p:cNvGrpSpPr>
                <p:nvPr/>
              </p:nvGrpSpPr>
              <p:grpSpPr bwMode="auto">
                <a:xfrm>
                  <a:off x="4276" y="734"/>
                  <a:ext cx="1014" cy="138"/>
                  <a:chOff x="1746" y="2705"/>
                  <a:chExt cx="1336" cy="93"/>
                </a:xfrm>
              </p:grpSpPr>
              <p:sp>
                <p:nvSpPr>
                  <p:cNvPr id="216393" name="Rectangle 32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05"/>
                    <a:ext cx="1336" cy="7"/>
                  </a:xfrm>
                  <a:prstGeom prst="rect">
                    <a:avLst/>
                  </a:prstGeom>
                  <a:solidFill>
                    <a:srgbClr val="4F1A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4" name="Rectangle 33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12"/>
                    <a:ext cx="1336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5" name="Rectangle 33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20"/>
                    <a:ext cx="1336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6" name="Rectangle 33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28"/>
                    <a:ext cx="1336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7" name="Rectangle 33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36"/>
                    <a:ext cx="1336" cy="7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8" name="Rectangle 33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43"/>
                    <a:ext cx="1336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399" name="Rectangle 33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51"/>
                    <a:ext cx="1336" cy="8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0" name="Rectangle 33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59"/>
                    <a:ext cx="1336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1" name="Rectangle 33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67"/>
                    <a:ext cx="1336" cy="7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2" name="Rectangle 33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74"/>
                    <a:ext cx="1336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3" name="Rectangle 33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82"/>
                    <a:ext cx="1336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4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90"/>
                    <a:ext cx="1336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9" name="Group 341"/>
                <p:cNvGrpSpPr>
                  <a:grpSpLocks/>
                </p:cNvGrpSpPr>
                <p:nvPr/>
              </p:nvGrpSpPr>
              <p:grpSpPr bwMode="auto">
                <a:xfrm>
                  <a:off x="4276" y="867"/>
                  <a:ext cx="982" cy="162"/>
                  <a:chOff x="1746" y="2805"/>
                  <a:chExt cx="1293" cy="109"/>
                </a:xfrm>
              </p:grpSpPr>
              <p:sp>
                <p:nvSpPr>
                  <p:cNvPr id="216406" name="Rectangle 34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05"/>
                    <a:ext cx="1293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7" name="Rectangle 34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13"/>
                    <a:ext cx="1293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8" name="Rectangle 34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21"/>
                    <a:ext cx="1293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09" name="Rectangle 34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29"/>
                    <a:ext cx="1293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0" name="Rectangle 34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36"/>
                    <a:ext cx="1293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1" name="Rectangle 34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44"/>
                    <a:ext cx="1293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2" name="Rectangle 34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52"/>
                    <a:ext cx="1293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3" name="Rectangle 34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59"/>
                    <a:ext cx="1293" cy="16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4" name="Rectangle 35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75"/>
                    <a:ext cx="1293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5" name="Rectangle 35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83"/>
                    <a:ext cx="1293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6" name="Rectangle 35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90"/>
                    <a:ext cx="1293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7" name="Rectangle 35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98"/>
                    <a:ext cx="1293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18" name="Rectangle 35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06"/>
                    <a:ext cx="1293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30" name="Group 355"/>
                <p:cNvGrpSpPr>
                  <a:grpSpLocks/>
                </p:cNvGrpSpPr>
                <p:nvPr/>
              </p:nvGrpSpPr>
              <p:grpSpPr bwMode="auto">
                <a:xfrm>
                  <a:off x="4276" y="1002"/>
                  <a:ext cx="796" cy="162"/>
                  <a:chOff x="1746" y="2921"/>
                  <a:chExt cx="1049" cy="109"/>
                </a:xfrm>
              </p:grpSpPr>
              <p:sp>
                <p:nvSpPr>
                  <p:cNvPr id="216420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21"/>
                    <a:ext cx="1049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1" name="Rectangle 35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29"/>
                    <a:ext cx="1049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2" name="Rectangle 35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37"/>
                    <a:ext cx="1049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3" name="Rectangle 35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45"/>
                    <a:ext cx="1049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4" name="Rectangle 36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52"/>
                    <a:ext cx="1049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5" name="Rectangle 36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60"/>
                    <a:ext cx="1049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6" name="Rectangle 36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68"/>
                    <a:ext cx="1049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7" name="Rectangle 36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76"/>
                    <a:ext cx="1049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8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91"/>
                    <a:ext cx="1049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29" name="Rectangle 36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99"/>
                    <a:ext cx="1049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0" name="Rectangle 36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06"/>
                    <a:ext cx="1049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1" name="Rectangle 36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14"/>
                    <a:ext cx="1049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2" name="Rectangle 36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22"/>
                    <a:ext cx="1049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31" name="Group 369"/>
                <p:cNvGrpSpPr>
                  <a:grpSpLocks/>
                </p:cNvGrpSpPr>
                <p:nvPr/>
              </p:nvGrpSpPr>
              <p:grpSpPr bwMode="auto">
                <a:xfrm>
                  <a:off x="4276" y="1136"/>
                  <a:ext cx="1133" cy="149"/>
                  <a:chOff x="1746" y="3045"/>
                  <a:chExt cx="1492" cy="101"/>
                </a:xfrm>
              </p:grpSpPr>
              <p:sp>
                <p:nvSpPr>
                  <p:cNvPr id="216434" name="Rectangle 37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45"/>
                    <a:ext cx="1492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5" name="Rectangle 37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53"/>
                    <a:ext cx="149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6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61"/>
                    <a:ext cx="1492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7" name="Rectangle 37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68"/>
                    <a:ext cx="1492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8" name="Rectangle 37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76"/>
                    <a:ext cx="1492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39" name="Rectangle 37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84"/>
                    <a:ext cx="149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0" name="Rectangle 37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92"/>
                    <a:ext cx="1492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1" name="Rectangle 37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07"/>
                    <a:ext cx="149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2" name="Rectangle 37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15"/>
                    <a:ext cx="1492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3" name="Rectangle 37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22"/>
                    <a:ext cx="1492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4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30"/>
                    <a:ext cx="1492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5" name="Rectangle 38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38"/>
                    <a:ext cx="149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392" name="Group 382"/>
                <p:cNvGrpSpPr>
                  <a:grpSpLocks/>
                </p:cNvGrpSpPr>
                <p:nvPr/>
              </p:nvGrpSpPr>
              <p:grpSpPr bwMode="auto">
                <a:xfrm>
                  <a:off x="4276" y="1271"/>
                  <a:ext cx="906" cy="149"/>
                  <a:chOff x="1746" y="3153"/>
                  <a:chExt cx="1193" cy="101"/>
                </a:xfrm>
              </p:grpSpPr>
              <p:sp>
                <p:nvSpPr>
                  <p:cNvPr id="216447" name="Rectangle 38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53"/>
                    <a:ext cx="1193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8" name="Rectangle 38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61"/>
                    <a:ext cx="1193" cy="8"/>
                  </a:xfrm>
                  <a:prstGeom prst="rect">
                    <a:avLst/>
                  </a:prstGeom>
                  <a:solidFill>
                    <a:srgbClr val="4F1A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49" name="Rectangle 38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69"/>
                    <a:ext cx="1193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0" name="Rectangle 38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77"/>
                    <a:ext cx="1193" cy="7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1" name="Rectangle 38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84"/>
                    <a:ext cx="1193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2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92"/>
                    <a:ext cx="1193" cy="8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3" name="Rectangle 38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00"/>
                    <a:ext cx="1193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4" name="Rectangle 39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08"/>
                    <a:ext cx="1193" cy="7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5" name="Rectangle 39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15"/>
                    <a:ext cx="1193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6" name="Rectangle 39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23"/>
                    <a:ext cx="1193" cy="8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7" name="Rectangle 39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31"/>
                    <a:ext cx="1193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8" name="Rectangle 39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39"/>
                    <a:ext cx="1193" cy="7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59" name="Rectangle 39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46"/>
                    <a:ext cx="1193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05" name="Group 396"/>
                <p:cNvGrpSpPr>
                  <a:grpSpLocks/>
                </p:cNvGrpSpPr>
                <p:nvPr/>
              </p:nvGrpSpPr>
              <p:grpSpPr bwMode="auto">
                <a:xfrm>
                  <a:off x="4276" y="1405"/>
                  <a:ext cx="1200" cy="161"/>
                  <a:chOff x="1746" y="3262"/>
                  <a:chExt cx="1580" cy="108"/>
                </a:xfrm>
              </p:grpSpPr>
              <p:sp>
                <p:nvSpPr>
                  <p:cNvPr id="216461" name="Rectangle 39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62"/>
                    <a:ext cx="1580" cy="7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2" name="Rectangle 39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69"/>
                    <a:ext cx="1580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3" name="Rectangle 39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77"/>
                    <a:ext cx="1580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4" name="Rectangle 40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85"/>
                    <a:ext cx="1580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5" name="Rectangle 40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93"/>
                    <a:ext cx="1580" cy="7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6" name="Rectangle 40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00"/>
                    <a:ext cx="1580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7" name="Rectangle 40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08"/>
                    <a:ext cx="1580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8" name="Rectangle 40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16"/>
                    <a:ext cx="1580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69" name="Rectangle 40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31"/>
                    <a:ext cx="1580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0" name="Rectangle 40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39"/>
                    <a:ext cx="1580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1" name="Rectangle 40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47"/>
                    <a:ext cx="1580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2" name="Rectangle 40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55"/>
                    <a:ext cx="1580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3" name="Rectangle 40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62"/>
                    <a:ext cx="1580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19" name="Group 410"/>
                <p:cNvGrpSpPr>
                  <a:grpSpLocks/>
                </p:cNvGrpSpPr>
                <p:nvPr/>
              </p:nvGrpSpPr>
              <p:grpSpPr bwMode="auto">
                <a:xfrm>
                  <a:off x="4276" y="1540"/>
                  <a:ext cx="654" cy="161"/>
                  <a:chOff x="1746" y="3378"/>
                  <a:chExt cx="862" cy="108"/>
                </a:xfrm>
              </p:grpSpPr>
              <p:sp>
                <p:nvSpPr>
                  <p:cNvPr id="216475" name="Rectangle 41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78"/>
                    <a:ext cx="862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6" name="Rectangle 41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86"/>
                    <a:ext cx="862" cy="7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7" name="Rectangle 41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93"/>
                    <a:ext cx="86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8" name="Rectangle 41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01"/>
                    <a:ext cx="862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79" name="Rectangle 41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09"/>
                    <a:ext cx="862" cy="7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0" name="Rectangle 41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16"/>
                    <a:ext cx="862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1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24"/>
                    <a:ext cx="86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2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32"/>
                    <a:ext cx="862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3" name="Rectangle 41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47"/>
                    <a:ext cx="86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4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55"/>
                    <a:ext cx="862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5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63"/>
                    <a:ext cx="862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6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71"/>
                    <a:ext cx="862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87" name="Rectangle 42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78"/>
                    <a:ext cx="86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33" name="Group 424"/>
                <p:cNvGrpSpPr>
                  <a:grpSpLocks/>
                </p:cNvGrpSpPr>
                <p:nvPr/>
              </p:nvGrpSpPr>
              <p:grpSpPr bwMode="auto">
                <a:xfrm>
                  <a:off x="4276" y="1674"/>
                  <a:ext cx="555" cy="148"/>
                  <a:chOff x="1746" y="3494"/>
                  <a:chExt cx="731" cy="100"/>
                </a:xfrm>
              </p:grpSpPr>
              <p:sp>
                <p:nvSpPr>
                  <p:cNvPr id="216489" name="Rectangle 42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94"/>
                    <a:ext cx="731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0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02"/>
                    <a:ext cx="731" cy="7"/>
                  </a:xfrm>
                  <a:prstGeom prst="rect">
                    <a:avLst/>
                  </a:prstGeom>
                  <a:solidFill>
                    <a:srgbClr val="4F1A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1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09"/>
                    <a:ext cx="731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2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17"/>
                    <a:ext cx="731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3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25"/>
                    <a:ext cx="731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4" name="Rectangle 43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33"/>
                    <a:ext cx="731" cy="7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5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40"/>
                    <a:ext cx="731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6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48"/>
                    <a:ext cx="731" cy="8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7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56"/>
                    <a:ext cx="731" cy="7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8" name="Rectangle 43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63"/>
                    <a:ext cx="731" cy="8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499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71"/>
                    <a:ext cx="731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0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79"/>
                    <a:ext cx="731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1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87"/>
                    <a:ext cx="731" cy="7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46" name="Group 438"/>
                <p:cNvGrpSpPr>
                  <a:grpSpLocks/>
                </p:cNvGrpSpPr>
                <p:nvPr/>
              </p:nvGrpSpPr>
              <p:grpSpPr bwMode="auto">
                <a:xfrm>
                  <a:off x="4276" y="1809"/>
                  <a:ext cx="422" cy="160"/>
                  <a:chOff x="1746" y="3602"/>
                  <a:chExt cx="556" cy="108"/>
                </a:xfrm>
              </p:grpSpPr>
              <p:sp>
                <p:nvSpPr>
                  <p:cNvPr id="216503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02"/>
                    <a:ext cx="556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4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10"/>
                    <a:ext cx="556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5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18"/>
                    <a:ext cx="556" cy="7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6" name="Rectangle 44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25"/>
                    <a:ext cx="556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7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33"/>
                    <a:ext cx="556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8" name="Rectangle 44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41"/>
                    <a:ext cx="556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09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49"/>
                    <a:ext cx="556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0" name="Rectangle 44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56"/>
                    <a:ext cx="556" cy="16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1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72"/>
                    <a:ext cx="556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2" name="Rectangle 44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79"/>
                    <a:ext cx="556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3" name="Rectangle 44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87"/>
                    <a:ext cx="556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4" name="Rectangle 45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95"/>
                    <a:ext cx="556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5" name="Rectangle 45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703"/>
                    <a:ext cx="556" cy="7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60" name="Group 452"/>
                <p:cNvGrpSpPr>
                  <a:grpSpLocks/>
                </p:cNvGrpSpPr>
                <p:nvPr/>
              </p:nvGrpSpPr>
              <p:grpSpPr bwMode="auto">
                <a:xfrm flipH="1">
                  <a:off x="3016" y="594"/>
                  <a:ext cx="1260" cy="160"/>
                  <a:chOff x="1746" y="2581"/>
                  <a:chExt cx="1661" cy="108"/>
                </a:xfrm>
              </p:grpSpPr>
              <p:sp>
                <p:nvSpPr>
                  <p:cNvPr id="216517" name="Rectangle 45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581"/>
                    <a:ext cx="1661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8" name="Rectangle 45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589"/>
                    <a:ext cx="1661" cy="7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19" name="Rectangle 45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596"/>
                    <a:ext cx="1661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0" name="Rectangle 45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04"/>
                    <a:ext cx="1661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1" name="Rectangle 45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12"/>
                    <a:ext cx="1661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2" name="Rectangle 45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20"/>
                    <a:ext cx="1661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3" name="Rectangle 45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27"/>
                    <a:ext cx="1661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4" name="Rectangle 46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35"/>
                    <a:ext cx="1661" cy="16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5" name="Rectangle 46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51"/>
                    <a:ext cx="1661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6" name="Rectangle 46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58"/>
                    <a:ext cx="1661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7" name="Rectangle 46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66"/>
                    <a:ext cx="1661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8" name="Rectangle 46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74"/>
                    <a:ext cx="1661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29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682"/>
                    <a:ext cx="1661" cy="7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74" name="Group 466"/>
                <p:cNvGrpSpPr>
                  <a:grpSpLocks/>
                </p:cNvGrpSpPr>
                <p:nvPr/>
              </p:nvGrpSpPr>
              <p:grpSpPr bwMode="auto">
                <a:xfrm flipH="1">
                  <a:off x="3263" y="734"/>
                  <a:ext cx="1013" cy="138"/>
                  <a:chOff x="1746" y="2705"/>
                  <a:chExt cx="1336" cy="93"/>
                </a:xfrm>
              </p:grpSpPr>
              <p:sp>
                <p:nvSpPr>
                  <p:cNvPr id="216531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05"/>
                    <a:ext cx="1336" cy="7"/>
                  </a:xfrm>
                  <a:prstGeom prst="rect">
                    <a:avLst/>
                  </a:prstGeom>
                  <a:solidFill>
                    <a:srgbClr val="4F1A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2" name="Rectangle 46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12"/>
                    <a:ext cx="1336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3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20"/>
                    <a:ext cx="1336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4" name="Rectangle 47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28"/>
                    <a:ext cx="1336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5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36"/>
                    <a:ext cx="1336" cy="7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6" name="Rectangle 47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43"/>
                    <a:ext cx="1336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7" name="Rectangle 47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51"/>
                    <a:ext cx="1336" cy="8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8" name="Rectangle 47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59"/>
                    <a:ext cx="1336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39" name="Rectangle 47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67"/>
                    <a:ext cx="1336" cy="7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0" name="Rectangle 47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74"/>
                    <a:ext cx="1336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1" name="Rectangle 47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82"/>
                    <a:ext cx="1336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2" name="Rectangle 47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790"/>
                    <a:ext cx="1336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488" name="Group 479"/>
                <p:cNvGrpSpPr>
                  <a:grpSpLocks/>
                </p:cNvGrpSpPr>
                <p:nvPr/>
              </p:nvGrpSpPr>
              <p:grpSpPr bwMode="auto">
                <a:xfrm flipH="1">
                  <a:off x="3295" y="867"/>
                  <a:ext cx="981" cy="162"/>
                  <a:chOff x="1746" y="2805"/>
                  <a:chExt cx="1293" cy="109"/>
                </a:xfrm>
              </p:grpSpPr>
              <p:sp>
                <p:nvSpPr>
                  <p:cNvPr id="216544" name="Rectangle 48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05"/>
                    <a:ext cx="1293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5" name="Rectangle 48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13"/>
                    <a:ext cx="1293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6" name="Rectangle 48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21"/>
                    <a:ext cx="1293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7" name="Rectangle 48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29"/>
                    <a:ext cx="1293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8" name="Rectangle 48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36"/>
                    <a:ext cx="1293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49" name="Rectangle 48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44"/>
                    <a:ext cx="1293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0" name="Rectangle 48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52"/>
                    <a:ext cx="1293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1" name="Rectangle 48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59"/>
                    <a:ext cx="1293" cy="16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2" name="Rectangle 48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75"/>
                    <a:ext cx="1293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3" name="Rectangle 48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83"/>
                    <a:ext cx="1293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4" name="Rectangle 49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90"/>
                    <a:ext cx="1293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5" name="Rectangle 49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898"/>
                    <a:ext cx="1293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6" name="Rectangle 49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06"/>
                    <a:ext cx="1293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02" name="Group 493"/>
                <p:cNvGrpSpPr>
                  <a:grpSpLocks/>
                </p:cNvGrpSpPr>
                <p:nvPr/>
              </p:nvGrpSpPr>
              <p:grpSpPr bwMode="auto">
                <a:xfrm flipH="1">
                  <a:off x="3480" y="1002"/>
                  <a:ext cx="796" cy="162"/>
                  <a:chOff x="1746" y="2921"/>
                  <a:chExt cx="1049" cy="109"/>
                </a:xfrm>
              </p:grpSpPr>
              <p:sp>
                <p:nvSpPr>
                  <p:cNvPr id="216558" name="Rectangle 49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21"/>
                    <a:ext cx="1049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59" name="Rectangle 49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29"/>
                    <a:ext cx="1049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0" name="Rectangle 49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37"/>
                    <a:ext cx="1049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1" name="Rectangle 49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45"/>
                    <a:ext cx="1049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2" name="Rectangle 49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52"/>
                    <a:ext cx="1049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3" name="Rectangle 49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60"/>
                    <a:ext cx="1049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4" name="Rectangle 50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68"/>
                    <a:ext cx="1049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5" name="Rectangle 50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76"/>
                    <a:ext cx="1049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6" name="Rectangle 50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91"/>
                    <a:ext cx="1049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7" name="Rectangle 50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2999"/>
                    <a:ext cx="1049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8" name="Rectangle 50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06"/>
                    <a:ext cx="1049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69" name="Rectangle 50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14"/>
                    <a:ext cx="1049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0" name="Rectangle 50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22"/>
                    <a:ext cx="1049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16" name="Group 507"/>
                <p:cNvGrpSpPr>
                  <a:grpSpLocks/>
                </p:cNvGrpSpPr>
                <p:nvPr/>
              </p:nvGrpSpPr>
              <p:grpSpPr bwMode="auto">
                <a:xfrm flipH="1">
                  <a:off x="3144" y="1136"/>
                  <a:ext cx="1132" cy="149"/>
                  <a:chOff x="1746" y="3045"/>
                  <a:chExt cx="1492" cy="101"/>
                </a:xfrm>
              </p:grpSpPr>
              <p:sp>
                <p:nvSpPr>
                  <p:cNvPr id="216572" name="Rectangle 50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45"/>
                    <a:ext cx="1492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3" name="Rectangle 50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53"/>
                    <a:ext cx="149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4" name="Rectangle 51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61"/>
                    <a:ext cx="1492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5" name="Rectangle 51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68"/>
                    <a:ext cx="1492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6" name="Rectangle 51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76"/>
                    <a:ext cx="1492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7" name="Rectangle 51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84"/>
                    <a:ext cx="149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8" name="Rectangle 51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092"/>
                    <a:ext cx="1492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79" name="Rectangle 51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07"/>
                    <a:ext cx="149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0" name="Rectangle 51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15"/>
                    <a:ext cx="1492" cy="7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1" name="Rectangle 51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22"/>
                    <a:ext cx="1492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2" name="Rectangle 51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30"/>
                    <a:ext cx="1492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3" name="Rectangle 51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38"/>
                    <a:ext cx="149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30" name="Group 520"/>
                <p:cNvGrpSpPr>
                  <a:grpSpLocks/>
                </p:cNvGrpSpPr>
                <p:nvPr/>
              </p:nvGrpSpPr>
              <p:grpSpPr bwMode="auto">
                <a:xfrm flipH="1">
                  <a:off x="3371" y="1271"/>
                  <a:ext cx="905" cy="149"/>
                  <a:chOff x="1746" y="3153"/>
                  <a:chExt cx="1193" cy="101"/>
                </a:xfrm>
              </p:grpSpPr>
              <p:sp>
                <p:nvSpPr>
                  <p:cNvPr id="216585" name="Rectangle 52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53"/>
                    <a:ext cx="1193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6" name="Rectangle 52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61"/>
                    <a:ext cx="1193" cy="8"/>
                  </a:xfrm>
                  <a:prstGeom prst="rect">
                    <a:avLst/>
                  </a:prstGeom>
                  <a:solidFill>
                    <a:srgbClr val="4F1A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7" name="Rectangle 52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69"/>
                    <a:ext cx="1193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8" name="Rectangle 52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77"/>
                    <a:ext cx="1193" cy="7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89" name="Rectangle 52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84"/>
                    <a:ext cx="1193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0" name="Rectangle 52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192"/>
                    <a:ext cx="1193" cy="8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1" name="Rectangle 52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00"/>
                    <a:ext cx="1193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2" name="Rectangle 52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08"/>
                    <a:ext cx="1193" cy="7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3" name="Rectangle 52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15"/>
                    <a:ext cx="1193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4" name="Rectangle 53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23"/>
                    <a:ext cx="1193" cy="8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5" name="Rectangle 53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31"/>
                    <a:ext cx="1193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6" name="Rectangle 53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39"/>
                    <a:ext cx="1193" cy="7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597" name="Rectangle 53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46"/>
                    <a:ext cx="1193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43" name="Group 534"/>
                <p:cNvGrpSpPr>
                  <a:grpSpLocks/>
                </p:cNvGrpSpPr>
                <p:nvPr/>
              </p:nvGrpSpPr>
              <p:grpSpPr bwMode="auto">
                <a:xfrm flipH="1">
                  <a:off x="3077" y="1405"/>
                  <a:ext cx="1199" cy="161"/>
                  <a:chOff x="1746" y="3262"/>
                  <a:chExt cx="1580" cy="108"/>
                </a:xfrm>
              </p:grpSpPr>
              <p:sp>
                <p:nvSpPr>
                  <p:cNvPr id="216599" name="Rectangle 53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62"/>
                    <a:ext cx="1580" cy="7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0" name="Rectangle 53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69"/>
                    <a:ext cx="1580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1" name="Rectangle 53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77"/>
                    <a:ext cx="1580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2" name="Rectangle 53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85"/>
                    <a:ext cx="1580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3" name="Rectangle 53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293"/>
                    <a:ext cx="1580" cy="7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4" name="Rectangle 54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00"/>
                    <a:ext cx="1580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5" name="Rectangle 54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08"/>
                    <a:ext cx="1580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6" name="Rectangle 54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16"/>
                    <a:ext cx="1580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7" name="Rectangle 54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31"/>
                    <a:ext cx="1580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8" name="Rectangle 54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39"/>
                    <a:ext cx="1580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09" name="Rectangle 54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47"/>
                    <a:ext cx="1580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0" name="Rectangle 54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55"/>
                    <a:ext cx="1580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1" name="Rectangle 54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62"/>
                    <a:ext cx="1580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57" name="Group 548"/>
                <p:cNvGrpSpPr>
                  <a:grpSpLocks/>
                </p:cNvGrpSpPr>
                <p:nvPr/>
              </p:nvGrpSpPr>
              <p:grpSpPr bwMode="auto">
                <a:xfrm flipH="1">
                  <a:off x="3622" y="1540"/>
                  <a:ext cx="654" cy="161"/>
                  <a:chOff x="1746" y="3378"/>
                  <a:chExt cx="862" cy="108"/>
                </a:xfrm>
              </p:grpSpPr>
              <p:sp>
                <p:nvSpPr>
                  <p:cNvPr id="216613" name="Rectangle 54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78"/>
                    <a:ext cx="862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4" name="Rectangle 55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86"/>
                    <a:ext cx="862" cy="7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5" name="Rectangle 55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393"/>
                    <a:ext cx="86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6" name="Rectangle 55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01"/>
                    <a:ext cx="862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7" name="Rectangle 55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09"/>
                    <a:ext cx="862" cy="7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8" name="Rectangle 55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16"/>
                    <a:ext cx="862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19" name="Rectangle 55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24"/>
                    <a:ext cx="86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0" name="Rectangle 55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32"/>
                    <a:ext cx="862" cy="15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1" name="Rectangle 55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47"/>
                    <a:ext cx="862" cy="8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2" name="Rectangle 55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55"/>
                    <a:ext cx="862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3" name="Rectangle 55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63"/>
                    <a:ext cx="862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4" name="Rectangle 56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71"/>
                    <a:ext cx="862" cy="7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5" name="Rectangle 56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78"/>
                    <a:ext cx="862" cy="8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71" name="Group 562"/>
                <p:cNvGrpSpPr>
                  <a:grpSpLocks/>
                </p:cNvGrpSpPr>
                <p:nvPr/>
              </p:nvGrpSpPr>
              <p:grpSpPr bwMode="auto">
                <a:xfrm flipH="1">
                  <a:off x="3721" y="1674"/>
                  <a:ext cx="555" cy="148"/>
                  <a:chOff x="1746" y="3494"/>
                  <a:chExt cx="731" cy="100"/>
                </a:xfrm>
              </p:grpSpPr>
              <p:sp>
                <p:nvSpPr>
                  <p:cNvPr id="216627" name="Rectangle 56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494"/>
                    <a:ext cx="731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8" name="Rectangle 56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02"/>
                    <a:ext cx="731" cy="7"/>
                  </a:xfrm>
                  <a:prstGeom prst="rect">
                    <a:avLst/>
                  </a:prstGeom>
                  <a:solidFill>
                    <a:srgbClr val="4F1A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29" name="Rectangle 56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09"/>
                    <a:ext cx="731" cy="8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0" name="Rectangle 56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17"/>
                    <a:ext cx="731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1" name="Rectangle 56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25"/>
                    <a:ext cx="731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2" name="Rectangle 56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33"/>
                    <a:ext cx="731" cy="7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3" name="Rectangle 56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40"/>
                    <a:ext cx="731" cy="8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4" name="Rectangle 57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48"/>
                    <a:ext cx="731" cy="8"/>
                  </a:xfrm>
                  <a:prstGeom prst="rect">
                    <a:avLst/>
                  </a:prstGeom>
                  <a:solidFill>
                    <a:srgbClr val="99336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5" name="Rectangle 57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56"/>
                    <a:ext cx="731" cy="7"/>
                  </a:xfrm>
                  <a:prstGeom prst="rect">
                    <a:avLst/>
                  </a:prstGeom>
                  <a:solidFill>
                    <a:srgbClr val="95326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6" name="Rectangle 57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63"/>
                    <a:ext cx="731" cy="8"/>
                  </a:xfrm>
                  <a:prstGeom prst="rect">
                    <a:avLst/>
                  </a:prstGeom>
                  <a:solidFill>
                    <a:srgbClr val="8E2F5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7" name="Rectangle 57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71"/>
                    <a:ext cx="731" cy="8"/>
                  </a:xfrm>
                  <a:prstGeom prst="rect">
                    <a:avLst/>
                  </a:prstGeom>
                  <a:solidFill>
                    <a:srgbClr val="812B56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8" name="Rectangle 57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79"/>
                    <a:ext cx="731" cy="8"/>
                  </a:xfrm>
                  <a:prstGeom prst="rect">
                    <a:avLst/>
                  </a:prstGeom>
                  <a:solidFill>
                    <a:srgbClr val="6F25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39" name="Rectangle 57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587"/>
                    <a:ext cx="731" cy="7"/>
                  </a:xfrm>
                  <a:prstGeom prst="rect">
                    <a:avLst/>
                  </a:prstGeom>
                  <a:solidFill>
                    <a:srgbClr val="5D1F3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16584" name="Group 576"/>
                <p:cNvGrpSpPr>
                  <a:grpSpLocks/>
                </p:cNvGrpSpPr>
                <p:nvPr/>
              </p:nvGrpSpPr>
              <p:grpSpPr bwMode="auto">
                <a:xfrm flipH="1">
                  <a:off x="3854" y="1809"/>
                  <a:ext cx="422" cy="160"/>
                  <a:chOff x="1746" y="3602"/>
                  <a:chExt cx="556" cy="108"/>
                </a:xfrm>
              </p:grpSpPr>
              <p:sp>
                <p:nvSpPr>
                  <p:cNvPr id="216641" name="Rectangle 57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02"/>
                    <a:ext cx="556" cy="8"/>
                  </a:xfrm>
                  <a:prstGeom prst="rect">
                    <a:avLst/>
                  </a:prstGeom>
                  <a:solidFill>
                    <a:srgbClr val="47172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2" name="Rectangle 57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10"/>
                    <a:ext cx="556" cy="8"/>
                  </a:xfrm>
                  <a:prstGeom prst="rect">
                    <a:avLst/>
                  </a:prstGeom>
                  <a:solidFill>
                    <a:srgbClr val="4E1934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3" name="Rectangle 57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18"/>
                    <a:ext cx="556" cy="7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4" name="Rectangle 580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25"/>
                    <a:ext cx="556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5" name="Rectangle 581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33"/>
                    <a:ext cx="556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6" name="Rectangle 582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41"/>
                    <a:ext cx="556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7" name="Rectangle 583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49"/>
                    <a:ext cx="556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8" name="Rectangle 584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56"/>
                    <a:ext cx="556" cy="16"/>
                  </a:xfrm>
                  <a:prstGeom prst="rect">
                    <a:avLst/>
                  </a:prstGeom>
                  <a:solidFill>
                    <a:srgbClr val="973265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49" name="Rectangle 585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72"/>
                    <a:ext cx="556" cy="7"/>
                  </a:xfrm>
                  <a:prstGeom prst="rect">
                    <a:avLst/>
                  </a:prstGeom>
                  <a:solidFill>
                    <a:srgbClr val="93316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50" name="Rectangle 586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79"/>
                    <a:ext cx="556" cy="8"/>
                  </a:xfrm>
                  <a:prstGeom prst="rect">
                    <a:avLst/>
                  </a:prstGeom>
                  <a:solidFill>
                    <a:srgbClr val="8A2E5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51" name="Rectangle 587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87"/>
                    <a:ext cx="556" cy="8"/>
                  </a:xfrm>
                  <a:prstGeom prst="rect">
                    <a:avLst/>
                  </a:prstGeom>
                  <a:solidFill>
                    <a:srgbClr val="7D2953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52" name="Rectangle 588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695"/>
                    <a:ext cx="556" cy="8"/>
                  </a:xfrm>
                  <a:prstGeom prst="rect">
                    <a:avLst/>
                  </a:prstGeom>
                  <a:solidFill>
                    <a:srgbClr val="6B2347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653" name="Rectangle 589"/>
                  <p:cNvSpPr>
                    <a:spLocks noChangeArrowheads="1"/>
                  </p:cNvSpPr>
                  <p:nvPr/>
                </p:nvSpPr>
                <p:spPr bwMode="auto">
                  <a:xfrm>
                    <a:off x="1746" y="3703"/>
                    <a:ext cx="556" cy="7"/>
                  </a:xfrm>
                  <a:prstGeom prst="rect">
                    <a:avLst/>
                  </a:prstGeom>
                  <a:solidFill>
                    <a:srgbClr val="5B1F3C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16654" name="Rectangle 590"/>
              <p:cNvSpPr>
                <a:spLocks noChangeArrowheads="1"/>
              </p:cNvSpPr>
              <p:nvPr/>
            </p:nvSpPr>
            <p:spPr bwMode="auto">
              <a:xfrm>
                <a:off x="4150" y="602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2,53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55" name="Rectangle 591"/>
              <p:cNvSpPr>
                <a:spLocks noChangeArrowheads="1"/>
              </p:cNvSpPr>
              <p:nvPr/>
            </p:nvSpPr>
            <p:spPr bwMode="auto">
              <a:xfrm>
                <a:off x="4150" y="756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1,98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56" name="Rectangle 592"/>
              <p:cNvSpPr>
                <a:spLocks noChangeArrowheads="1"/>
              </p:cNvSpPr>
              <p:nvPr/>
            </p:nvSpPr>
            <p:spPr bwMode="auto">
              <a:xfrm>
                <a:off x="4150" y="894"/>
                <a:ext cx="217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1,91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57" name="Rectangle 593"/>
              <p:cNvSpPr>
                <a:spLocks noChangeArrowheads="1"/>
              </p:cNvSpPr>
              <p:nvPr/>
            </p:nvSpPr>
            <p:spPr bwMode="auto">
              <a:xfrm>
                <a:off x="4150" y="1032"/>
                <a:ext cx="217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1,55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58" name="Rectangle 594"/>
              <p:cNvSpPr>
                <a:spLocks noChangeArrowheads="1"/>
              </p:cNvSpPr>
              <p:nvPr/>
            </p:nvSpPr>
            <p:spPr bwMode="auto">
              <a:xfrm>
                <a:off x="4150" y="1154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2,21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59" name="Rectangle 595"/>
              <p:cNvSpPr>
                <a:spLocks noChangeArrowheads="1"/>
              </p:cNvSpPr>
              <p:nvPr/>
            </p:nvSpPr>
            <p:spPr bwMode="auto">
              <a:xfrm>
                <a:off x="4150" y="1292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1,76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60" name="Rectangle 596"/>
              <p:cNvSpPr>
                <a:spLocks noChangeArrowheads="1"/>
              </p:cNvSpPr>
              <p:nvPr/>
            </p:nvSpPr>
            <p:spPr bwMode="auto">
              <a:xfrm>
                <a:off x="4150" y="1430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2,34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61" name="Rectangle 597"/>
              <p:cNvSpPr>
                <a:spLocks noChangeArrowheads="1"/>
              </p:cNvSpPr>
              <p:nvPr/>
            </p:nvSpPr>
            <p:spPr bwMode="auto">
              <a:xfrm>
                <a:off x="4169" y="1568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1,27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62" name="Rectangle 598"/>
              <p:cNvSpPr>
                <a:spLocks noChangeArrowheads="1"/>
              </p:cNvSpPr>
              <p:nvPr/>
            </p:nvSpPr>
            <p:spPr bwMode="auto">
              <a:xfrm>
                <a:off x="4160" y="1706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1,08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663" name="Rectangle 599"/>
              <p:cNvSpPr>
                <a:spLocks noChangeArrowheads="1"/>
              </p:cNvSpPr>
              <p:nvPr/>
            </p:nvSpPr>
            <p:spPr bwMode="auto">
              <a:xfrm>
                <a:off x="4174" y="1845"/>
                <a:ext cx="21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1400" b="1">
                    <a:solidFill>
                      <a:schemeClr val="bg1"/>
                    </a:solidFill>
                  </a:rPr>
                  <a:t>0,82</a:t>
                </a:r>
                <a:endParaRPr lang="pt-BR" sz="1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16664" name="Rectangle 600"/>
            <p:cNvSpPr>
              <a:spLocks noChangeArrowheads="1"/>
            </p:cNvSpPr>
            <p:nvPr/>
          </p:nvSpPr>
          <p:spPr bwMode="auto">
            <a:xfrm>
              <a:off x="703" y="2751"/>
              <a:ext cx="14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400">
                  <a:solidFill>
                    <a:srgbClr val="000000"/>
                  </a:solidFill>
                  <a:latin typeface="Arial Black" pitchFamily="34" charset="0"/>
                </a:rPr>
                <a:t>Com Palha (5,0 ton ha</a:t>
              </a:r>
              <a:r>
                <a:rPr lang="pt-BR" sz="1400" baseline="30000">
                  <a:solidFill>
                    <a:srgbClr val="000000"/>
                  </a:solidFill>
                  <a:latin typeface="Arial Black" pitchFamily="34" charset="0"/>
                </a:rPr>
                <a:t>-1</a:t>
              </a:r>
              <a:r>
                <a:rPr lang="pt-BR" sz="1400">
                  <a:solidFill>
                    <a:srgbClr val="000000"/>
                  </a:solidFill>
                  <a:latin typeface="Arial Black" pitchFamily="34" charset="0"/>
                </a:rPr>
                <a:t>)</a:t>
              </a:r>
              <a:endParaRPr lang="pt-BR" sz="1400">
                <a:latin typeface="Arial Black" pitchFamily="34" charset="0"/>
              </a:endParaRPr>
            </a:p>
          </p:txBody>
        </p:sp>
        <p:sp>
          <p:nvSpPr>
            <p:cNvPr id="216665" name="Text Box 601"/>
            <p:cNvSpPr txBox="1">
              <a:spLocks noChangeArrowheads="1"/>
            </p:cNvSpPr>
            <p:nvPr/>
          </p:nvSpPr>
          <p:spPr bwMode="auto">
            <a:xfrm>
              <a:off x="68" y="840"/>
              <a:ext cx="2767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latin typeface="Verdana" pitchFamily="34" charset="0"/>
                </a:rPr>
                <a:t>Raiz (m/camada de 0,1 x 0,8 m)</a:t>
              </a:r>
            </a:p>
          </p:txBody>
        </p:sp>
      </p:grpSp>
      <p:grpSp>
        <p:nvGrpSpPr>
          <p:cNvPr id="216598" name="Group 602"/>
          <p:cNvGrpSpPr>
            <a:grpSpLocks/>
          </p:cNvGrpSpPr>
          <p:nvPr/>
        </p:nvGrpSpPr>
        <p:grpSpPr bwMode="auto">
          <a:xfrm>
            <a:off x="4716463" y="1341438"/>
            <a:ext cx="4392612" cy="5111750"/>
            <a:chOff x="2971" y="845"/>
            <a:chExt cx="2767" cy="3220"/>
          </a:xfrm>
        </p:grpSpPr>
        <p:graphicFrame>
          <p:nvGraphicFramePr>
            <p:cNvPr id="216667" name="Object 603"/>
            <p:cNvGraphicFramePr>
              <a:graphicFrameLocks noChangeAspect="1"/>
            </p:cNvGraphicFramePr>
            <p:nvPr/>
          </p:nvGraphicFramePr>
          <p:xfrm>
            <a:off x="2971" y="1208"/>
            <a:ext cx="2767" cy="2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" name="Gráfico" r:id="rId3" imgW="3809867" imgH="4114694" progId="MSGraph.Chart.8">
                    <p:embed followColorScheme="full"/>
                  </p:oleObj>
                </mc:Choice>
                <mc:Fallback>
                  <p:oleObj name="Gráfico" r:id="rId3" imgW="3809867" imgH="4114694" progId="MSGraph.Chart.8">
                    <p:embed followColorScheme="full"/>
                    <p:pic>
                      <p:nvPicPr>
                        <p:cNvPr id="216667" name="Object 6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1208"/>
                          <a:ext cx="2767" cy="28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6668" name="AutoShape 604"/>
            <p:cNvSpPr>
              <a:spLocks/>
            </p:cNvSpPr>
            <p:nvPr/>
          </p:nvSpPr>
          <p:spPr bwMode="auto">
            <a:xfrm>
              <a:off x="4241" y="1979"/>
              <a:ext cx="227" cy="952"/>
            </a:xfrm>
            <a:prstGeom prst="leftBrace">
              <a:avLst>
                <a:gd name="adj1" fmla="val 34949"/>
                <a:gd name="adj2" fmla="val 5294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669" name="Text Box 605"/>
            <p:cNvSpPr txBox="1">
              <a:spLocks noChangeArrowheads="1"/>
            </p:cNvSpPr>
            <p:nvPr/>
          </p:nvSpPr>
          <p:spPr bwMode="auto">
            <a:xfrm>
              <a:off x="3606" y="2293"/>
              <a:ext cx="68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600" b="1">
                  <a:latin typeface="Symphony" pitchFamily="34" charset="0"/>
                </a:rPr>
                <a:t>+ 21,7 sc/ha</a:t>
              </a:r>
            </a:p>
          </p:txBody>
        </p:sp>
        <p:sp>
          <p:nvSpPr>
            <p:cNvPr id="216670" name="Text Box 606"/>
            <p:cNvSpPr txBox="1">
              <a:spLocks noChangeArrowheads="1"/>
            </p:cNvSpPr>
            <p:nvPr/>
          </p:nvSpPr>
          <p:spPr bwMode="auto">
            <a:xfrm>
              <a:off x="3107" y="845"/>
              <a:ext cx="2450" cy="231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latin typeface="Verdana" pitchFamily="34" charset="0"/>
                </a:rPr>
                <a:t>Produção de grãos (kg ha</a:t>
              </a:r>
              <a:r>
                <a:rPr lang="pt-BR" b="1" baseline="30000">
                  <a:latin typeface="Verdana" pitchFamily="34" charset="0"/>
                </a:rPr>
                <a:t>-1</a:t>
              </a:r>
              <a:r>
                <a:rPr lang="pt-BR" b="1">
                  <a:latin typeface="Verdana" pitchFamily="34" charset="0"/>
                </a:rPr>
                <a:t>)</a:t>
              </a:r>
            </a:p>
          </p:txBody>
        </p:sp>
      </p:grpSp>
      <p:grpSp>
        <p:nvGrpSpPr>
          <p:cNvPr id="216612" name="Group 607"/>
          <p:cNvGrpSpPr>
            <a:grpSpLocks/>
          </p:cNvGrpSpPr>
          <p:nvPr/>
        </p:nvGrpSpPr>
        <p:grpSpPr bwMode="auto">
          <a:xfrm>
            <a:off x="3563938" y="3789363"/>
            <a:ext cx="1152525" cy="2952750"/>
            <a:chOff x="2245" y="2387"/>
            <a:chExt cx="726" cy="1860"/>
          </a:xfrm>
        </p:grpSpPr>
        <p:grpSp>
          <p:nvGrpSpPr>
            <p:cNvPr id="216626" name="Group 608"/>
            <p:cNvGrpSpPr>
              <a:grpSpLocks/>
            </p:cNvGrpSpPr>
            <p:nvPr/>
          </p:nvGrpSpPr>
          <p:grpSpPr bwMode="auto">
            <a:xfrm>
              <a:off x="2245" y="2387"/>
              <a:ext cx="726" cy="345"/>
              <a:chOff x="3062" y="3929"/>
              <a:chExt cx="907" cy="391"/>
            </a:xfrm>
          </p:grpSpPr>
          <p:sp>
            <p:nvSpPr>
              <p:cNvPr id="216673" name="AutoShape 609"/>
              <p:cNvSpPr>
                <a:spLocks noChangeArrowheads="1"/>
              </p:cNvSpPr>
              <p:nvPr/>
            </p:nvSpPr>
            <p:spPr bwMode="auto">
              <a:xfrm>
                <a:off x="3062" y="3929"/>
                <a:ext cx="907" cy="391"/>
              </a:xfrm>
              <a:prstGeom prst="bevel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6674" name="Text Box 610"/>
              <p:cNvSpPr txBox="1">
                <a:spLocks noChangeArrowheads="1"/>
              </p:cNvSpPr>
              <p:nvPr/>
            </p:nvSpPr>
            <p:spPr bwMode="auto">
              <a:xfrm>
                <a:off x="3107" y="3974"/>
                <a:ext cx="816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15,7 m</a:t>
                </a:r>
              </a:p>
            </p:txBody>
          </p:sp>
        </p:grpSp>
        <p:grpSp>
          <p:nvGrpSpPr>
            <p:cNvPr id="216640" name="Group 611"/>
            <p:cNvGrpSpPr>
              <a:grpSpLocks/>
            </p:cNvGrpSpPr>
            <p:nvPr/>
          </p:nvGrpSpPr>
          <p:grpSpPr bwMode="auto">
            <a:xfrm>
              <a:off x="2245" y="3902"/>
              <a:ext cx="726" cy="345"/>
              <a:chOff x="3062" y="3929"/>
              <a:chExt cx="907" cy="391"/>
            </a:xfrm>
          </p:grpSpPr>
          <p:sp>
            <p:nvSpPr>
              <p:cNvPr id="216676" name="AutoShape 612"/>
              <p:cNvSpPr>
                <a:spLocks noChangeArrowheads="1"/>
              </p:cNvSpPr>
              <p:nvPr/>
            </p:nvSpPr>
            <p:spPr bwMode="auto">
              <a:xfrm>
                <a:off x="3062" y="3929"/>
                <a:ext cx="907" cy="391"/>
              </a:xfrm>
              <a:prstGeom prst="bevel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6677" name="Text Box 613"/>
              <p:cNvSpPr txBox="1">
                <a:spLocks noChangeArrowheads="1"/>
              </p:cNvSpPr>
              <p:nvPr/>
            </p:nvSpPr>
            <p:spPr bwMode="auto">
              <a:xfrm>
                <a:off x="3107" y="3974"/>
                <a:ext cx="816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17,5 m</a:t>
                </a:r>
              </a:p>
            </p:txBody>
          </p:sp>
        </p:grpSp>
        <p:sp>
          <p:nvSpPr>
            <p:cNvPr id="216678" name="Line 614"/>
            <p:cNvSpPr>
              <a:spLocks noChangeShapeType="1"/>
            </p:cNvSpPr>
            <p:nvPr/>
          </p:nvSpPr>
          <p:spPr bwMode="auto">
            <a:xfrm>
              <a:off x="2653" y="2795"/>
              <a:ext cx="0" cy="10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216679" name="Text Box 615"/>
            <p:cNvSpPr txBox="1">
              <a:spLocks noChangeArrowheads="1"/>
            </p:cNvSpPr>
            <p:nvPr/>
          </p:nvSpPr>
          <p:spPr bwMode="auto">
            <a:xfrm rot="-5400000">
              <a:off x="2298" y="3195"/>
              <a:ext cx="9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+ 11,5%</a:t>
              </a:r>
            </a:p>
          </p:txBody>
        </p:sp>
      </p:grpSp>
      <p:grpSp>
        <p:nvGrpSpPr>
          <p:cNvPr id="216666" name="Group 616"/>
          <p:cNvGrpSpPr>
            <a:grpSpLocks/>
          </p:cNvGrpSpPr>
          <p:nvPr/>
        </p:nvGrpSpPr>
        <p:grpSpPr bwMode="auto">
          <a:xfrm>
            <a:off x="6084888" y="2060575"/>
            <a:ext cx="1657350" cy="719138"/>
            <a:chOff x="4195" y="1344"/>
            <a:chExt cx="1044" cy="453"/>
          </a:xfrm>
        </p:grpSpPr>
        <p:sp>
          <p:nvSpPr>
            <p:cNvPr id="216681" name="Oval 617"/>
            <p:cNvSpPr>
              <a:spLocks noChangeArrowheads="1"/>
            </p:cNvSpPr>
            <p:nvPr/>
          </p:nvSpPr>
          <p:spPr bwMode="auto">
            <a:xfrm>
              <a:off x="4195" y="1344"/>
              <a:ext cx="1043" cy="453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6682" name="Text Box 618"/>
            <p:cNvSpPr txBox="1">
              <a:spLocks noChangeArrowheads="1"/>
            </p:cNvSpPr>
            <p:nvPr/>
          </p:nvSpPr>
          <p:spPr bwMode="auto">
            <a:xfrm>
              <a:off x="4195" y="1418"/>
              <a:ext cx="10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>
                  <a:solidFill>
                    <a:schemeClr val="bg1"/>
                  </a:solidFill>
                  <a:latin typeface="Tahoma" pitchFamily="34" charset="0"/>
                </a:rPr>
                <a:t>+ 14,1%</a:t>
              </a:r>
            </a:p>
          </p:txBody>
        </p:sp>
      </p:grpSp>
      <p:sp>
        <p:nvSpPr>
          <p:cNvPr id="619" name="CaixaDeTexto 618"/>
          <p:cNvSpPr txBox="1"/>
          <p:nvPr/>
        </p:nvSpPr>
        <p:spPr>
          <a:xfrm>
            <a:off x="6444208" y="6453336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</a:t>
            </a:r>
            <a:r>
              <a:rPr lang="en-US" dirty="0"/>
              <a:t> et al., RBCS, 2010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0359709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7" dur="500"/>
                                        <p:tgtEl>
                                          <p:spTgt spid="21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250825" y="825500"/>
          <a:ext cx="8569325" cy="598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Gráfico" r:id="rId3" imgW="5057685" imgH="3533851" progId="Excel.Sheet.8">
                  <p:embed/>
                </p:oleObj>
              </mc:Choice>
              <mc:Fallback>
                <p:oleObj name="Gráfico" r:id="rId3" imgW="5057685" imgH="3533851" progId="Excel.Sheet.8">
                  <p:embed/>
                  <p:pic>
                    <p:nvPicPr>
                      <p:cNvPr id="2170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825500"/>
                        <a:ext cx="8569325" cy="598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179388" y="115888"/>
            <a:ext cx="8785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chemeClr val="bg1"/>
                </a:solidFill>
                <a:latin typeface="Verdana" pitchFamily="34" charset="0"/>
              </a:rPr>
              <a:t>Efeito da quantidade de palha na produção de grãos de milho (Ventania - PR)</a:t>
            </a:r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3708400" y="981075"/>
            <a:ext cx="180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latin typeface="Tahoma" pitchFamily="34" charset="0"/>
              </a:rPr>
              <a:t>AG 8021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012160" y="980728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</a:t>
            </a:r>
            <a:r>
              <a:rPr lang="en-US" dirty="0"/>
              <a:t> et al., RBCS, 2010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9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68313" y="1412875"/>
          <a:ext cx="8675687" cy="472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Gráfico" r:id="rId3" imgW="6438900" imgH="4019702" progId="Excel.Sheet.8">
                  <p:embed/>
                </p:oleObj>
              </mc:Choice>
              <mc:Fallback>
                <p:oleObj name="Gráfico" r:id="rId3" imgW="6438900" imgH="4019702" progId="Excel.Sheet.8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8675687" cy="472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10"/>
          <p:cNvSpPr>
            <a:spLocks noRot="1" noChangeArrowheads="1"/>
          </p:cNvSpPr>
          <p:nvPr/>
        </p:nvSpPr>
        <p:spPr bwMode="auto">
          <a:xfrm>
            <a:off x="142875" y="214313"/>
            <a:ext cx="8786813" cy="5715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</a:pPr>
            <a:r>
              <a:rPr lang="pt-BR" sz="2600" b="1" dirty="0">
                <a:solidFill>
                  <a:schemeClr val="bg1"/>
                </a:solidFill>
                <a:latin typeface="Calibri" pitchFamily="34" charset="0"/>
              </a:rPr>
              <a:t>Perda de massa seca x Perda de cobertura superficial do solo</a:t>
            </a:r>
            <a:r>
              <a:rPr lang="pt-BR" sz="26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5" name="Picture 11" descr="03-11-06_T01-03"/>
          <p:cNvPicPr>
            <a:picLocks noChangeAspect="1" noChangeArrowheads="1"/>
          </p:cNvPicPr>
          <p:nvPr/>
        </p:nvPicPr>
        <p:blipFill>
          <a:blip r:embed="rId5" cstate="print"/>
          <a:srcRect t="3413" b="2611"/>
          <a:stretch>
            <a:fillRect/>
          </a:stretch>
        </p:blipFill>
        <p:spPr bwMode="auto">
          <a:xfrm>
            <a:off x="1908175" y="1844675"/>
            <a:ext cx="1008063" cy="963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2" descr="DSC010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2852738"/>
            <a:ext cx="1008062" cy="976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13" descr="DSC010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3284538"/>
            <a:ext cx="1008062" cy="9874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14" descr="T2"/>
          <p:cNvPicPr>
            <a:picLocks noChangeAspect="1" noChangeArrowheads="1"/>
          </p:cNvPicPr>
          <p:nvPr/>
        </p:nvPicPr>
        <p:blipFill>
          <a:blip r:embed="rId8" cstate="print"/>
          <a:srcRect l="4982" t="5823" r="7336" b="3041"/>
          <a:stretch>
            <a:fillRect/>
          </a:stretch>
        </p:blipFill>
        <p:spPr bwMode="auto">
          <a:xfrm>
            <a:off x="4356100" y="3933825"/>
            <a:ext cx="1001713" cy="1009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15" descr="P3030007"/>
          <p:cNvPicPr>
            <a:picLocks noChangeAspect="1" noChangeArrowheads="1"/>
          </p:cNvPicPr>
          <p:nvPr/>
        </p:nvPicPr>
        <p:blipFill>
          <a:blip r:embed="rId9" cstate="print"/>
          <a:srcRect l="5959" r="5798"/>
          <a:stretch>
            <a:fillRect/>
          </a:stretch>
        </p:blipFill>
        <p:spPr bwMode="auto">
          <a:xfrm>
            <a:off x="5724525" y="4005263"/>
            <a:ext cx="1081088" cy="965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16" descr="T1P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0650" y="4149725"/>
            <a:ext cx="935038" cy="935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1979613" y="2852738"/>
            <a:ext cx="7921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94,49 %</a:t>
            </a: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2051050" y="1557338"/>
            <a:ext cx="8636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4552 kg</a:t>
            </a: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3059113" y="2565400"/>
            <a:ext cx="7921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3106 kg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2916238" y="3860800"/>
            <a:ext cx="7921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78,71%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851275" y="2997200"/>
            <a:ext cx="7921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2441kg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3708400" y="4221163"/>
            <a:ext cx="7921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73,30%</a:t>
            </a: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4572000" y="3644900"/>
            <a:ext cx="792163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1867 kg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4500563" y="4941888"/>
            <a:ext cx="792162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66,90%</a:t>
            </a: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5867400" y="3789363"/>
            <a:ext cx="7921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1041 kg</a:t>
            </a:r>
          </a:p>
        </p:txBody>
      </p:sp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5940425" y="4941888"/>
            <a:ext cx="7207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47,69%</a:t>
            </a:r>
          </a:p>
        </p:txBody>
      </p:sp>
      <p:sp>
        <p:nvSpPr>
          <p:cNvPr id="21" name="Text Box 30"/>
          <p:cNvSpPr txBox="1">
            <a:spLocks noChangeArrowheads="1"/>
          </p:cNvSpPr>
          <p:nvPr/>
        </p:nvSpPr>
        <p:spPr bwMode="auto">
          <a:xfrm>
            <a:off x="7812088" y="3933825"/>
            <a:ext cx="7905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506 kg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7812088" y="5013325"/>
            <a:ext cx="1008062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>
                <a:solidFill>
                  <a:schemeClr val="bg1"/>
                </a:solidFill>
              </a:rPr>
              <a:t>19,19%</a:t>
            </a: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2268538" y="3213100"/>
            <a:ext cx="0" cy="309562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24" name="Line 33"/>
          <p:cNvSpPr>
            <a:spLocks noChangeShapeType="1"/>
          </p:cNvSpPr>
          <p:nvPr/>
        </p:nvSpPr>
        <p:spPr bwMode="auto">
          <a:xfrm>
            <a:off x="3276600" y="4221163"/>
            <a:ext cx="0" cy="208756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25" name="Line 34"/>
          <p:cNvSpPr>
            <a:spLocks noChangeShapeType="1"/>
          </p:cNvSpPr>
          <p:nvPr/>
        </p:nvSpPr>
        <p:spPr bwMode="auto">
          <a:xfrm>
            <a:off x="3995738" y="4581525"/>
            <a:ext cx="0" cy="172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>
            <a:off x="4859338" y="5229225"/>
            <a:ext cx="0" cy="10795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27" name="Line 36"/>
          <p:cNvSpPr>
            <a:spLocks noChangeShapeType="1"/>
          </p:cNvSpPr>
          <p:nvPr/>
        </p:nvSpPr>
        <p:spPr bwMode="auto">
          <a:xfrm>
            <a:off x="6300788" y="5229225"/>
            <a:ext cx="0" cy="10795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8172450" y="5229225"/>
            <a:ext cx="0" cy="10795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1908175" y="6308725"/>
            <a:ext cx="720725" cy="274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bg1"/>
                </a:solidFill>
              </a:rPr>
              <a:t>13 dias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2916238" y="6308725"/>
            <a:ext cx="719137" cy="274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bg1"/>
                </a:solidFill>
              </a:rPr>
              <a:t>42 dias</a:t>
            </a:r>
          </a:p>
        </p:txBody>
      </p:sp>
      <p:sp>
        <p:nvSpPr>
          <p:cNvPr id="31" name="Text Box 40"/>
          <p:cNvSpPr txBox="1">
            <a:spLocks noChangeArrowheads="1"/>
          </p:cNvSpPr>
          <p:nvPr/>
        </p:nvSpPr>
        <p:spPr bwMode="auto">
          <a:xfrm>
            <a:off x="3708400" y="6308725"/>
            <a:ext cx="863600" cy="274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bg1"/>
                </a:solidFill>
              </a:rPr>
              <a:t>74 dias</a:t>
            </a:r>
          </a:p>
        </p:txBody>
      </p:sp>
      <p:sp>
        <p:nvSpPr>
          <p:cNvPr id="32" name="Text Box 41"/>
          <p:cNvSpPr txBox="1">
            <a:spLocks noChangeArrowheads="1"/>
          </p:cNvSpPr>
          <p:nvPr/>
        </p:nvSpPr>
        <p:spPr bwMode="auto">
          <a:xfrm>
            <a:off x="4500563" y="6308725"/>
            <a:ext cx="1008062" cy="274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bg1"/>
                </a:solidFill>
              </a:rPr>
              <a:t>107 dias</a:t>
            </a:r>
          </a:p>
        </p:txBody>
      </p:sp>
      <p:sp>
        <p:nvSpPr>
          <p:cNvPr id="33" name="Text Box 42"/>
          <p:cNvSpPr txBox="1">
            <a:spLocks noChangeArrowheads="1"/>
          </p:cNvSpPr>
          <p:nvPr/>
        </p:nvSpPr>
        <p:spPr bwMode="auto">
          <a:xfrm>
            <a:off x="6011863" y="6308725"/>
            <a:ext cx="865187" cy="274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bg1"/>
                </a:solidFill>
              </a:rPr>
              <a:t>133 dias</a:t>
            </a:r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7885113" y="6308725"/>
            <a:ext cx="790575" cy="274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200" b="1">
                <a:solidFill>
                  <a:schemeClr val="bg1"/>
                </a:solidFill>
              </a:rPr>
              <a:t>160 dias</a:t>
            </a:r>
          </a:p>
        </p:txBody>
      </p:sp>
      <p:grpSp>
        <p:nvGrpSpPr>
          <p:cNvPr id="2" name="Grupo 34"/>
          <p:cNvGrpSpPr>
            <a:grpSpLocks/>
          </p:cNvGrpSpPr>
          <p:nvPr/>
        </p:nvGrpSpPr>
        <p:grpSpPr bwMode="auto">
          <a:xfrm>
            <a:off x="3429000" y="1785938"/>
            <a:ext cx="1643063" cy="1155700"/>
            <a:chOff x="3428992" y="1916660"/>
            <a:chExt cx="1643074" cy="1155151"/>
          </a:xfrm>
        </p:grpSpPr>
        <p:cxnSp>
          <p:nvCxnSpPr>
            <p:cNvPr id="36" name="Conector de seta reta 35"/>
            <p:cNvCxnSpPr/>
            <p:nvPr/>
          </p:nvCxnSpPr>
          <p:spPr>
            <a:xfrm rot="5400000">
              <a:off x="3715710" y="2714000"/>
              <a:ext cx="714036" cy="158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4" name="CaixaDeTexto 36"/>
            <p:cNvSpPr txBox="1">
              <a:spLocks noChangeArrowheads="1"/>
            </p:cNvSpPr>
            <p:nvPr/>
          </p:nvSpPr>
          <p:spPr bwMode="auto">
            <a:xfrm>
              <a:off x="3428992" y="1916660"/>
              <a:ext cx="16430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Florescimento</a:t>
              </a:r>
              <a:endParaRPr lang="pt-BR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3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056784" cy="454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5890046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- 180 dias: decomposição 80% dos resíduos (BERTOL et al.,1998); </a:t>
            </a:r>
          </a:p>
          <a:p>
            <a:r>
              <a:rPr lang="pt-BR" b="1" dirty="0">
                <a:solidFill>
                  <a:srgbClr val="FFFF00"/>
                </a:solidFill>
              </a:rPr>
              <a:t>- 179 dias: decomposição 71% dos resíduos (WISNIEWSKI &amp; HOLTZ, 1997);</a:t>
            </a:r>
          </a:p>
          <a:p>
            <a:r>
              <a:rPr lang="pt-BR" b="1" dirty="0">
                <a:solidFill>
                  <a:srgbClr val="FFFF00"/>
                </a:solidFill>
              </a:rPr>
              <a:t>- 160 dias: decomposição 90% dos resíduos (BRIEDIS et al., 2007).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4462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chemeClr val="bg1"/>
                </a:solidFill>
                <a:cs typeface="Arial" pitchFamily="34" charset="0"/>
              </a:rPr>
              <a:t>Porcentagem de Perda de massa seca do trigo no decorrer do experimento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3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o 40"/>
          <p:cNvGrpSpPr/>
          <p:nvPr/>
        </p:nvGrpSpPr>
        <p:grpSpPr>
          <a:xfrm>
            <a:off x="35496" y="564251"/>
            <a:ext cx="2188801" cy="3080773"/>
            <a:chOff x="35496" y="564251"/>
            <a:chExt cx="2188801" cy="3080773"/>
          </a:xfrm>
        </p:grpSpPr>
        <p:pic>
          <p:nvPicPr>
            <p:cNvPr id="3" name="Picture 12"/>
            <p:cNvPicPr preferRelativeResize="0">
              <a:picLocks noChangeAspect="1" noChangeArrowheads="1"/>
            </p:cNvPicPr>
            <p:nvPr/>
          </p:nvPicPr>
          <p:blipFill rotWithShape="1">
            <a:blip r:embed="rId2" cstate="print"/>
            <a:srcRect l="20907" t="3825" r="62699" b="37842"/>
            <a:stretch/>
          </p:blipFill>
          <p:spPr bwMode="auto">
            <a:xfrm>
              <a:off x="35496" y="963934"/>
              <a:ext cx="2188801" cy="2298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CaixaDeTexto 12"/>
            <p:cNvSpPr txBox="1"/>
            <p:nvPr/>
          </p:nvSpPr>
          <p:spPr>
            <a:xfrm>
              <a:off x="791488" y="564251"/>
              <a:ext cx="756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20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90675" y="3060249"/>
              <a:ext cx="1445021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3,51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92%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4644008" y="591071"/>
            <a:ext cx="2358720" cy="3053953"/>
            <a:chOff x="4684666" y="591071"/>
            <a:chExt cx="2358720" cy="3053953"/>
          </a:xfrm>
        </p:grpSpPr>
        <p:pic>
          <p:nvPicPr>
            <p:cNvPr id="8" name="Picture 12"/>
            <p:cNvPicPr preferRelativeResize="0">
              <a:picLocks noChangeAspect="1" noChangeArrowheads="1"/>
            </p:cNvPicPr>
            <p:nvPr/>
          </p:nvPicPr>
          <p:blipFill rotWithShape="1">
            <a:blip r:embed="rId2" cstate="print"/>
            <a:srcRect l="60005" t="3466" r="23065" b="38134"/>
            <a:stretch/>
          </p:blipFill>
          <p:spPr bwMode="auto">
            <a:xfrm>
              <a:off x="4684666" y="944719"/>
              <a:ext cx="2358720" cy="235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CaixaDeTexto 14"/>
            <p:cNvSpPr txBox="1"/>
            <p:nvPr/>
          </p:nvSpPr>
          <p:spPr>
            <a:xfrm>
              <a:off x="5503986" y="591071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60</a:t>
              </a: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004048" y="3060249"/>
              <a:ext cx="167982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2,98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84%</a:t>
              </a: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6948398" y="627548"/>
            <a:ext cx="2232114" cy="3089484"/>
            <a:chOff x="6876390" y="564251"/>
            <a:chExt cx="2232114" cy="3089484"/>
          </a:xfrm>
        </p:grpSpPr>
        <p:pic>
          <p:nvPicPr>
            <p:cNvPr id="9" name="Picture 12"/>
            <p:cNvPicPr preferRelativeResize="0">
              <a:picLocks noChangeAspect="1" noChangeArrowheads="1"/>
            </p:cNvPicPr>
            <p:nvPr/>
          </p:nvPicPr>
          <p:blipFill rotWithShape="1">
            <a:blip r:embed="rId2" cstate="print"/>
            <a:srcRect l="80021" t="3909" r="3046" b="37827"/>
            <a:stretch/>
          </p:blipFill>
          <p:spPr bwMode="auto">
            <a:xfrm>
              <a:off x="6876390" y="908720"/>
              <a:ext cx="2232114" cy="239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CaixaDeTexto 15"/>
            <p:cNvSpPr txBox="1"/>
            <p:nvPr/>
          </p:nvSpPr>
          <p:spPr>
            <a:xfrm>
              <a:off x="7632407" y="564251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092280" y="3068960"/>
              <a:ext cx="175602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2,20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58%</a:t>
              </a:r>
            </a:p>
          </p:txBody>
        </p:sp>
      </p:grpSp>
      <p:sp>
        <p:nvSpPr>
          <p:cNvPr id="28" name="CaixaDeTexto 27"/>
          <p:cNvSpPr txBox="1"/>
          <p:nvPr/>
        </p:nvSpPr>
        <p:spPr>
          <a:xfrm>
            <a:off x="323528" y="44624"/>
            <a:ext cx="8494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Perda de massa seca em função do tempo (dias)</a:t>
            </a:r>
          </a:p>
        </p:txBody>
      </p:sp>
      <p:grpSp>
        <p:nvGrpSpPr>
          <p:cNvPr id="45" name="Grupo 44"/>
          <p:cNvGrpSpPr/>
          <p:nvPr/>
        </p:nvGrpSpPr>
        <p:grpSpPr>
          <a:xfrm>
            <a:off x="58642" y="3650142"/>
            <a:ext cx="2284687" cy="3099937"/>
            <a:chOff x="58642" y="3650142"/>
            <a:chExt cx="2284687" cy="3099937"/>
          </a:xfrm>
        </p:grpSpPr>
        <p:pic>
          <p:nvPicPr>
            <p:cNvPr id="7" name="Picture 13"/>
            <p:cNvPicPr preferRelativeResize="0">
              <a:picLocks noChangeArrowheads="1"/>
            </p:cNvPicPr>
            <p:nvPr/>
          </p:nvPicPr>
          <p:blipFill rotWithShape="1">
            <a:blip r:embed="rId3" cstate="print"/>
            <a:srcRect l="411" t="2893" r="80351" b="36527"/>
            <a:stretch/>
          </p:blipFill>
          <p:spPr bwMode="auto">
            <a:xfrm>
              <a:off x="58642" y="3975821"/>
              <a:ext cx="2284687" cy="2333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CaixaDeTexto 23"/>
            <p:cNvSpPr txBox="1"/>
            <p:nvPr/>
          </p:nvSpPr>
          <p:spPr>
            <a:xfrm>
              <a:off x="467544" y="6165304"/>
              <a:ext cx="165618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1,50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53%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755576" y="3650142"/>
              <a:ext cx="756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102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2411759" y="3640963"/>
            <a:ext cx="2227687" cy="3142215"/>
            <a:chOff x="2411759" y="3640963"/>
            <a:chExt cx="2227687" cy="3142215"/>
          </a:xfrm>
        </p:grpSpPr>
        <p:pic>
          <p:nvPicPr>
            <p:cNvPr id="4" name="Picture 13"/>
            <p:cNvPicPr preferRelativeResize="0">
              <a:picLocks noChangeArrowheads="1"/>
            </p:cNvPicPr>
            <p:nvPr/>
          </p:nvPicPr>
          <p:blipFill rotWithShape="1">
            <a:blip r:embed="rId3" cstate="print"/>
            <a:srcRect l="24976" t="2603" r="53869" b="37985"/>
            <a:stretch/>
          </p:blipFill>
          <p:spPr bwMode="auto">
            <a:xfrm>
              <a:off x="2411759" y="3987449"/>
              <a:ext cx="2227687" cy="23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CaixaDeTexto 24"/>
            <p:cNvSpPr txBox="1"/>
            <p:nvPr/>
          </p:nvSpPr>
          <p:spPr>
            <a:xfrm>
              <a:off x="2902789" y="6198403"/>
              <a:ext cx="1381179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1,4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39%</a:t>
              </a: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3108578" y="3640963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131</a:t>
              </a: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4716016" y="3676962"/>
            <a:ext cx="2164404" cy="3145125"/>
            <a:chOff x="4716016" y="3676962"/>
            <a:chExt cx="2164404" cy="3145125"/>
          </a:xfrm>
        </p:grpSpPr>
        <p:pic>
          <p:nvPicPr>
            <p:cNvPr id="10" name="Picture 13"/>
            <p:cNvPicPr preferRelativeResize="0">
              <a:picLocks noChangeArrowheads="1"/>
            </p:cNvPicPr>
            <p:nvPr/>
          </p:nvPicPr>
          <p:blipFill rotWithShape="1">
            <a:blip r:embed="rId3" cstate="print"/>
            <a:srcRect l="49820" t="1974" r="29022" b="37446"/>
            <a:stretch/>
          </p:blipFill>
          <p:spPr bwMode="auto">
            <a:xfrm>
              <a:off x="4716016" y="4005064"/>
              <a:ext cx="2164404" cy="2370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CaixaDeTexto 25"/>
            <p:cNvSpPr txBox="1"/>
            <p:nvPr/>
          </p:nvSpPr>
          <p:spPr>
            <a:xfrm>
              <a:off x="4758341" y="6237312"/>
              <a:ext cx="1901891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1,32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31% </a:t>
              </a: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5468074" y="3676962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152</a:t>
              </a:r>
            </a:p>
          </p:txBody>
        </p:sp>
      </p:grpSp>
      <p:grpSp>
        <p:nvGrpSpPr>
          <p:cNvPr id="48" name="Grupo 47"/>
          <p:cNvGrpSpPr/>
          <p:nvPr/>
        </p:nvGrpSpPr>
        <p:grpSpPr>
          <a:xfrm>
            <a:off x="6876390" y="3650142"/>
            <a:ext cx="2190054" cy="3170204"/>
            <a:chOff x="6876390" y="3650142"/>
            <a:chExt cx="2190054" cy="3170204"/>
          </a:xfrm>
        </p:grpSpPr>
        <p:pic>
          <p:nvPicPr>
            <p:cNvPr id="11" name="Picture 13"/>
            <p:cNvPicPr preferRelativeResize="0">
              <a:picLocks noChangeArrowheads="1"/>
            </p:cNvPicPr>
            <p:nvPr/>
          </p:nvPicPr>
          <p:blipFill rotWithShape="1">
            <a:blip r:embed="rId3" cstate="print"/>
            <a:srcRect l="75009" t="1798" r="4795" b="37622"/>
            <a:stretch/>
          </p:blipFill>
          <p:spPr bwMode="auto">
            <a:xfrm>
              <a:off x="6876390" y="4005064"/>
              <a:ext cx="2190054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aixaDeTexto 26"/>
            <p:cNvSpPr txBox="1"/>
            <p:nvPr/>
          </p:nvSpPr>
          <p:spPr>
            <a:xfrm>
              <a:off x="7114180" y="6235571"/>
              <a:ext cx="1634284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1,14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20%</a:t>
              </a: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7596495" y="3650142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172</a:t>
              </a: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2267744" y="548680"/>
            <a:ext cx="2319408" cy="3089952"/>
            <a:chOff x="2388371" y="567844"/>
            <a:chExt cx="2319408" cy="3089952"/>
          </a:xfrm>
        </p:grpSpPr>
        <p:sp>
          <p:nvSpPr>
            <p:cNvPr id="14" name="CaixaDeTexto 13"/>
            <p:cNvSpPr txBox="1"/>
            <p:nvPr/>
          </p:nvSpPr>
          <p:spPr>
            <a:xfrm>
              <a:off x="3208477" y="567844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40</a:t>
              </a:r>
            </a:p>
          </p:txBody>
        </p:sp>
        <p:pic>
          <p:nvPicPr>
            <p:cNvPr id="6" name="Picture 12"/>
            <p:cNvPicPr preferRelativeResize="0">
              <a:picLocks noChangeAspect="1" noChangeArrowheads="1"/>
            </p:cNvPicPr>
            <p:nvPr/>
          </p:nvPicPr>
          <p:blipFill rotWithShape="1">
            <a:blip r:embed="rId2" cstate="print"/>
            <a:srcRect l="40193" t="4049" r="42882" b="38227"/>
            <a:stretch/>
          </p:blipFill>
          <p:spPr bwMode="auto">
            <a:xfrm>
              <a:off x="2388371" y="980728"/>
              <a:ext cx="2319408" cy="2319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CaixaDeTexto 20"/>
            <p:cNvSpPr txBox="1"/>
            <p:nvPr/>
          </p:nvSpPr>
          <p:spPr>
            <a:xfrm>
              <a:off x="2763779" y="3073021"/>
              <a:ext cx="1575252" cy="58477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3,31 Mg ha</a:t>
              </a:r>
              <a:r>
                <a:rPr lang="pt-BR" sz="1600" b="1" baseline="30000" dirty="0">
                  <a:solidFill>
                    <a:schemeClr val="bg1"/>
                  </a:solidFill>
                </a:rPr>
                <a:t>-1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</a:rPr>
                <a:t>86%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9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50825" y="1985963"/>
            <a:ext cx="8497888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3600">
                <a:solidFill>
                  <a:schemeClr val="bg1"/>
                </a:solidFill>
                <a:latin typeface="Tahoma" pitchFamily="34" charset="0"/>
              </a:rPr>
              <a:t>Introdução da cultura de nabo forrageiro para servir de base de estudo do efeito da microbiota sobre a agregação</a:t>
            </a:r>
          </a:p>
          <a:p>
            <a:pPr eaLnBrk="1" hangingPunct="1">
              <a:spcBef>
                <a:spcPct val="50000"/>
              </a:spcBef>
            </a:pPr>
            <a:r>
              <a:rPr lang="pt-BR" sz="3600">
                <a:solidFill>
                  <a:schemeClr val="bg1"/>
                </a:solidFill>
                <a:latin typeface="Tahoma" pitchFamily="34" charset="0"/>
              </a:rPr>
              <a:t>Rotação:</a:t>
            </a:r>
          </a:p>
          <a:p>
            <a:pPr eaLnBrk="1" hangingPunct="1">
              <a:spcBef>
                <a:spcPct val="50000"/>
              </a:spcBef>
            </a:pPr>
            <a:r>
              <a:rPr lang="pt-BR" sz="3600">
                <a:solidFill>
                  <a:schemeClr val="bg1"/>
                </a:solidFill>
                <a:latin typeface="Tahoma" pitchFamily="34" charset="0"/>
              </a:rPr>
              <a:t>Aveia preta – Milho – Nabo - Trigo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115888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00FF00"/>
                </a:solidFill>
                <a:latin typeface="Arial Black" pitchFamily="34" charset="0"/>
              </a:rPr>
              <a:t>Validação do efeito da cobertura verde no processo de agregação do solo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0825" y="1268413"/>
            <a:ext cx="8569325" cy="5589587"/>
            <a:chOff x="561" y="1026"/>
            <a:chExt cx="2141" cy="1607"/>
          </a:xfrm>
        </p:grpSpPr>
        <p:pic>
          <p:nvPicPr>
            <p:cNvPr id="69637" name="Picture 5" descr="Faz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1" y="1027"/>
              <a:ext cx="2141" cy="1606"/>
            </a:xfrm>
            <a:prstGeom prst="rect">
              <a:avLst/>
            </a:prstGeom>
            <a:noFill/>
            <a:ln w="38100" cmpd="sng">
              <a:solidFill>
                <a:srgbClr val="FF3300"/>
              </a:solidFill>
              <a:miter lim="800000"/>
              <a:headEnd/>
              <a:tailEnd/>
            </a:ln>
            <a:effectLst/>
          </p:spPr>
        </p:pic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567" y="1026"/>
              <a:ext cx="363" cy="117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tint val="0"/>
                    <a:invGamma/>
                    <a:alpha val="59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87338" y="1268413"/>
            <a:ext cx="8569325" cy="5545137"/>
            <a:chOff x="567" y="2720"/>
            <a:chExt cx="2132" cy="1527"/>
          </a:xfrm>
        </p:grpSpPr>
        <p:pic>
          <p:nvPicPr>
            <p:cNvPr id="69640" name="Picture 8" descr="Faz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7" y="2729"/>
              <a:ext cx="2132" cy="1518"/>
            </a:xfrm>
            <a:prstGeom prst="rect">
              <a:avLst/>
            </a:prstGeom>
            <a:noFill/>
            <a:ln w="38100" cmpd="sng">
              <a:solidFill>
                <a:srgbClr val="FF3300"/>
              </a:solidFill>
              <a:miter lim="800000"/>
              <a:headEnd/>
              <a:tailEnd/>
            </a:ln>
            <a:effectLst/>
          </p:spPr>
        </p:pic>
        <p:sp>
          <p:nvSpPr>
            <p:cNvPr id="69641" name="Text Box 9"/>
            <p:cNvSpPr txBox="1">
              <a:spLocks noChangeArrowheads="1"/>
            </p:cNvSpPr>
            <p:nvPr/>
          </p:nvSpPr>
          <p:spPr bwMode="auto">
            <a:xfrm>
              <a:off x="567" y="2720"/>
              <a:ext cx="363" cy="112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tint val="0"/>
                    <a:invGamma/>
                    <a:alpha val="59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87338" y="1196975"/>
            <a:ext cx="8569325" cy="5688013"/>
            <a:chOff x="2925" y="2704"/>
            <a:chExt cx="2405" cy="1543"/>
          </a:xfrm>
        </p:grpSpPr>
        <p:pic>
          <p:nvPicPr>
            <p:cNvPr id="69643" name="Picture 11" descr="Faz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5" y="2729"/>
              <a:ext cx="2404" cy="1518"/>
            </a:xfrm>
            <a:prstGeom prst="rect">
              <a:avLst/>
            </a:prstGeom>
            <a:noFill/>
            <a:ln w="38100" cmpd="sng">
              <a:solidFill>
                <a:srgbClr val="FF3300"/>
              </a:solidFill>
              <a:miter lim="800000"/>
              <a:headEnd/>
              <a:tailEnd/>
            </a:ln>
            <a:effectLst/>
          </p:spPr>
        </p:pic>
        <p:sp>
          <p:nvSpPr>
            <p:cNvPr id="69644" name="Text Box 12"/>
            <p:cNvSpPr txBox="1">
              <a:spLocks noChangeArrowheads="1"/>
            </p:cNvSpPr>
            <p:nvPr/>
          </p:nvSpPr>
          <p:spPr bwMode="auto">
            <a:xfrm>
              <a:off x="4967" y="2704"/>
              <a:ext cx="363" cy="110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tint val="0"/>
                    <a:invGamma/>
                    <a:alpha val="59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87338" y="1196975"/>
            <a:ext cx="8569325" cy="5688013"/>
            <a:chOff x="2925" y="1026"/>
            <a:chExt cx="2404" cy="1607"/>
          </a:xfrm>
        </p:grpSpPr>
        <p:pic>
          <p:nvPicPr>
            <p:cNvPr id="69646" name="Picture 14" descr="Faz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5" y="1027"/>
              <a:ext cx="2404" cy="1606"/>
            </a:xfrm>
            <a:prstGeom prst="rect">
              <a:avLst/>
            </a:prstGeom>
            <a:noFill/>
            <a:ln w="38100" cmpd="sng">
              <a:solidFill>
                <a:srgbClr val="FF3300"/>
              </a:solidFill>
              <a:miter lim="800000"/>
              <a:headEnd/>
              <a:tailEnd/>
            </a:ln>
            <a:effectLst/>
          </p:spPr>
        </p:pic>
        <p:sp>
          <p:nvSpPr>
            <p:cNvPr id="69647" name="Text Box 15"/>
            <p:cNvSpPr txBox="1">
              <a:spLocks noChangeArrowheads="1"/>
            </p:cNvSpPr>
            <p:nvPr/>
          </p:nvSpPr>
          <p:spPr bwMode="auto">
            <a:xfrm>
              <a:off x="4966" y="1026"/>
              <a:ext cx="363" cy="115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tint val="0"/>
                    <a:invGamma/>
                    <a:alpha val="59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0697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477000" y="3684588"/>
            <a:ext cx="2667000" cy="3173412"/>
            <a:chOff x="4032" y="2273"/>
            <a:chExt cx="1680" cy="199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032" y="2273"/>
              <a:ext cx="1584" cy="1663"/>
              <a:chOff x="4368" y="202"/>
              <a:chExt cx="1920" cy="1506"/>
            </a:xfrm>
          </p:grpSpPr>
          <p:sp>
            <p:nvSpPr>
              <p:cNvPr id="71684" name="Freeform 4"/>
              <p:cNvSpPr>
                <a:spLocks noEditPoints="1"/>
              </p:cNvSpPr>
              <p:nvPr/>
            </p:nvSpPr>
            <p:spPr bwMode="auto">
              <a:xfrm>
                <a:off x="5533" y="1335"/>
                <a:ext cx="121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80"/>
                  </a:cxn>
                  <a:cxn ang="0">
                    <a:pos x="140" y="92"/>
                  </a:cxn>
                  <a:cxn ang="0">
                    <a:pos x="134" y="104"/>
                  </a:cxn>
                  <a:cxn ang="0">
                    <a:pos x="126" y="112"/>
                  </a:cxn>
                  <a:cxn ang="0">
                    <a:pos x="116" y="120"/>
                  </a:cxn>
                  <a:cxn ang="0">
                    <a:pos x="104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85" name="Freeform 5"/>
              <p:cNvSpPr>
                <a:spLocks/>
              </p:cNvSpPr>
              <p:nvPr/>
            </p:nvSpPr>
            <p:spPr bwMode="auto">
              <a:xfrm>
                <a:off x="4788" y="384"/>
                <a:ext cx="1477" cy="988"/>
              </a:xfrm>
              <a:custGeom>
                <a:avLst/>
                <a:gdLst/>
                <a:ahLst/>
                <a:cxnLst>
                  <a:cxn ang="0">
                    <a:pos x="64" y="218"/>
                  </a:cxn>
                  <a:cxn ang="0">
                    <a:pos x="98" y="248"/>
                  </a:cxn>
                  <a:cxn ang="0">
                    <a:pos x="78" y="232"/>
                  </a:cxn>
                  <a:cxn ang="0">
                    <a:pos x="84" y="250"/>
                  </a:cxn>
                  <a:cxn ang="0">
                    <a:pos x="152" y="318"/>
                  </a:cxn>
                  <a:cxn ang="0">
                    <a:pos x="341" y="433"/>
                  </a:cxn>
                  <a:cxn ang="0">
                    <a:pos x="473" y="509"/>
                  </a:cxn>
                  <a:cxn ang="0">
                    <a:pos x="599" y="611"/>
                  </a:cxn>
                  <a:cxn ang="0">
                    <a:pos x="697" y="655"/>
                  </a:cxn>
                  <a:cxn ang="0">
                    <a:pos x="779" y="677"/>
                  </a:cxn>
                  <a:cxn ang="0">
                    <a:pos x="833" y="751"/>
                  </a:cxn>
                  <a:cxn ang="0">
                    <a:pos x="853" y="783"/>
                  </a:cxn>
                  <a:cxn ang="0">
                    <a:pos x="863" y="785"/>
                  </a:cxn>
                  <a:cxn ang="0">
                    <a:pos x="915" y="817"/>
                  </a:cxn>
                  <a:cxn ang="0">
                    <a:pos x="951" y="849"/>
                  </a:cxn>
                  <a:cxn ang="0">
                    <a:pos x="1046" y="885"/>
                  </a:cxn>
                  <a:cxn ang="0">
                    <a:pos x="1096" y="909"/>
                  </a:cxn>
                  <a:cxn ang="0">
                    <a:pos x="1208" y="1017"/>
                  </a:cxn>
                  <a:cxn ang="0">
                    <a:pos x="1318" y="1120"/>
                  </a:cxn>
                  <a:cxn ang="0">
                    <a:pos x="1406" y="1168"/>
                  </a:cxn>
                  <a:cxn ang="0">
                    <a:pos x="1502" y="1216"/>
                  </a:cxn>
                  <a:cxn ang="0">
                    <a:pos x="1576" y="1230"/>
                  </a:cxn>
                  <a:cxn ang="0">
                    <a:pos x="1614" y="1196"/>
                  </a:cxn>
                  <a:cxn ang="0">
                    <a:pos x="1652" y="1120"/>
                  </a:cxn>
                  <a:cxn ang="0">
                    <a:pos x="1700" y="1065"/>
                  </a:cxn>
                  <a:cxn ang="0">
                    <a:pos x="1728" y="1001"/>
                  </a:cxn>
                  <a:cxn ang="0">
                    <a:pos x="1748" y="947"/>
                  </a:cxn>
                  <a:cxn ang="0">
                    <a:pos x="1700" y="901"/>
                  </a:cxn>
                  <a:cxn ang="0">
                    <a:pos x="1682" y="877"/>
                  </a:cxn>
                  <a:cxn ang="0">
                    <a:pos x="1664" y="839"/>
                  </a:cxn>
                  <a:cxn ang="0">
                    <a:pos x="1598" y="813"/>
                  </a:cxn>
                  <a:cxn ang="0">
                    <a:pos x="1512" y="769"/>
                  </a:cxn>
                  <a:cxn ang="0">
                    <a:pos x="1420" y="697"/>
                  </a:cxn>
                  <a:cxn ang="0">
                    <a:pos x="1364" y="675"/>
                  </a:cxn>
                  <a:cxn ang="0">
                    <a:pos x="1238" y="627"/>
                  </a:cxn>
                  <a:cxn ang="0">
                    <a:pos x="1176" y="605"/>
                  </a:cxn>
                  <a:cxn ang="0">
                    <a:pos x="1160" y="547"/>
                  </a:cxn>
                  <a:cxn ang="0">
                    <a:pos x="1196" y="455"/>
                  </a:cxn>
                  <a:cxn ang="0">
                    <a:pos x="1228" y="342"/>
                  </a:cxn>
                  <a:cxn ang="0">
                    <a:pos x="1250" y="234"/>
                  </a:cxn>
                  <a:cxn ang="0">
                    <a:pos x="1254" y="214"/>
                  </a:cxn>
                  <a:cxn ang="0">
                    <a:pos x="1238" y="92"/>
                  </a:cxn>
                  <a:cxn ang="0">
                    <a:pos x="1208" y="14"/>
                  </a:cxn>
                  <a:cxn ang="0">
                    <a:pos x="1130" y="0"/>
                  </a:cxn>
                  <a:cxn ang="0">
                    <a:pos x="983" y="14"/>
                  </a:cxn>
                  <a:cxn ang="0">
                    <a:pos x="899" y="36"/>
                  </a:cxn>
                  <a:cxn ang="0">
                    <a:pos x="925" y="92"/>
                  </a:cxn>
                  <a:cxn ang="0">
                    <a:pos x="971" y="160"/>
                  </a:cxn>
                  <a:cxn ang="0">
                    <a:pos x="989" y="230"/>
                  </a:cxn>
                  <a:cxn ang="0">
                    <a:pos x="977" y="393"/>
                  </a:cxn>
                  <a:cxn ang="0">
                    <a:pos x="951" y="431"/>
                  </a:cxn>
                  <a:cxn ang="0">
                    <a:pos x="897" y="419"/>
                  </a:cxn>
                  <a:cxn ang="0">
                    <a:pos x="767" y="346"/>
                  </a:cxn>
                  <a:cxn ang="0">
                    <a:pos x="711" y="300"/>
                  </a:cxn>
                  <a:cxn ang="0">
                    <a:pos x="655" y="242"/>
                  </a:cxn>
                  <a:cxn ang="0">
                    <a:pos x="527" y="186"/>
                  </a:cxn>
                  <a:cxn ang="0">
                    <a:pos x="389" y="110"/>
                  </a:cxn>
                  <a:cxn ang="0">
                    <a:pos x="256" y="104"/>
                  </a:cxn>
                  <a:cxn ang="0">
                    <a:pos x="118" y="128"/>
                  </a:cxn>
                  <a:cxn ang="0">
                    <a:pos x="46" y="150"/>
                  </a:cxn>
                  <a:cxn ang="0">
                    <a:pos x="8" y="156"/>
                  </a:cxn>
                  <a:cxn ang="0">
                    <a:pos x="22" y="182"/>
                  </a:cxn>
                </a:cxnLst>
                <a:rect l="0" t="0" r="r" b="b"/>
                <a:pathLst>
                  <a:path w="1748" h="1230">
                    <a:moveTo>
                      <a:pt x="22" y="182"/>
                    </a:moveTo>
                    <a:lnTo>
                      <a:pt x="38" y="196"/>
                    </a:lnTo>
                    <a:lnTo>
                      <a:pt x="52" y="208"/>
                    </a:lnTo>
                    <a:lnTo>
                      <a:pt x="64" y="218"/>
                    </a:lnTo>
                    <a:lnTo>
                      <a:pt x="74" y="228"/>
                    </a:lnTo>
                    <a:lnTo>
                      <a:pt x="88" y="240"/>
                    </a:lnTo>
                    <a:lnTo>
                      <a:pt x="96" y="246"/>
                    </a:lnTo>
                    <a:lnTo>
                      <a:pt x="98" y="248"/>
                    </a:lnTo>
                    <a:lnTo>
                      <a:pt x="98" y="248"/>
                    </a:lnTo>
                    <a:lnTo>
                      <a:pt x="94" y="244"/>
                    </a:lnTo>
                    <a:lnTo>
                      <a:pt x="88" y="240"/>
                    </a:lnTo>
                    <a:lnTo>
                      <a:pt x="78" y="232"/>
                    </a:lnTo>
                    <a:lnTo>
                      <a:pt x="74" y="232"/>
                    </a:lnTo>
                    <a:lnTo>
                      <a:pt x="72" y="232"/>
                    </a:lnTo>
                    <a:lnTo>
                      <a:pt x="76" y="238"/>
                    </a:lnTo>
                    <a:lnTo>
                      <a:pt x="84" y="250"/>
                    </a:lnTo>
                    <a:lnTo>
                      <a:pt x="98" y="266"/>
                    </a:lnTo>
                    <a:lnTo>
                      <a:pt x="106" y="278"/>
                    </a:lnTo>
                    <a:lnTo>
                      <a:pt x="118" y="290"/>
                    </a:lnTo>
                    <a:lnTo>
                      <a:pt x="152" y="318"/>
                    </a:lnTo>
                    <a:lnTo>
                      <a:pt x="186" y="344"/>
                    </a:lnTo>
                    <a:lnTo>
                      <a:pt x="260" y="393"/>
                    </a:lnTo>
                    <a:lnTo>
                      <a:pt x="300" y="415"/>
                    </a:lnTo>
                    <a:lnTo>
                      <a:pt x="341" y="433"/>
                    </a:lnTo>
                    <a:lnTo>
                      <a:pt x="381" y="449"/>
                    </a:lnTo>
                    <a:lnTo>
                      <a:pt x="421" y="463"/>
                    </a:lnTo>
                    <a:lnTo>
                      <a:pt x="445" y="485"/>
                    </a:lnTo>
                    <a:lnTo>
                      <a:pt x="473" y="509"/>
                    </a:lnTo>
                    <a:lnTo>
                      <a:pt x="501" y="535"/>
                    </a:lnTo>
                    <a:lnTo>
                      <a:pt x="533" y="563"/>
                    </a:lnTo>
                    <a:lnTo>
                      <a:pt x="565" y="587"/>
                    </a:lnTo>
                    <a:lnTo>
                      <a:pt x="599" y="611"/>
                    </a:lnTo>
                    <a:lnTo>
                      <a:pt x="631" y="631"/>
                    </a:lnTo>
                    <a:lnTo>
                      <a:pt x="663" y="645"/>
                    </a:lnTo>
                    <a:lnTo>
                      <a:pt x="679" y="649"/>
                    </a:lnTo>
                    <a:lnTo>
                      <a:pt x="697" y="655"/>
                    </a:lnTo>
                    <a:lnTo>
                      <a:pt x="737" y="665"/>
                    </a:lnTo>
                    <a:lnTo>
                      <a:pt x="755" y="671"/>
                    </a:lnTo>
                    <a:lnTo>
                      <a:pt x="769" y="673"/>
                    </a:lnTo>
                    <a:lnTo>
                      <a:pt x="779" y="677"/>
                    </a:lnTo>
                    <a:lnTo>
                      <a:pt x="783" y="677"/>
                    </a:lnTo>
                    <a:lnTo>
                      <a:pt x="805" y="709"/>
                    </a:lnTo>
                    <a:lnTo>
                      <a:pt x="821" y="733"/>
                    </a:lnTo>
                    <a:lnTo>
                      <a:pt x="833" y="751"/>
                    </a:lnTo>
                    <a:lnTo>
                      <a:pt x="843" y="765"/>
                    </a:lnTo>
                    <a:lnTo>
                      <a:pt x="847" y="773"/>
                    </a:lnTo>
                    <a:lnTo>
                      <a:pt x="851" y="779"/>
                    </a:lnTo>
                    <a:lnTo>
                      <a:pt x="853" y="783"/>
                    </a:lnTo>
                    <a:lnTo>
                      <a:pt x="853" y="783"/>
                    </a:lnTo>
                    <a:lnTo>
                      <a:pt x="855" y="783"/>
                    </a:lnTo>
                    <a:lnTo>
                      <a:pt x="857" y="783"/>
                    </a:lnTo>
                    <a:lnTo>
                      <a:pt x="863" y="785"/>
                    </a:lnTo>
                    <a:lnTo>
                      <a:pt x="869" y="787"/>
                    </a:lnTo>
                    <a:lnTo>
                      <a:pt x="881" y="793"/>
                    </a:lnTo>
                    <a:lnTo>
                      <a:pt x="895" y="803"/>
                    </a:lnTo>
                    <a:lnTo>
                      <a:pt x="915" y="817"/>
                    </a:lnTo>
                    <a:lnTo>
                      <a:pt x="925" y="827"/>
                    </a:lnTo>
                    <a:lnTo>
                      <a:pt x="933" y="837"/>
                    </a:lnTo>
                    <a:lnTo>
                      <a:pt x="943" y="845"/>
                    </a:lnTo>
                    <a:lnTo>
                      <a:pt x="951" y="849"/>
                    </a:lnTo>
                    <a:lnTo>
                      <a:pt x="967" y="857"/>
                    </a:lnTo>
                    <a:lnTo>
                      <a:pt x="987" y="865"/>
                    </a:lnTo>
                    <a:lnTo>
                      <a:pt x="1027" y="879"/>
                    </a:lnTo>
                    <a:lnTo>
                      <a:pt x="1046" y="885"/>
                    </a:lnTo>
                    <a:lnTo>
                      <a:pt x="1060" y="889"/>
                    </a:lnTo>
                    <a:lnTo>
                      <a:pt x="1070" y="893"/>
                    </a:lnTo>
                    <a:lnTo>
                      <a:pt x="1074" y="893"/>
                    </a:lnTo>
                    <a:lnTo>
                      <a:pt x="1096" y="909"/>
                    </a:lnTo>
                    <a:lnTo>
                      <a:pt x="1116" y="927"/>
                    </a:lnTo>
                    <a:lnTo>
                      <a:pt x="1152" y="963"/>
                    </a:lnTo>
                    <a:lnTo>
                      <a:pt x="1188" y="999"/>
                    </a:lnTo>
                    <a:lnTo>
                      <a:pt x="1208" y="1017"/>
                    </a:lnTo>
                    <a:lnTo>
                      <a:pt x="1230" y="1033"/>
                    </a:lnTo>
                    <a:lnTo>
                      <a:pt x="1264" y="1071"/>
                    </a:lnTo>
                    <a:lnTo>
                      <a:pt x="1300" y="1106"/>
                    </a:lnTo>
                    <a:lnTo>
                      <a:pt x="1318" y="1120"/>
                    </a:lnTo>
                    <a:lnTo>
                      <a:pt x="1338" y="1132"/>
                    </a:lnTo>
                    <a:lnTo>
                      <a:pt x="1362" y="1142"/>
                    </a:lnTo>
                    <a:lnTo>
                      <a:pt x="1388" y="1152"/>
                    </a:lnTo>
                    <a:lnTo>
                      <a:pt x="1406" y="1168"/>
                    </a:lnTo>
                    <a:lnTo>
                      <a:pt x="1426" y="1182"/>
                    </a:lnTo>
                    <a:lnTo>
                      <a:pt x="1448" y="1196"/>
                    </a:lnTo>
                    <a:lnTo>
                      <a:pt x="1472" y="1206"/>
                    </a:lnTo>
                    <a:lnTo>
                      <a:pt x="1502" y="1216"/>
                    </a:lnTo>
                    <a:lnTo>
                      <a:pt x="1526" y="1224"/>
                    </a:lnTo>
                    <a:lnTo>
                      <a:pt x="1546" y="1228"/>
                    </a:lnTo>
                    <a:lnTo>
                      <a:pt x="1562" y="1230"/>
                    </a:lnTo>
                    <a:lnTo>
                      <a:pt x="1576" y="1230"/>
                    </a:lnTo>
                    <a:lnTo>
                      <a:pt x="1588" y="1226"/>
                    </a:lnTo>
                    <a:lnTo>
                      <a:pt x="1596" y="1222"/>
                    </a:lnTo>
                    <a:lnTo>
                      <a:pt x="1602" y="1214"/>
                    </a:lnTo>
                    <a:lnTo>
                      <a:pt x="1614" y="1196"/>
                    </a:lnTo>
                    <a:lnTo>
                      <a:pt x="1622" y="1174"/>
                    </a:lnTo>
                    <a:lnTo>
                      <a:pt x="1634" y="1148"/>
                    </a:lnTo>
                    <a:lnTo>
                      <a:pt x="1642" y="1134"/>
                    </a:lnTo>
                    <a:lnTo>
                      <a:pt x="1652" y="1120"/>
                    </a:lnTo>
                    <a:lnTo>
                      <a:pt x="1662" y="1106"/>
                    </a:lnTo>
                    <a:lnTo>
                      <a:pt x="1676" y="1094"/>
                    </a:lnTo>
                    <a:lnTo>
                      <a:pt x="1690" y="1079"/>
                    </a:lnTo>
                    <a:lnTo>
                      <a:pt x="1700" y="1065"/>
                    </a:lnTo>
                    <a:lnTo>
                      <a:pt x="1706" y="1055"/>
                    </a:lnTo>
                    <a:lnTo>
                      <a:pt x="1712" y="1039"/>
                    </a:lnTo>
                    <a:lnTo>
                      <a:pt x="1720" y="1021"/>
                    </a:lnTo>
                    <a:lnTo>
                      <a:pt x="1728" y="1001"/>
                    </a:lnTo>
                    <a:lnTo>
                      <a:pt x="1736" y="983"/>
                    </a:lnTo>
                    <a:lnTo>
                      <a:pt x="1742" y="967"/>
                    </a:lnTo>
                    <a:lnTo>
                      <a:pt x="1746" y="955"/>
                    </a:lnTo>
                    <a:lnTo>
                      <a:pt x="1748" y="947"/>
                    </a:lnTo>
                    <a:lnTo>
                      <a:pt x="1742" y="935"/>
                    </a:lnTo>
                    <a:lnTo>
                      <a:pt x="1736" y="927"/>
                    </a:lnTo>
                    <a:lnTo>
                      <a:pt x="1718" y="911"/>
                    </a:lnTo>
                    <a:lnTo>
                      <a:pt x="1700" y="901"/>
                    </a:lnTo>
                    <a:lnTo>
                      <a:pt x="1694" y="897"/>
                    </a:lnTo>
                    <a:lnTo>
                      <a:pt x="1688" y="893"/>
                    </a:lnTo>
                    <a:lnTo>
                      <a:pt x="1684" y="885"/>
                    </a:lnTo>
                    <a:lnTo>
                      <a:pt x="1682" y="877"/>
                    </a:lnTo>
                    <a:lnTo>
                      <a:pt x="1680" y="861"/>
                    </a:lnTo>
                    <a:lnTo>
                      <a:pt x="1676" y="849"/>
                    </a:lnTo>
                    <a:lnTo>
                      <a:pt x="1672" y="843"/>
                    </a:lnTo>
                    <a:lnTo>
                      <a:pt x="1664" y="839"/>
                    </a:lnTo>
                    <a:lnTo>
                      <a:pt x="1650" y="829"/>
                    </a:lnTo>
                    <a:lnTo>
                      <a:pt x="1634" y="821"/>
                    </a:lnTo>
                    <a:lnTo>
                      <a:pt x="1616" y="817"/>
                    </a:lnTo>
                    <a:lnTo>
                      <a:pt x="1598" y="813"/>
                    </a:lnTo>
                    <a:lnTo>
                      <a:pt x="1562" y="807"/>
                    </a:lnTo>
                    <a:lnTo>
                      <a:pt x="1546" y="801"/>
                    </a:lnTo>
                    <a:lnTo>
                      <a:pt x="1532" y="795"/>
                    </a:lnTo>
                    <a:lnTo>
                      <a:pt x="1512" y="769"/>
                    </a:lnTo>
                    <a:lnTo>
                      <a:pt x="1488" y="743"/>
                    </a:lnTo>
                    <a:lnTo>
                      <a:pt x="1458" y="719"/>
                    </a:lnTo>
                    <a:lnTo>
                      <a:pt x="1424" y="699"/>
                    </a:lnTo>
                    <a:lnTo>
                      <a:pt x="1420" y="697"/>
                    </a:lnTo>
                    <a:lnTo>
                      <a:pt x="1410" y="693"/>
                    </a:lnTo>
                    <a:lnTo>
                      <a:pt x="1398" y="687"/>
                    </a:lnTo>
                    <a:lnTo>
                      <a:pt x="1382" y="681"/>
                    </a:lnTo>
                    <a:lnTo>
                      <a:pt x="1364" y="675"/>
                    </a:lnTo>
                    <a:lnTo>
                      <a:pt x="1344" y="667"/>
                    </a:lnTo>
                    <a:lnTo>
                      <a:pt x="1302" y="651"/>
                    </a:lnTo>
                    <a:lnTo>
                      <a:pt x="1258" y="635"/>
                    </a:lnTo>
                    <a:lnTo>
                      <a:pt x="1238" y="627"/>
                    </a:lnTo>
                    <a:lnTo>
                      <a:pt x="1218" y="621"/>
                    </a:lnTo>
                    <a:lnTo>
                      <a:pt x="1202" y="615"/>
                    </a:lnTo>
                    <a:lnTo>
                      <a:pt x="1188" y="609"/>
                    </a:lnTo>
                    <a:lnTo>
                      <a:pt x="1176" y="605"/>
                    </a:lnTo>
                    <a:lnTo>
                      <a:pt x="1170" y="603"/>
                    </a:lnTo>
                    <a:lnTo>
                      <a:pt x="1164" y="587"/>
                    </a:lnTo>
                    <a:lnTo>
                      <a:pt x="1160" y="573"/>
                    </a:lnTo>
                    <a:lnTo>
                      <a:pt x="1160" y="547"/>
                    </a:lnTo>
                    <a:lnTo>
                      <a:pt x="1164" y="523"/>
                    </a:lnTo>
                    <a:lnTo>
                      <a:pt x="1172" y="501"/>
                    </a:lnTo>
                    <a:lnTo>
                      <a:pt x="1182" y="479"/>
                    </a:lnTo>
                    <a:lnTo>
                      <a:pt x="1196" y="455"/>
                    </a:lnTo>
                    <a:lnTo>
                      <a:pt x="1208" y="429"/>
                    </a:lnTo>
                    <a:lnTo>
                      <a:pt x="1218" y="399"/>
                    </a:lnTo>
                    <a:lnTo>
                      <a:pt x="1224" y="373"/>
                    </a:lnTo>
                    <a:lnTo>
                      <a:pt x="1228" y="342"/>
                    </a:lnTo>
                    <a:lnTo>
                      <a:pt x="1234" y="310"/>
                    </a:lnTo>
                    <a:lnTo>
                      <a:pt x="1240" y="282"/>
                    </a:lnTo>
                    <a:lnTo>
                      <a:pt x="1246" y="254"/>
                    </a:lnTo>
                    <a:lnTo>
                      <a:pt x="1250" y="234"/>
                    </a:lnTo>
                    <a:lnTo>
                      <a:pt x="1252" y="226"/>
                    </a:lnTo>
                    <a:lnTo>
                      <a:pt x="1254" y="220"/>
                    </a:lnTo>
                    <a:lnTo>
                      <a:pt x="1254" y="216"/>
                    </a:lnTo>
                    <a:lnTo>
                      <a:pt x="1254" y="214"/>
                    </a:lnTo>
                    <a:lnTo>
                      <a:pt x="1250" y="188"/>
                    </a:lnTo>
                    <a:lnTo>
                      <a:pt x="1248" y="166"/>
                    </a:lnTo>
                    <a:lnTo>
                      <a:pt x="1244" y="126"/>
                    </a:lnTo>
                    <a:lnTo>
                      <a:pt x="1238" y="92"/>
                    </a:lnTo>
                    <a:lnTo>
                      <a:pt x="1234" y="64"/>
                    </a:lnTo>
                    <a:lnTo>
                      <a:pt x="1228" y="42"/>
                    </a:lnTo>
                    <a:lnTo>
                      <a:pt x="1220" y="26"/>
                    </a:lnTo>
                    <a:lnTo>
                      <a:pt x="1208" y="14"/>
                    </a:lnTo>
                    <a:lnTo>
                      <a:pt x="1196" y="6"/>
                    </a:lnTo>
                    <a:lnTo>
                      <a:pt x="1178" y="0"/>
                    </a:lnTo>
                    <a:lnTo>
                      <a:pt x="1156" y="0"/>
                    </a:lnTo>
                    <a:lnTo>
                      <a:pt x="1130" y="0"/>
                    </a:lnTo>
                    <a:lnTo>
                      <a:pt x="1096" y="2"/>
                    </a:lnTo>
                    <a:lnTo>
                      <a:pt x="1056" y="6"/>
                    </a:lnTo>
                    <a:lnTo>
                      <a:pt x="1009" y="12"/>
                    </a:lnTo>
                    <a:lnTo>
                      <a:pt x="983" y="14"/>
                    </a:lnTo>
                    <a:lnTo>
                      <a:pt x="955" y="16"/>
                    </a:lnTo>
                    <a:lnTo>
                      <a:pt x="923" y="18"/>
                    </a:lnTo>
                    <a:lnTo>
                      <a:pt x="891" y="20"/>
                    </a:lnTo>
                    <a:lnTo>
                      <a:pt x="899" y="36"/>
                    </a:lnTo>
                    <a:lnTo>
                      <a:pt x="903" y="52"/>
                    </a:lnTo>
                    <a:lnTo>
                      <a:pt x="907" y="64"/>
                    </a:lnTo>
                    <a:lnTo>
                      <a:pt x="915" y="74"/>
                    </a:lnTo>
                    <a:lnTo>
                      <a:pt x="925" y="92"/>
                    </a:lnTo>
                    <a:lnTo>
                      <a:pt x="937" y="110"/>
                    </a:lnTo>
                    <a:lnTo>
                      <a:pt x="949" y="128"/>
                    </a:lnTo>
                    <a:lnTo>
                      <a:pt x="961" y="144"/>
                    </a:lnTo>
                    <a:lnTo>
                      <a:pt x="971" y="160"/>
                    </a:lnTo>
                    <a:lnTo>
                      <a:pt x="981" y="172"/>
                    </a:lnTo>
                    <a:lnTo>
                      <a:pt x="987" y="180"/>
                    </a:lnTo>
                    <a:lnTo>
                      <a:pt x="989" y="182"/>
                    </a:lnTo>
                    <a:lnTo>
                      <a:pt x="989" y="230"/>
                    </a:lnTo>
                    <a:lnTo>
                      <a:pt x="987" y="280"/>
                    </a:lnTo>
                    <a:lnTo>
                      <a:pt x="985" y="328"/>
                    </a:lnTo>
                    <a:lnTo>
                      <a:pt x="977" y="377"/>
                    </a:lnTo>
                    <a:lnTo>
                      <a:pt x="977" y="393"/>
                    </a:lnTo>
                    <a:lnTo>
                      <a:pt x="973" y="407"/>
                    </a:lnTo>
                    <a:lnTo>
                      <a:pt x="967" y="421"/>
                    </a:lnTo>
                    <a:lnTo>
                      <a:pt x="959" y="427"/>
                    </a:lnTo>
                    <a:lnTo>
                      <a:pt x="951" y="431"/>
                    </a:lnTo>
                    <a:lnTo>
                      <a:pt x="943" y="433"/>
                    </a:lnTo>
                    <a:lnTo>
                      <a:pt x="933" y="433"/>
                    </a:lnTo>
                    <a:lnTo>
                      <a:pt x="915" y="427"/>
                    </a:lnTo>
                    <a:lnTo>
                      <a:pt x="897" y="419"/>
                    </a:lnTo>
                    <a:lnTo>
                      <a:pt x="879" y="409"/>
                    </a:lnTo>
                    <a:lnTo>
                      <a:pt x="841" y="391"/>
                    </a:lnTo>
                    <a:lnTo>
                      <a:pt x="803" y="369"/>
                    </a:lnTo>
                    <a:lnTo>
                      <a:pt x="767" y="346"/>
                    </a:lnTo>
                    <a:lnTo>
                      <a:pt x="749" y="334"/>
                    </a:lnTo>
                    <a:lnTo>
                      <a:pt x="735" y="322"/>
                    </a:lnTo>
                    <a:lnTo>
                      <a:pt x="723" y="312"/>
                    </a:lnTo>
                    <a:lnTo>
                      <a:pt x="711" y="300"/>
                    </a:lnTo>
                    <a:lnTo>
                      <a:pt x="691" y="274"/>
                    </a:lnTo>
                    <a:lnTo>
                      <a:pt x="681" y="262"/>
                    </a:lnTo>
                    <a:lnTo>
                      <a:pt x="669" y="250"/>
                    </a:lnTo>
                    <a:lnTo>
                      <a:pt x="655" y="242"/>
                    </a:lnTo>
                    <a:lnTo>
                      <a:pt x="639" y="236"/>
                    </a:lnTo>
                    <a:lnTo>
                      <a:pt x="599" y="222"/>
                    </a:lnTo>
                    <a:lnTo>
                      <a:pt x="563" y="206"/>
                    </a:lnTo>
                    <a:lnTo>
                      <a:pt x="527" y="186"/>
                    </a:lnTo>
                    <a:lnTo>
                      <a:pt x="493" y="166"/>
                    </a:lnTo>
                    <a:lnTo>
                      <a:pt x="459" y="146"/>
                    </a:lnTo>
                    <a:lnTo>
                      <a:pt x="425" y="126"/>
                    </a:lnTo>
                    <a:lnTo>
                      <a:pt x="389" y="110"/>
                    </a:lnTo>
                    <a:lnTo>
                      <a:pt x="349" y="96"/>
                    </a:lnTo>
                    <a:lnTo>
                      <a:pt x="314" y="100"/>
                    </a:lnTo>
                    <a:lnTo>
                      <a:pt x="284" y="102"/>
                    </a:lnTo>
                    <a:lnTo>
                      <a:pt x="256" y="104"/>
                    </a:lnTo>
                    <a:lnTo>
                      <a:pt x="230" y="108"/>
                    </a:lnTo>
                    <a:lnTo>
                      <a:pt x="176" y="116"/>
                    </a:lnTo>
                    <a:lnTo>
                      <a:pt x="148" y="120"/>
                    </a:lnTo>
                    <a:lnTo>
                      <a:pt x="118" y="128"/>
                    </a:lnTo>
                    <a:lnTo>
                      <a:pt x="96" y="136"/>
                    </a:lnTo>
                    <a:lnTo>
                      <a:pt x="78" y="142"/>
                    </a:lnTo>
                    <a:lnTo>
                      <a:pt x="60" y="146"/>
                    </a:lnTo>
                    <a:lnTo>
                      <a:pt x="46" y="150"/>
                    </a:lnTo>
                    <a:lnTo>
                      <a:pt x="32" y="152"/>
                    </a:lnTo>
                    <a:lnTo>
                      <a:pt x="22" y="154"/>
                    </a:lnTo>
                    <a:lnTo>
                      <a:pt x="14" y="154"/>
                    </a:lnTo>
                    <a:lnTo>
                      <a:pt x="8" y="156"/>
                    </a:lnTo>
                    <a:lnTo>
                      <a:pt x="0" y="158"/>
                    </a:lnTo>
                    <a:lnTo>
                      <a:pt x="0" y="162"/>
                    </a:lnTo>
                    <a:lnTo>
                      <a:pt x="8" y="170"/>
                    </a:lnTo>
                    <a:lnTo>
                      <a:pt x="22" y="182"/>
                    </a:lnTo>
                    <a:close/>
                  </a:path>
                </a:pathLst>
              </a:custGeom>
              <a:solidFill>
                <a:srgbClr val="996633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5227" y="348"/>
                <a:ext cx="368" cy="314"/>
                <a:chOff x="4883" y="2115"/>
                <a:chExt cx="436" cy="390"/>
              </a:xfrm>
            </p:grpSpPr>
            <p:sp>
              <p:nvSpPr>
                <p:cNvPr id="71687" name="Oval 7"/>
                <p:cNvSpPr>
                  <a:spLocks noChangeArrowheads="1"/>
                </p:cNvSpPr>
                <p:nvPr/>
              </p:nvSpPr>
              <p:spPr bwMode="auto">
                <a:xfrm>
                  <a:off x="4883" y="2181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88" name="Freeform 8"/>
                <p:cNvSpPr>
                  <a:spLocks noEditPoints="1"/>
                </p:cNvSpPr>
                <p:nvPr/>
              </p:nvSpPr>
              <p:spPr bwMode="auto">
                <a:xfrm>
                  <a:off x="5027" y="2115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6"/>
                    </a:cxn>
                    <a:cxn ang="0">
                      <a:pos x="140" y="88"/>
                    </a:cxn>
                    <a:cxn ang="0">
                      <a:pos x="134" y="98"/>
                    </a:cxn>
                    <a:cxn ang="0">
                      <a:pos x="126" y="108"/>
                    </a:cxn>
                    <a:cxn ang="0">
                      <a:pos x="116" y="116"/>
                    </a:cxn>
                    <a:cxn ang="0">
                      <a:pos x="104" y="122"/>
                    </a:cxn>
                    <a:cxn ang="0">
                      <a:pos x="88" y="126"/>
                    </a:cxn>
                    <a:cxn ang="0">
                      <a:pos x="72" y="128"/>
                    </a:cxn>
                    <a:cxn ang="0">
                      <a:pos x="58" y="126"/>
                    </a:cxn>
                    <a:cxn ang="0">
                      <a:pos x="46" y="122"/>
                    </a:cxn>
                    <a:cxn ang="0">
                      <a:pos x="34" y="116"/>
                    </a:cxn>
                    <a:cxn ang="0">
                      <a:pos x="22" y="108"/>
                    </a:cxn>
                    <a:cxn ang="0">
                      <a:pos x="14" y="98"/>
                    </a:cxn>
                    <a:cxn ang="0">
                      <a:pos x="6" y="88"/>
                    </a:cxn>
                    <a:cxn ang="0">
                      <a:pos x="2" y="76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0"/>
                    </a:cxn>
                    <a:cxn ang="0">
                      <a:pos x="100" y="40"/>
                    </a:cxn>
                    <a:cxn ang="0">
                      <a:pos x="88" y="34"/>
                    </a:cxn>
                    <a:cxn ang="0">
                      <a:pos x="72" y="32"/>
                    </a:cxn>
                    <a:cxn ang="0">
                      <a:pos x="62" y="34"/>
                    </a:cxn>
                    <a:cxn ang="0">
                      <a:pos x="50" y="40"/>
                    </a:cxn>
                    <a:cxn ang="0">
                      <a:pos x="40" y="50"/>
                    </a:cxn>
                    <a:cxn ang="0">
                      <a:pos x="38" y="56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89" name="Freeform 9"/>
                <p:cNvSpPr>
                  <a:spLocks noEditPoints="1"/>
                </p:cNvSpPr>
                <p:nvPr/>
              </p:nvSpPr>
              <p:spPr bwMode="auto">
                <a:xfrm>
                  <a:off x="5173" y="2181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6"/>
                    </a:cxn>
                    <a:cxn ang="0">
                      <a:pos x="140" y="88"/>
                    </a:cxn>
                    <a:cxn ang="0">
                      <a:pos x="134" y="98"/>
                    </a:cxn>
                    <a:cxn ang="0">
                      <a:pos x="126" y="108"/>
                    </a:cxn>
                    <a:cxn ang="0">
                      <a:pos x="116" y="116"/>
                    </a:cxn>
                    <a:cxn ang="0">
                      <a:pos x="104" y="122"/>
                    </a:cxn>
                    <a:cxn ang="0">
                      <a:pos x="88" y="126"/>
                    </a:cxn>
                    <a:cxn ang="0">
                      <a:pos x="72" y="128"/>
                    </a:cxn>
                    <a:cxn ang="0">
                      <a:pos x="58" y="126"/>
                    </a:cxn>
                    <a:cxn ang="0">
                      <a:pos x="46" y="122"/>
                    </a:cxn>
                    <a:cxn ang="0">
                      <a:pos x="34" y="116"/>
                    </a:cxn>
                    <a:cxn ang="0">
                      <a:pos x="22" y="108"/>
                    </a:cxn>
                    <a:cxn ang="0">
                      <a:pos x="14" y="98"/>
                    </a:cxn>
                    <a:cxn ang="0">
                      <a:pos x="6" y="88"/>
                    </a:cxn>
                    <a:cxn ang="0">
                      <a:pos x="2" y="76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0"/>
                    </a:cxn>
                    <a:cxn ang="0">
                      <a:pos x="100" y="40"/>
                    </a:cxn>
                    <a:cxn ang="0">
                      <a:pos x="88" y="34"/>
                    </a:cxn>
                    <a:cxn ang="0">
                      <a:pos x="72" y="32"/>
                    </a:cxn>
                    <a:cxn ang="0">
                      <a:pos x="62" y="34"/>
                    </a:cxn>
                    <a:cxn ang="0">
                      <a:pos x="50" y="40"/>
                    </a:cxn>
                    <a:cxn ang="0">
                      <a:pos x="40" y="50"/>
                    </a:cxn>
                    <a:cxn ang="0">
                      <a:pos x="38" y="56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0"/>
                      </a:lnTo>
                      <a:lnTo>
                        <a:pt x="100" y="40"/>
                      </a:lnTo>
                      <a:lnTo>
                        <a:pt x="88" y="34"/>
                      </a:lnTo>
                      <a:lnTo>
                        <a:pt x="72" y="32"/>
                      </a:lnTo>
                      <a:lnTo>
                        <a:pt x="62" y="34"/>
                      </a:lnTo>
                      <a:lnTo>
                        <a:pt x="50" y="40"/>
                      </a:lnTo>
                      <a:lnTo>
                        <a:pt x="40" y="50"/>
                      </a:lnTo>
                      <a:lnTo>
                        <a:pt x="38" y="56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90" name="Freeform 10"/>
                <p:cNvSpPr>
                  <a:spLocks noEditPoints="1"/>
                </p:cNvSpPr>
                <p:nvPr/>
              </p:nvSpPr>
              <p:spPr bwMode="auto">
                <a:xfrm>
                  <a:off x="4883" y="2309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6"/>
                    </a:cxn>
                    <a:cxn ang="0">
                      <a:pos x="140" y="88"/>
                    </a:cxn>
                    <a:cxn ang="0">
                      <a:pos x="134" y="98"/>
                    </a:cxn>
                    <a:cxn ang="0">
                      <a:pos x="126" y="108"/>
                    </a:cxn>
                    <a:cxn ang="0">
                      <a:pos x="116" y="116"/>
                    </a:cxn>
                    <a:cxn ang="0">
                      <a:pos x="104" y="122"/>
                    </a:cxn>
                    <a:cxn ang="0">
                      <a:pos x="88" y="126"/>
                    </a:cxn>
                    <a:cxn ang="0">
                      <a:pos x="72" y="128"/>
                    </a:cxn>
                    <a:cxn ang="0">
                      <a:pos x="58" y="126"/>
                    </a:cxn>
                    <a:cxn ang="0">
                      <a:pos x="46" y="122"/>
                    </a:cxn>
                    <a:cxn ang="0">
                      <a:pos x="34" y="116"/>
                    </a:cxn>
                    <a:cxn ang="0">
                      <a:pos x="22" y="108"/>
                    </a:cxn>
                    <a:cxn ang="0">
                      <a:pos x="14" y="98"/>
                    </a:cxn>
                    <a:cxn ang="0">
                      <a:pos x="6" y="88"/>
                    </a:cxn>
                    <a:cxn ang="0">
                      <a:pos x="2" y="76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91" name="Oval 11"/>
                <p:cNvSpPr>
                  <a:spLocks noChangeArrowheads="1"/>
                </p:cNvSpPr>
                <p:nvPr/>
              </p:nvSpPr>
              <p:spPr bwMode="auto">
                <a:xfrm>
                  <a:off x="5173" y="2309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92" name="Freeform 12"/>
                <p:cNvSpPr>
                  <a:spLocks noEditPoints="1"/>
                </p:cNvSpPr>
                <p:nvPr/>
              </p:nvSpPr>
              <p:spPr bwMode="auto">
                <a:xfrm>
                  <a:off x="5027" y="2373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6"/>
                    </a:cxn>
                    <a:cxn ang="0">
                      <a:pos x="140" y="88"/>
                    </a:cxn>
                    <a:cxn ang="0">
                      <a:pos x="134" y="98"/>
                    </a:cxn>
                    <a:cxn ang="0">
                      <a:pos x="126" y="108"/>
                    </a:cxn>
                    <a:cxn ang="0">
                      <a:pos x="116" y="116"/>
                    </a:cxn>
                    <a:cxn ang="0">
                      <a:pos x="104" y="122"/>
                    </a:cxn>
                    <a:cxn ang="0">
                      <a:pos x="88" y="126"/>
                    </a:cxn>
                    <a:cxn ang="0">
                      <a:pos x="72" y="128"/>
                    </a:cxn>
                    <a:cxn ang="0">
                      <a:pos x="58" y="126"/>
                    </a:cxn>
                    <a:cxn ang="0">
                      <a:pos x="46" y="122"/>
                    </a:cxn>
                    <a:cxn ang="0">
                      <a:pos x="34" y="116"/>
                    </a:cxn>
                    <a:cxn ang="0">
                      <a:pos x="22" y="108"/>
                    </a:cxn>
                    <a:cxn ang="0">
                      <a:pos x="14" y="98"/>
                    </a:cxn>
                    <a:cxn ang="0">
                      <a:pos x="6" y="88"/>
                    </a:cxn>
                    <a:cxn ang="0">
                      <a:pos x="2" y="76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6"/>
                      </a:lnTo>
                      <a:lnTo>
                        <a:pt x="140" y="88"/>
                      </a:lnTo>
                      <a:lnTo>
                        <a:pt x="134" y="98"/>
                      </a:lnTo>
                      <a:lnTo>
                        <a:pt x="126" y="108"/>
                      </a:lnTo>
                      <a:lnTo>
                        <a:pt x="116" y="116"/>
                      </a:lnTo>
                      <a:lnTo>
                        <a:pt x="104" y="122"/>
                      </a:lnTo>
                      <a:lnTo>
                        <a:pt x="88" y="126"/>
                      </a:lnTo>
                      <a:lnTo>
                        <a:pt x="72" y="128"/>
                      </a:lnTo>
                      <a:lnTo>
                        <a:pt x="58" y="126"/>
                      </a:lnTo>
                      <a:lnTo>
                        <a:pt x="46" y="122"/>
                      </a:lnTo>
                      <a:lnTo>
                        <a:pt x="34" y="116"/>
                      </a:lnTo>
                      <a:lnTo>
                        <a:pt x="22" y="108"/>
                      </a:lnTo>
                      <a:lnTo>
                        <a:pt x="14" y="98"/>
                      </a:lnTo>
                      <a:lnTo>
                        <a:pt x="6" y="88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93" name="Oval 13"/>
                <p:cNvSpPr>
                  <a:spLocks noChangeArrowheads="1"/>
                </p:cNvSpPr>
                <p:nvPr/>
              </p:nvSpPr>
              <p:spPr bwMode="auto">
                <a:xfrm>
                  <a:off x="5027" y="2245"/>
                  <a:ext cx="14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694" name="Oval 14"/>
                <p:cNvSpPr>
                  <a:spLocks noChangeArrowheads="1"/>
                </p:cNvSpPr>
                <p:nvPr/>
              </p:nvSpPr>
              <p:spPr bwMode="auto">
                <a:xfrm>
                  <a:off x="4883" y="2115"/>
                  <a:ext cx="436" cy="39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1695" name="Freeform 15"/>
              <p:cNvSpPr>
                <a:spLocks noEditPoints="1"/>
              </p:cNvSpPr>
              <p:nvPr/>
            </p:nvSpPr>
            <p:spPr bwMode="auto">
              <a:xfrm>
                <a:off x="5472" y="609"/>
                <a:ext cx="121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76"/>
                  </a:cxn>
                  <a:cxn ang="0">
                    <a:pos x="140" y="89"/>
                  </a:cxn>
                  <a:cxn ang="0">
                    <a:pos x="134" y="99"/>
                  </a:cxn>
                  <a:cxn ang="0">
                    <a:pos x="126" y="109"/>
                  </a:cxn>
                  <a:cxn ang="0">
                    <a:pos x="116" y="117"/>
                  </a:cxn>
                  <a:cxn ang="0">
                    <a:pos x="104" y="123"/>
                  </a:cxn>
                  <a:cxn ang="0">
                    <a:pos x="88" y="127"/>
                  </a:cxn>
                  <a:cxn ang="0">
                    <a:pos x="72" y="129"/>
                  </a:cxn>
                  <a:cxn ang="0">
                    <a:pos x="58" y="127"/>
                  </a:cxn>
                  <a:cxn ang="0">
                    <a:pos x="46" y="123"/>
                  </a:cxn>
                  <a:cxn ang="0">
                    <a:pos x="34" y="117"/>
                  </a:cxn>
                  <a:cxn ang="0">
                    <a:pos x="22" y="109"/>
                  </a:cxn>
                  <a:cxn ang="0">
                    <a:pos x="14" y="99"/>
                  </a:cxn>
                  <a:cxn ang="0">
                    <a:pos x="6" y="89"/>
                  </a:cxn>
                  <a:cxn ang="0">
                    <a:pos x="2" y="76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9"/>
                  </a:cxn>
                  <a:cxn ang="0">
                    <a:pos x="62" y="95"/>
                  </a:cxn>
                  <a:cxn ang="0">
                    <a:pos x="72" y="97"/>
                  </a:cxn>
                  <a:cxn ang="0">
                    <a:pos x="88" y="95"/>
                  </a:cxn>
                  <a:cxn ang="0">
                    <a:pos x="100" y="89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72" y="32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9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9"/>
                    </a:lnTo>
                    <a:lnTo>
                      <a:pt x="134" y="99"/>
                    </a:lnTo>
                    <a:lnTo>
                      <a:pt x="126" y="109"/>
                    </a:lnTo>
                    <a:lnTo>
                      <a:pt x="116" y="117"/>
                    </a:lnTo>
                    <a:lnTo>
                      <a:pt x="104" y="123"/>
                    </a:lnTo>
                    <a:lnTo>
                      <a:pt x="88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96" name="Freeform 16"/>
              <p:cNvSpPr>
                <a:spLocks noEditPoints="1"/>
              </p:cNvSpPr>
              <p:nvPr/>
            </p:nvSpPr>
            <p:spPr bwMode="auto">
              <a:xfrm>
                <a:off x="4981" y="556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5" y="6"/>
                  </a:cxn>
                  <a:cxn ang="0">
                    <a:pos x="117" y="12"/>
                  </a:cxn>
                  <a:cxn ang="0">
                    <a:pos x="127" y="20"/>
                  </a:cxn>
                  <a:cxn ang="0">
                    <a:pos x="135" y="30"/>
                  </a:cxn>
                  <a:cxn ang="0">
                    <a:pos x="141" y="40"/>
                  </a:cxn>
                  <a:cxn ang="0">
                    <a:pos x="143" y="52"/>
                  </a:cxn>
                  <a:cxn ang="0">
                    <a:pos x="145" y="64"/>
                  </a:cxn>
                  <a:cxn ang="0">
                    <a:pos x="143" y="76"/>
                  </a:cxn>
                  <a:cxn ang="0">
                    <a:pos x="141" y="88"/>
                  </a:cxn>
                  <a:cxn ang="0">
                    <a:pos x="135" y="98"/>
                  </a:cxn>
                  <a:cxn ang="0">
                    <a:pos x="127" y="108"/>
                  </a:cxn>
                  <a:cxn ang="0">
                    <a:pos x="117" y="116"/>
                  </a:cxn>
                  <a:cxn ang="0">
                    <a:pos x="105" y="122"/>
                  </a:cxn>
                  <a:cxn ang="0">
                    <a:pos x="88" y="126"/>
                  </a:cxn>
                  <a:cxn ang="0">
                    <a:pos x="72" y="128"/>
                  </a:cxn>
                  <a:cxn ang="0">
                    <a:pos x="58" y="126"/>
                  </a:cxn>
                  <a:cxn ang="0">
                    <a:pos x="46" y="122"/>
                  </a:cxn>
                  <a:cxn ang="0">
                    <a:pos x="34" y="116"/>
                  </a:cxn>
                  <a:cxn ang="0">
                    <a:pos x="22" y="108"/>
                  </a:cxn>
                  <a:cxn ang="0">
                    <a:pos x="14" y="98"/>
                  </a:cxn>
                  <a:cxn ang="0">
                    <a:pos x="6" y="88"/>
                  </a:cxn>
                  <a:cxn ang="0">
                    <a:pos x="2" y="76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1" y="88"/>
                  </a:cxn>
                  <a:cxn ang="0">
                    <a:pos x="107" y="78"/>
                  </a:cxn>
                  <a:cxn ang="0">
                    <a:pos x="109" y="64"/>
                  </a:cxn>
                  <a:cxn ang="0">
                    <a:pos x="107" y="50"/>
                  </a:cxn>
                  <a:cxn ang="0">
                    <a:pos x="101" y="40"/>
                  </a:cxn>
                  <a:cxn ang="0">
                    <a:pos x="88" y="34"/>
                  </a:cxn>
                  <a:cxn ang="0">
                    <a:pos x="72" y="32"/>
                  </a:cxn>
                  <a:cxn ang="0">
                    <a:pos x="62" y="34"/>
                  </a:cxn>
                  <a:cxn ang="0">
                    <a:pos x="50" y="40"/>
                  </a:cxn>
                  <a:cxn ang="0">
                    <a:pos x="40" y="50"/>
                  </a:cxn>
                  <a:cxn ang="0">
                    <a:pos x="38" y="56"/>
                  </a:cxn>
                  <a:cxn ang="0">
                    <a:pos x="36" y="64"/>
                  </a:cxn>
                </a:cxnLst>
                <a:rect l="0" t="0" r="r" b="b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6"/>
                    </a:lnTo>
                    <a:lnTo>
                      <a:pt x="141" y="88"/>
                    </a:lnTo>
                    <a:lnTo>
                      <a:pt x="135" y="98"/>
                    </a:lnTo>
                    <a:lnTo>
                      <a:pt x="127" y="108"/>
                    </a:lnTo>
                    <a:lnTo>
                      <a:pt x="117" y="116"/>
                    </a:lnTo>
                    <a:lnTo>
                      <a:pt x="105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0"/>
                    </a:lnTo>
                    <a:lnTo>
                      <a:pt x="101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97" name="Oval 17"/>
              <p:cNvSpPr>
                <a:spLocks noChangeArrowheads="1"/>
              </p:cNvSpPr>
              <p:nvPr/>
            </p:nvSpPr>
            <p:spPr bwMode="auto">
              <a:xfrm>
                <a:off x="5227" y="712"/>
                <a:ext cx="123" cy="107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98" name="Oval 18"/>
              <p:cNvSpPr>
                <a:spLocks noChangeArrowheads="1"/>
              </p:cNvSpPr>
              <p:nvPr/>
            </p:nvSpPr>
            <p:spPr bwMode="auto">
              <a:xfrm>
                <a:off x="5654" y="660"/>
                <a:ext cx="126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99" name="Freeform 19"/>
              <p:cNvSpPr>
                <a:spLocks noEditPoints="1"/>
              </p:cNvSpPr>
              <p:nvPr/>
            </p:nvSpPr>
            <p:spPr bwMode="auto">
              <a:xfrm>
                <a:off x="5716" y="920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80"/>
                  </a:cxn>
                  <a:cxn ang="0">
                    <a:pos x="140" y="92"/>
                  </a:cxn>
                  <a:cxn ang="0">
                    <a:pos x="134" y="104"/>
                  </a:cxn>
                  <a:cxn ang="0">
                    <a:pos x="126" y="112"/>
                  </a:cxn>
                  <a:cxn ang="0">
                    <a:pos x="116" y="120"/>
                  </a:cxn>
                  <a:cxn ang="0">
                    <a:pos x="104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00" name="Freeform 20"/>
              <p:cNvSpPr>
                <a:spLocks noEditPoints="1"/>
              </p:cNvSpPr>
              <p:nvPr/>
            </p:nvSpPr>
            <p:spPr bwMode="auto">
              <a:xfrm>
                <a:off x="5593" y="920"/>
                <a:ext cx="123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5" y="6"/>
                  </a:cxn>
                  <a:cxn ang="0">
                    <a:pos x="117" y="12"/>
                  </a:cxn>
                  <a:cxn ang="0">
                    <a:pos x="127" y="20"/>
                  </a:cxn>
                  <a:cxn ang="0">
                    <a:pos x="135" y="30"/>
                  </a:cxn>
                  <a:cxn ang="0">
                    <a:pos x="141" y="40"/>
                  </a:cxn>
                  <a:cxn ang="0">
                    <a:pos x="143" y="52"/>
                  </a:cxn>
                  <a:cxn ang="0">
                    <a:pos x="145" y="64"/>
                  </a:cxn>
                  <a:cxn ang="0">
                    <a:pos x="143" y="80"/>
                  </a:cxn>
                  <a:cxn ang="0">
                    <a:pos x="141" y="92"/>
                  </a:cxn>
                  <a:cxn ang="0">
                    <a:pos x="135" y="104"/>
                  </a:cxn>
                  <a:cxn ang="0">
                    <a:pos x="127" y="112"/>
                  </a:cxn>
                  <a:cxn ang="0">
                    <a:pos x="117" y="120"/>
                  </a:cxn>
                  <a:cxn ang="0">
                    <a:pos x="105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1" y="88"/>
                  </a:cxn>
                  <a:cxn ang="0">
                    <a:pos x="107" y="78"/>
                  </a:cxn>
                  <a:cxn ang="0">
                    <a:pos x="109" y="64"/>
                  </a:cxn>
                  <a:cxn ang="0">
                    <a:pos x="107" y="54"/>
                  </a:cxn>
                  <a:cxn ang="0">
                    <a:pos x="101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01" name="Freeform 21"/>
              <p:cNvSpPr>
                <a:spLocks noEditPoints="1"/>
              </p:cNvSpPr>
              <p:nvPr/>
            </p:nvSpPr>
            <p:spPr bwMode="auto">
              <a:xfrm>
                <a:off x="5409" y="817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78"/>
                  </a:cxn>
                  <a:cxn ang="0">
                    <a:pos x="140" y="92"/>
                  </a:cxn>
                  <a:cxn ang="0">
                    <a:pos x="134" y="102"/>
                  </a:cxn>
                  <a:cxn ang="0">
                    <a:pos x="126" y="112"/>
                  </a:cxn>
                  <a:cxn ang="0">
                    <a:pos x="116" y="118"/>
                  </a:cxn>
                  <a:cxn ang="0">
                    <a:pos x="104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58" y="128"/>
                  </a:cxn>
                  <a:cxn ang="0">
                    <a:pos x="46" y="124"/>
                  </a:cxn>
                  <a:cxn ang="0">
                    <a:pos x="34" y="118"/>
                  </a:cxn>
                  <a:cxn ang="0">
                    <a:pos x="22" y="112"/>
                  </a:cxn>
                  <a:cxn ang="0">
                    <a:pos x="14" y="102"/>
                  </a:cxn>
                  <a:cxn ang="0">
                    <a:pos x="6" y="92"/>
                  </a:cxn>
                  <a:cxn ang="0">
                    <a:pos x="2" y="78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72" y="32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02" name="Freeform 22"/>
              <p:cNvSpPr>
                <a:spLocks noEditPoints="1"/>
              </p:cNvSpPr>
              <p:nvPr/>
            </p:nvSpPr>
            <p:spPr bwMode="auto">
              <a:xfrm>
                <a:off x="5961" y="1076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78"/>
                  </a:cxn>
                  <a:cxn ang="0">
                    <a:pos x="140" y="92"/>
                  </a:cxn>
                  <a:cxn ang="0">
                    <a:pos x="134" y="102"/>
                  </a:cxn>
                  <a:cxn ang="0">
                    <a:pos x="126" y="112"/>
                  </a:cxn>
                  <a:cxn ang="0">
                    <a:pos x="116" y="118"/>
                  </a:cxn>
                  <a:cxn ang="0">
                    <a:pos x="104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58" y="128"/>
                  </a:cxn>
                  <a:cxn ang="0">
                    <a:pos x="46" y="124"/>
                  </a:cxn>
                  <a:cxn ang="0">
                    <a:pos x="34" y="118"/>
                  </a:cxn>
                  <a:cxn ang="0">
                    <a:pos x="22" y="112"/>
                  </a:cxn>
                  <a:cxn ang="0">
                    <a:pos x="14" y="102"/>
                  </a:cxn>
                  <a:cxn ang="0">
                    <a:pos x="6" y="92"/>
                  </a:cxn>
                  <a:cxn ang="0">
                    <a:pos x="2" y="78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72" y="32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03" name="Oval 23"/>
              <p:cNvSpPr>
                <a:spLocks noChangeArrowheads="1"/>
              </p:cNvSpPr>
              <p:nvPr/>
            </p:nvSpPr>
            <p:spPr bwMode="auto">
              <a:xfrm>
                <a:off x="5778" y="1076"/>
                <a:ext cx="134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04" name="Oval 24"/>
              <p:cNvSpPr>
                <a:spLocks noChangeArrowheads="1"/>
              </p:cNvSpPr>
              <p:nvPr/>
            </p:nvSpPr>
            <p:spPr bwMode="auto">
              <a:xfrm>
                <a:off x="5654" y="453"/>
                <a:ext cx="126" cy="104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4444" y="897"/>
                <a:ext cx="766" cy="676"/>
                <a:chOff x="3957" y="2798"/>
                <a:chExt cx="906" cy="841"/>
              </a:xfrm>
            </p:grpSpPr>
            <p:sp>
              <p:nvSpPr>
                <p:cNvPr id="71706" name="Freeform 26"/>
                <p:cNvSpPr>
                  <a:spLocks/>
                </p:cNvSpPr>
                <p:nvPr/>
              </p:nvSpPr>
              <p:spPr bwMode="auto">
                <a:xfrm>
                  <a:off x="3957" y="2798"/>
                  <a:ext cx="906" cy="841"/>
                </a:xfrm>
                <a:custGeom>
                  <a:avLst/>
                  <a:gdLst/>
                  <a:ahLst/>
                  <a:cxnLst>
                    <a:cxn ang="0">
                      <a:pos x="19" y="609"/>
                    </a:cxn>
                    <a:cxn ang="0">
                      <a:pos x="11" y="617"/>
                    </a:cxn>
                    <a:cxn ang="0">
                      <a:pos x="4" y="627"/>
                    </a:cxn>
                    <a:cxn ang="0">
                      <a:pos x="2" y="637"/>
                    </a:cxn>
                    <a:cxn ang="0">
                      <a:pos x="0" y="647"/>
                    </a:cxn>
                    <a:cxn ang="0">
                      <a:pos x="2" y="657"/>
                    </a:cxn>
                    <a:cxn ang="0">
                      <a:pos x="4" y="667"/>
                    </a:cxn>
                    <a:cxn ang="0">
                      <a:pos x="11" y="677"/>
                    </a:cxn>
                    <a:cxn ang="0">
                      <a:pos x="19" y="685"/>
                    </a:cxn>
                    <a:cxn ang="0">
                      <a:pos x="199" y="825"/>
                    </a:cxn>
                    <a:cxn ang="0">
                      <a:pos x="219" y="837"/>
                    </a:cxn>
                    <a:cxn ang="0">
                      <a:pos x="241" y="841"/>
                    </a:cxn>
                    <a:cxn ang="0">
                      <a:pos x="263" y="837"/>
                    </a:cxn>
                    <a:cxn ang="0">
                      <a:pos x="283" y="825"/>
                    </a:cxn>
                    <a:cxn ang="0">
                      <a:pos x="888" y="232"/>
                    </a:cxn>
                    <a:cxn ang="0">
                      <a:pos x="896" y="224"/>
                    </a:cxn>
                    <a:cxn ang="0">
                      <a:pos x="902" y="214"/>
                    </a:cxn>
                    <a:cxn ang="0">
                      <a:pos x="904" y="204"/>
                    </a:cxn>
                    <a:cxn ang="0">
                      <a:pos x="906" y="194"/>
                    </a:cxn>
                    <a:cxn ang="0">
                      <a:pos x="904" y="184"/>
                    </a:cxn>
                    <a:cxn ang="0">
                      <a:pos x="902" y="174"/>
                    </a:cxn>
                    <a:cxn ang="0">
                      <a:pos x="896" y="164"/>
                    </a:cxn>
                    <a:cxn ang="0">
                      <a:pos x="888" y="156"/>
                    </a:cxn>
                    <a:cxn ang="0">
                      <a:pos x="707" y="6"/>
                    </a:cxn>
                    <a:cxn ang="0">
                      <a:pos x="687" y="0"/>
                    </a:cxn>
                    <a:cxn ang="0">
                      <a:pos x="665" y="0"/>
                    </a:cxn>
                    <a:cxn ang="0">
                      <a:pos x="643" y="4"/>
                    </a:cxn>
                    <a:cxn ang="0">
                      <a:pos x="623" y="16"/>
                    </a:cxn>
                    <a:cxn ang="0">
                      <a:pos x="19" y="609"/>
                    </a:cxn>
                  </a:cxnLst>
                  <a:rect l="0" t="0" r="r" b="b"/>
                  <a:pathLst>
                    <a:path w="906" h="841">
                      <a:moveTo>
                        <a:pt x="19" y="609"/>
                      </a:moveTo>
                      <a:lnTo>
                        <a:pt x="11" y="617"/>
                      </a:lnTo>
                      <a:lnTo>
                        <a:pt x="4" y="627"/>
                      </a:lnTo>
                      <a:lnTo>
                        <a:pt x="2" y="637"/>
                      </a:lnTo>
                      <a:lnTo>
                        <a:pt x="0" y="647"/>
                      </a:lnTo>
                      <a:lnTo>
                        <a:pt x="2" y="657"/>
                      </a:lnTo>
                      <a:lnTo>
                        <a:pt x="4" y="667"/>
                      </a:lnTo>
                      <a:lnTo>
                        <a:pt x="11" y="677"/>
                      </a:lnTo>
                      <a:lnTo>
                        <a:pt x="19" y="685"/>
                      </a:lnTo>
                      <a:lnTo>
                        <a:pt x="199" y="825"/>
                      </a:lnTo>
                      <a:lnTo>
                        <a:pt x="219" y="837"/>
                      </a:lnTo>
                      <a:lnTo>
                        <a:pt x="241" y="841"/>
                      </a:lnTo>
                      <a:lnTo>
                        <a:pt x="263" y="837"/>
                      </a:lnTo>
                      <a:lnTo>
                        <a:pt x="283" y="825"/>
                      </a:lnTo>
                      <a:lnTo>
                        <a:pt x="888" y="232"/>
                      </a:lnTo>
                      <a:lnTo>
                        <a:pt x="896" y="224"/>
                      </a:lnTo>
                      <a:lnTo>
                        <a:pt x="902" y="214"/>
                      </a:lnTo>
                      <a:lnTo>
                        <a:pt x="904" y="204"/>
                      </a:lnTo>
                      <a:lnTo>
                        <a:pt x="906" y="194"/>
                      </a:lnTo>
                      <a:lnTo>
                        <a:pt x="904" y="184"/>
                      </a:lnTo>
                      <a:lnTo>
                        <a:pt x="902" y="174"/>
                      </a:lnTo>
                      <a:lnTo>
                        <a:pt x="896" y="164"/>
                      </a:lnTo>
                      <a:lnTo>
                        <a:pt x="888" y="156"/>
                      </a:lnTo>
                      <a:lnTo>
                        <a:pt x="707" y="6"/>
                      </a:lnTo>
                      <a:lnTo>
                        <a:pt x="687" y="0"/>
                      </a:lnTo>
                      <a:lnTo>
                        <a:pt x="665" y="0"/>
                      </a:lnTo>
                      <a:lnTo>
                        <a:pt x="643" y="4"/>
                      </a:lnTo>
                      <a:lnTo>
                        <a:pt x="623" y="16"/>
                      </a:lnTo>
                      <a:lnTo>
                        <a:pt x="19" y="609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07" name="Freeform 27"/>
                <p:cNvSpPr>
                  <a:spLocks/>
                </p:cNvSpPr>
                <p:nvPr/>
              </p:nvSpPr>
              <p:spPr bwMode="auto">
                <a:xfrm>
                  <a:off x="4096" y="2958"/>
                  <a:ext cx="580" cy="565"/>
                </a:xfrm>
                <a:custGeom>
                  <a:avLst/>
                  <a:gdLst/>
                  <a:ahLst/>
                  <a:cxnLst>
                    <a:cxn ang="0">
                      <a:pos x="0" y="515"/>
                    </a:cxn>
                    <a:cxn ang="0">
                      <a:pos x="0" y="521"/>
                    </a:cxn>
                    <a:cxn ang="0">
                      <a:pos x="0" y="525"/>
                    </a:cxn>
                    <a:cxn ang="0">
                      <a:pos x="0" y="529"/>
                    </a:cxn>
                    <a:cxn ang="0">
                      <a:pos x="0" y="535"/>
                    </a:cxn>
                    <a:cxn ang="0">
                      <a:pos x="36" y="557"/>
                    </a:cxn>
                    <a:cxn ang="0">
                      <a:pos x="44" y="563"/>
                    </a:cxn>
                    <a:cxn ang="0">
                      <a:pos x="48" y="565"/>
                    </a:cxn>
                    <a:cxn ang="0">
                      <a:pos x="52" y="563"/>
                    </a:cxn>
                    <a:cxn ang="0">
                      <a:pos x="60" y="557"/>
                    </a:cxn>
                    <a:cxn ang="0">
                      <a:pos x="580" y="50"/>
                    </a:cxn>
                    <a:cxn ang="0">
                      <a:pos x="580" y="44"/>
                    </a:cxn>
                    <a:cxn ang="0">
                      <a:pos x="580" y="40"/>
                    </a:cxn>
                    <a:cxn ang="0">
                      <a:pos x="580" y="36"/>
                    </a:cxn>
                    <a:cxn ang="0">
                      <a:pos x="580" y="30"/>
                    </a:cxn>
                    <a:cxn ang="0">
                      <a:pos x="544" y="8"/>
                    </a:cxn>
                    <a:cxn ang="0">
                      <a:pos x="536" y="2"/>
                    </a:cxn>
                    <a:cxn ang="0">
                      <a:pos x="532" y="0"/>
                    </a:cxn>
                    <a:cxn ang="0">
                      <a:pos x="528" y="2"/>
                    </a:cxn>
                    <a:cxn ang="0">
                      <a:pos x="520" y="8"/>
                    </a:cxn>
                    <a:cxn ang="0">
                      <a:pos x="0" y="515"/>
                    </a:cxn>
                  </a:cxnLst>
                  <a:rect l="0" t="0" r="r" b="b"/>
                  <a:pathLst>
                    <a:path w="580" h="565">
                      <a:moveTo>
                        <a:pt x="0" y="515"/>
                      </a:moveTo>
                      <a:lnTo>
                        <a:pt x="0" y="521"/>
                      </a:lnTo>
                      <a:lnTo>
                        <a:pt x="0" y="525"/>
                      </a:lnTo>
                      <a:lnTo>
                        <a:pt x="0" y="529"/>
                      </a:lnTo>
                      <a:lnTo>
                        <a:pt x="0" y="535"/>
                      </a:lnTo>
                      <a:lnTo>
                        <a:pt x="36" y="557"/>
                      </a:lnTo>
                      <a:lnTo>
                        <a:pt x="44" y="563"/>
                      </a:lnTo>
                      <a:lnTo>
                        <a:pt x="48" y="565"/>
                      </a:lnTo>
                      <a:lnTo>
                        <a:pt x="52" y="563"/>
                      </a:lnTo>
                      <a:lnTo>
                        <a:pt x="60" y="557"/>
                      </a:lnTo>
                      <a:lnTo>
                        <a:pt x="580" y="50"/>
                      </a:lnTo>
                      <a:lnTo>
                        <a:pt x="580" y="44"/>
                      </a:lnTo>
                      <a:lnTo>
                        <a:pt x="580" y="40"/>
                      </a:lnTo>
                      <a:lnTo>
                        <a:pt x="580" y="36"/>
                      </a:lnTo>
                      <a:lnTo>
                        <a:pt x="580" y="30"/>
                      </a:lnTo>
                      <a:lnTo>
                        <a:pt x="544" y="8"/>
                      </a:lnTo>
                      <a:lnTo>
                        <a:pt x="536" y="2"/>
                      </a:lnTo>
                      <a:lnTo>
                        <a:pt x="532" y="0"/>
                      </a:lnTo>
                      <a:lnTo>
                        <a:pt x="528" y="2"/>
                      </a:lnTo>
                      <a:lnTo>
                        <a:pt x="520" y="8"/>
                      </a:lnTo>
                      <a:lnTo>
                        <a:pt x="0" y="515"/>
                      </a:lnTo>
                      <a:close/>
                    </a:path>
                  </a:pathLst>
                </a:custGeom>
                <a:solidFill>
                  <a:srgbClr val="FF9933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08" name="Freeform 28"/>
                <p:cNvSpPr>
                  <a:spLocks noEditPoints="1"/>
                </p:cNvSpPr>
                <p:nvPr/>
              </p:nvSpPr>
              <p:spPr bwMode="auto">
                <a:xfrm>
                  <a:off x="4164" y="3188"/>
                  <a:ext cx="140" cy="127"/>
                </a:xfrm>
                <a:custGeom>
                  <a:avLst/>
                  <a:gdLst/>
                  <a:ahLst/>
                  <a:cxnLst>
                    <a:cxn ang="0">
                      <a:pos x="16" y="111"/>
                    </a:cxn>
                    <a:cxn ang="0">
                      <a:pos x="8" y="99"/>
                    </a:cxn>
                    <a:cxn ang="0">
                      <a:pos x="4" y="87"/>
                    </a:cxn>
                    <a:cxn ang="0">
                      <a:pos x="0" y="75"/>
                    </a:cxn>
                    <a:cxn ang="0">
                      <a:pos x="0" y="63"/>
                    </a:cxn>
                    <a:cxn ang="0">
                      <a:pos x="0" y="50"/>
                    </a:cxn>
                    <a:cxn ang="0">
                      <a:pos x="4" y="38"/>
                    </a:cxn>
                    <a:cxn ang="0">
                      <a:pos x="8" y="26"/>
                    </a:cxn>
                    <a:cxn ang="0">
                      <a:pos x="16" y="14"/>
                    </a:cxn>
                    <a:cxn ang="0">
                      <a:pos x="26" y="8"/>
                    </a:cxn>
                    <a:cxn ang="0">
                      <a:pos x="38" y="2"/>
                    </a:cxn>
                    <a:cxn ang="0">
                      <a:pos x="64" y="0"/>
                    </a:cxn>
                    <a:cxn ang="0">
                      <a:pos x="90" y="2"/>
                    </a:cxn>
                    <a:cxn ang="0">
                      <a:pos x="102" y="8"/>
                    </a:cxn>
                    <a:cxn ang="0">
                      <a:pos x="112" y="14"/>
                    </a:cxn>
                    <a:cxn ang="0">
                      <a:pos x="124" y="24"/>
                    </a:cxn>
                    <a:cxn ang="0">
                      <a:pos x="132" y="34"/>
                    </a:cxn>
                    <a:cxn ang="0">
                      <a:pos x="138" y="46"/>
                    </a:cxn>
                    <a:cxn ang="0">
                      <a:pos x="140" y="59"/>
                    </a:cxn>
                    <a:cxn ang="0">
                      <a:pos x="140" y="69"/>
                    </a:cxn>
                    <a:cxn ang="0">
                      <a:pos x="138" y="81"/>
                    </a:cxn>
                    <a:cxn ang="0">
                      <a:pos x="132" y="91"/>
                    </a:cxn>
                    <a:cxn ang="0">
                      <a:pos x="124" y="101"/>
                    </a:cxn>
                    <a:cxn ang="0">
                      <a:pos x="110" y="111"/>
                    </a:cxn>
                    <a:cxn ang="0">
                      <a:pos x="98" y="119"/>
                    </a:cxn>
                    <a:cxn ang="0">
                      <a:pos x="84" y="125"/>
                    </a:cxn>
                    <a:cxn ang="0">
                      <a:pos x="70" y="127"/>
                    </a:cxn>
                    <a:cxn ang="0">
                      <a:pos x="56" y="127"/>
                    </a:cxn>
                    <a:cxn ang="0">
                      <a:pos x="44" y="123"/>
                    </a:cxn>
                    <a:cxn ang="0">
                      <a:pos x="30" y="119"/>
                    </a:cxn>
                    <a:cxn ang="0">
                      <a:pos x="16" y="111"/>
                    </a:cxn>
                    <a:cxn ang="0">
                      <a:pos x="40" y="79"/>
                    </a:cxn>
                    <a:cxn ang="0">
                      <a:pos x="46" y="85"/>
                    </a:cxn>
                    <a:cxn ang="0">
                      <a:pos x="50" y="91"/>
                    </a:cxn>
                    <a:cxn ang="0">
                      <a:pos x="58" y="91"/>
                    </a:cxn>
                    <a:cxn ang="0">
                      <a:pos x="64" y="91"/>
                    </a:cxn>
                    <a:cxn ang="0">
                      <a:pos x="78" y="87"/>
                    </a:cxn>
                    <a:cxn ang="0">
                      <a:pos x="88" y="79"/>
                    </a:cxn>
                    <a:cxn ang="0">
                      <a:pos x="96" y="75"/>
                    </a:cxn>
                    <a:cxn ang="0">
                      <a:pos x="100" y="69"/>
                    </a:cxn>
                    <a:cxn ang="0">
                      <a:pos x="102" y="65"/>
                    </a:cxn>
                    <a:cxn ang="0">
                      <a:pos x="102" y="59"/>
                    </a:cxn>
                    <a:cxn ang="0">
                      <a:pos x="96" y="46"/>
                    </a:cxn>
                    <a:cxn ang="0">
                      <a:pos x="88" y="36"/>
                    </a:cxn>
                    <a:cxn ang="0">
                      <a:pos x="78" y="30"/>
                    </a:cxn>
                    <a:cxn ang="0">
                      <a:pos x="64" y="28"/>
                    </a:cxn>
                    <a:cxn ang="0">
                      <a:pos x="50" y="30"/>
                    </a:cxn>
                    <a:cxn ang="0">
                      <a:pos x="40" y="36"/>
                    </a:cxn>
                    <a:cxn ang="0">
                      <a:pos x="34" y="46"/>
                    </a:cxn>
                    <a:cxn ang="0">
                      <a:pos x="32" y="59"/>
                    </a:cxn>
                    <a:cxn ang="0">
                      <a:pos x="34" y="69"/>
                    </a:cxn>
                    <a:cxn ang="0">
                      <a:pos x="40" y="79"/>
                    </a:cxn>
                  </a:cxnLst>
                  <a:rect l="0" t="0" r="r" b="b"/>
                  <a:pathLst>
                    <a:path w="140" h="127">
                      <a:moveTo>
                        <a:pt x="16" y="111"/>
                      </a:moveTo>
                      <a:lnTo>
                        <a:pt x="8" y="99"/>
                      </a:lnTo>
                      <a:lnTo>
                        <a:pt x="4" y="87"/>
                      </a:lnTo>
                      <a:lnTo>
                        <a:pt x="0" y="75"/>
                      </a:lnTo>
                      <a:lnTo>
                        <a:pt x="0" y="63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4" y="0"/>
                      </a:lnTo>
                      <a:lnTo>
                        <a:pt x="90" y="2"/>
                      </a:lnTo>
                      <a:lnTo>
                        <a:pt x="102" y="8"/>
                      </a:lnTo>
                      <a:lnTo>
                        <a:pt x="112" y="14"/>
                      </a:lnTo>
                      <a:lnTo>
                        <a:pt x="124" y="24"/>
                      </a:lnTo>
                      <a:lnTo>
                        <a:pt x="132" y="34"/>
                      </a:lnTo>
                      <a:lnTo>
                        <a:pt x="138" y="46"/>
                      </a:lnTo>
                      <a:lnTo>
                        <a:pt x="140" y="59"/>
                      </a:lnTo>
                      <a:lnTo>
                        <a:pt x="140" y="69"/>
                      </a:lnTo>
                      <a:lnTo>
                        <a:pt x="138" y="81"/>
                      </a:lnTo>
                      <a:lnTo>
                        <a:pt x="132" y="91"/>
                      </a:lnTo>
                      <a:lnTo>
                        <a:pt x="124" y="101"/>
                      </a:lnTo>
                      <a:lnTo>
                        <a:pt x="110" y="111"/>
                      </a:lnTo>
                      <a:lnTo>
                        <a:pt x="98" y="119"/>
                      </a:lnTo>
                      <a:lnTo>
                        <a:pt x="84" y="125"/>
                      </a:lnTo>
                      <a:lnTo>
                        <a:pt x="70" y="127"/>
                      </a:lnTo>
                      <a:lnTo>
                        <a:pt x="56" y="127"/>
                      </a:lnTo>
                      <a:lnTo>
                        <a:pt x="44" y="123"/>
                      </a:lnTo>
                      <a:lnTo>
                        <a:pt x="30" y="119"/>
                      </a:lnTo>
                      <a:lnTo>
                        <a:pt x="16" y="111"/>
                      </a:lnTo>
                      <a:close/>
                      <a:moveTo>
                        <a:pt x="40" y="79"/>
                      </a:moveTo>
                      <a:lnTo>
                        <a:pt x="46" y="85"/>
                      </a:lnTo>
                      <a:lnTo>
                        <a:pt x="50" y="91"/>
                      </a:lnTo>
                      <a:lnTo>
                        <a:pt x="58" y="91"/>
                      </a:lnTo>
                      <a:lnTo>
                        <a:pt x="64" y="91"/>
                      </a:lnTo>
                      <a:lnTo>
                        <a:pt x="78" y="87"/>
                      </a:lnTo>
                      <a:lnTo>
                        <a:pt x="88" y="79"/>
                      </a:lnTo>
                      <a:lnTo>
                        <a:pt x="96" y="75"/>
                      </a:lnTo>
                      <a:lnTo>
                        <a:pt x="100" y="69"/>
                      </a:lnTo>
                      <a:lnTo>
                        <a:pt x="102" y="65"/>
                      </a:lnTo>
                      <a:lnTo>
                        <a:pt x="102" y="59"/>
                      </a:lnTo>
                      <a:lnTo>
                        <a:pt x="96" y="46"/>
                      </a:lnTo>
                      <a:lnTo>
                        <a:pt x="88" y="36"/>
                      </a:lnTo>
                      <a:lnTo>
                        <a:pt x="78" y="30"/>
                      </a:lnTo>
                      <a:lnTo>
                        <a:pt x="64" y="28"/>
                      </a:lnTo>
                      <a:lnTo>
                        <a:pt x="50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9"/>
                      </a:lnTo>
                      <a:lnTo>
                        <a:pt x="34" y="69"/>
                      </a:lnTo>
                      <a:lnTo>
                        <a:pt x="40" y="79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09" name="Freeform 29"/>
                <p:cNvSpPr>
                  <a:spLocks noEditPoints="1"/>
                </p:cNvSpPr>
                <p:nvPr/>
              </p:nvSpPr>
              <p:spPr bwMode="auto">
                <a:xfrm>
                  <a:off x="4356" y="2994"/>
                  <a:ext cx="142" cy="126"/>
                </a:xfrm>
                <a:custGeom>
                  <a:avLst/>
                  <a:gdLst/>
                  <a:ahLst/>
                  <a:cxnLst>
                    <a:cxn ang="0">
                      <a:pos x="18" y="112"/>
                    </a:cxn>
                    <a:cxn ang="0">
                      <a:pos x="10" y="102"/>
                    </a:cxn>
                    <a:cxn ang="0">
                      <a:pos x="4" y="92"/>
                    </a:cxn>
                    <a:cxn ang="0">
                      <a:pos x="2" y="80"/>
                    </a:cxn>
                    <a:cxn ang="0">
                      <a:pos x="0" y="66"/>
                    </a:cxn>
                    <a:cxn ang="0">
                      <a:pos x="2" y="54"/>
                    </a:cxn>
                    <a:cxn ang="0">
                      <a:pos x="4" y="40"/>
                    </a:cxn>
                    <a:cxn ang="0">
                      <a:pos x="10" y="26"/>
                    </a:cxn>
                    <a:cxn ang="0">
                      <a:pos x="18" y="14"/>
                    </a:cxn>
                    <a:cxn ang="0">
                      <a:pos x="28" y="8"/>
                    </a:cxn>
                    <a:cxn ang="0">
                      <a:pos x="40" y="2"/>
                    </a:cxn>
                    <a:cxn ang="0">
                      <a:pos x="66" y="0"/>
                    </a:cxn>
                    <a:cxn ang="0">
                      <a:pos x="92" y="2"/>
                    </a:cxn>
                    <a:cxn ang="0">
                      <a:pos x="104" y="8"/>
                    </a:cxn>
                    <a:cxn ang="0">
                      <a:pos x="114" y="14"/>
                    </a:cxn>
                    <a:cxn ang="0">
                      <a:pos x="126" y="24"/>
                    </a:cxn>
                    <a:cxn ang="0">
                      <a:pos x="134" y="34"/>
                    </a:cxn>
                    <a:cxn ang="0">
                      <a:pos x="140" y="46"/>
                    </a:cxn>
                    <a:cxn ang="0">
                      <a:pos x="142" y="58"/>
                    </a:cxn>
                    <a:cxn ang="0">
                      <a:pos x="142" y="70"/>
                    </a:cxn>
                    <a:cxn ang="0">
                      <a:pos x="140" y="82"/>
                    </a:cxn>
                    <a:cxn ang="0">
                      <a:pos x="134" y="92"/>
                    </a:cxn>
                    <a:cxn ang="0">
                      <a:pos x="126" y="100"/>
                    </a:cxn>
                    <a:cxn ang="0">
                      <a:pos x="116" y="110"/>
                    </a:cxn>
                    <a:cxn ang="0">
                      <a:pos x="104" y="118"/>
                    </a:cxn>
                    <a:cxn ang="0">
                      <a:pos x="90" y="124"/>
                    </a:cxn>
                    <a:cxn ang="0">
                      <a:pos x="76" y="126"/>
                    </a:cxn>
                    <a:cxn ang="0">
                      <a:pos x="62" y="126"/>
                    </a:cxn>
                    <a:cxn ang="0">
                      <a:pos x="46" y="124"/>
                    </a:cxn>
                    <a:cxn ang="0">
                      <a:pos x="32" y="118"/>
                    </a:cxn>
                    <a:cxn ang="0">
                      <a:pos x="18" y="112"/>
                    </a:cxn>
                    <a:cxn ang="0">
                      <a:pos x="42" y="90"/>
                    </a:cxn>
                    <a:cxn ang="0">
                      <a:pos x="60" y="96"/>
                    </a:cxn>
                    <a:cxn ang="0">
                      <a:pos x="76" y="96"/>
                    </a:cxn>
                    <a:cxn ang="0">
                      <a:pos x="92" y="92"/>
                    </a:cxn>
                    <a:cxn ang="0">
                      <a:pos x="102" y="80"/>
                    </a:cxn>
                    <a:cxn ang="0">
                      <a:pos x="108" y="70"/>
                    </a:cxn>
                    <a:cxn ang="0">
                      <a:pos x="110" y="58"/>
                    </a:cxn>
                    <a:cxn ang="0">
                      <a:pos x="104" y="46"/>
                    </a:cxn>
                    <a:cxn ang="0">
                      <a:pos x="98" y="40"/>
                    </a:cxn>
                    <a:cxn ang="0">
                      <a:pos x="90" y="36"/>
                    </a:cxn>
                    <a:cxn ang="0">
                      <a:pos x="80" y="30"/>
                    </a:cxn>
                    <a:cxn ang="0">
                      <a:pos x="66" y="28"/>
                    </a:cxn>
                    <a:cxn ang="0">
                      <a:pos x="52" y="30"/>
                    </a:cxn>
                    <a:cxn ang="0">
                      <a:pos x="42" y="36"/>
                    </a:cxn>
                    <a:cxn ang="0">
                      <a:pos x="36" y="52"/>
                    </a:cxn>
                    <a:cxn ang="0">
                      <a:pos x="34" y="68"/>
                    </a:cxn>
                    <a:cxn ang="0">
                      <a:pos x="36" y="80"/>
                    </a:cxn>
                    <a:cxn ang="0">
                      <a:pos x="42" y="90"/>
                    </a:cxn>
                  </a:cxnLst>
                  <a:rect l="0" t="0" r="r" b="b"/>
                  <a:pathLst>
                    <a:path w="142" h="126">
                      <a:moveTo>
                        <a:pt x="18" y="112"/>
                      </a:moveTo>
                      <a:lnTo>
                        <a:pt x="10" y="102"/>
                      </a:lnTo>
                      <a:lnTo>
                        <a:pt x="4" y="92"/>
                      </a:lnTo>
                      <a:lnTo>
                        <a:pt x="2" y="80"/>
                      </a:lnTo>
                      <a:lnTo>
                        <a:pt x="0" y="66"/>
                      </a:lnTo>
                      <a:lnTo>
                        <a:pt x="2" y="54"/>
                      </a:lnTo>
                      <a:lnTo>
                        <a:pt x="4" y="40"/>
                      </a:lnTo>
                      <a:lnTo>
                        <a:pt x="10" y="26"/>
                      </a:lnTo>
                      <a:lnTo>
                        <a:pt x="18" y="14"/>
                      </a:lnTo>
                      <a:lnTo>
                        <a:pt x="28" y="8"/>
                      </a:lnTo>
                      <a:lnTo>
                        <a:pt x="40" y="2"/>
                      </a:lnTo>
                      <a:lnTo>
                        <a:pt x="66" y="0"/>
                      </a:lnTo>
                      <a:lnTo>
                        <a:pt x="92" y="2"/>
                      </a:lnTo>
                      <a:lnTo>
                        <a:pt x="104" y="8"/>
                      </a:lnTo>
                      <a:lnTo>
                        <a:pt x="114" y="14"/>
                      </a:lnTo>
                      <a:lnTo>
                        <a:pt x="126" y="24"/>
                      </a:lnTo>
                      <a:lnTo>
                        <a:pt x="134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0"/>
                      </a:lnTo>
                      <a:lnTo>
                        <a:pt x="116" y="110"/>
                      </a:lnTo>
                      <a:lnTo>
                        <a:pt x="104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46" y="124"/>
                      </a:lnTo>
                      <a:lnTo>
                        <a:pt x="32" y="118"/>
                      </a:lnTo>
                      <a:lnTo>
                        <a:pt x="18" y="112"/>
                      </a:lnTo>
                      <a:close/>
                      <a:moveTo>
                        <a:pt x="42" y="90"/>
                      </a:moveTo>
                      <a:lnTo>
                        <a:pt x="60" y="96"/>
                      </a:lnTo>
                      <a:lnTo>
                        <a:pt x="76" y="96"/>
                      </a:lnTo>
                      <a:lnTo>
                        <a:pt x="92" y="92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0" y="58"/>
                      </a:lnTo>
                      <a:lnTo>
                        <a:pt x="104" y="46"/>
                      </a:lnTo>
                      <a:lnTo>
                        <a:pt x="98" y="40"/>
                      </a:lnTo>
                      <a:lnTo>
                        <a:pt x="90" y="36"/>
                      </a:lnTo>
                      <a:lnTo>
                        <a:pt x="80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2" y="36"/>
                      </a:lnTo>
                      <a:lnTo>
                        <a:pt x="36" y="52"/>
                      </a:lnTo>
                      <a:lnTo>
                        <a:pt x="34" y="68"/>
                      </a:lnTo>
                      <a:lnTo>
                        <a:pt x="36" y="80"/>
                      </a:lnTo>
                      <a:lnTo>
                        <a:pt x="4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0" name="Freeform 30"/>
                <p:cNvSpPr>
                  <a:spLocks/>
                </p:cNvSpPr>
                <p:nvPr/>
              </p:nvSpPr>
              <p:spPr bwMode="auto">
                <a:xfrm>
                  <a:off x="4260" y="3090"/>
                  <a:ext cx="142" cy="128"/>
                </a:xfrm>
                <a:custGeom>
                  <a:avLst/>
                  <a:gdLst/>
                  <a:ahLst/>
                  <a:cxnLst>
                    <a:cxn ang="0">
                      <a:pos x="18" y="16"/>
                    </a:cxn>
                    <a:cxn ang="0">
                      <a:pos x="10" y="28"/>
                    </a:cxn>
                    <a:cxn ang="0">
                      <a:pos x="4" y="40"/>
                    </a:cxn>
                    <a:cxn ang="0">
                      <a:pos x="2" y="52"/>
                    </a:cxn>
                    <a:cxn ang="0">
                      <a:pos x="0" y="64"/>
                    </a:cxn>
                    <a:cxn ang="0">
                      <a:pos x="2" y="76"/>
                    </a:cxn>
                    <a:cxn ang="0">
                      <a:pos x="4" y="88"/>
                    </a:cxn>
                    <a:cxn ang="0">
                      <a:pos x="10" y="100"/>
                    </a:cxn>
                    <a:cxn ang="0">
                      <a:pos x="18" y="112"/>
                    </a:cxn>
                    <a:cxn ang="0">
                      <a:pos x="32" y="120"/>
                    </a:cxn>
                    <a:cxn ang="0">
                      <a:pos x="46" y="124"/>
                    </a:cxn>
                    <a:cxn ang="0">
                      <a:pos x="62" y="128"/>
                    </a:cxn>
                    <a:cxn ang="0">
                      <a:pos x="76" y="128"/>
                    </a:cxn>
                    <a:cxn ang="0">
                      <a:pos x="90" y="126"/>
                    </a:cxn>
                    <a:cxn ang="0">
                      <a:pos x="104" y="120"/>
                    </a:cxn>
                    <a:cxn ang="0">
                      <a:pos x="116" y="112"/>
                    </a:cxn>
                    <a:cxn ang="0">
                      <a:pos x="126" y="102"/>
                    </a:cxn>
                    <a:cxn ang="0">
                      <a:pos x="134" y="92"/>
                    </a:cxn>
                    <a:cxn ang="0">
                      <a:pos x="140" y="82"/>
                    </a:cxn>
                    <a:cxn ang="0">
                      <a:pos x="142" y="70"/>
                    </a:cxn>
                    <a:cxn ang="0">
                      <a:pos x="142" y="60"/>
                    </a:cxn>
                    <a:cxn ang="0">
                      <a:pos x="140" y="48"/>
                    </a:cxn>
                    <a:cxn ang="0">
                      <a:pos x="134" y="36"/>
                    </a:cxn>
                    <a:cxn ang="0">
                      <a:pos x="126" y="26"/>
                    </a:cxn>
                    <a:cxn ang="0">
                      <a:pos x="114" y="16"/>
                    </a:cxn>
                    <a:cxn ang="0">
                      <a:pos x="104" y="8"/>
                    </a:cxn>
                    <a:cxn ang="0">
                      <a:pos x="92" y="4"/>
                    </a:cxn>
                    <a:cxn ang="0">
                      <a:pos x="80" y="0"/>
                    </a:cxn>
                    <a:cxn ang="0">
                      <a:pos x="66" y="0"/>
                    </a:cxn>
                    <a:cxn ang="0">
                      <a:pos x="52" y="0"/>
                    </a:cxn>
                    <a:cxn ang="0">
                      <a:pos x="40" y="4"/>
                    </a:cxn>
                    <a:cxn ang="0">
                      <a:pos x="28" y="8"/>
                    </a:cxn>
                    <a:cxn ang="0">
                      <a:pos x="18" y="16"/>
                    </a:cxn>
                  </a:cxnLst>
                  <a:rect l="0" t="0" r="r" b="b"/>
                  <a:pathLst>
                    <a:path w="142" h="128">
                      <a:moveTo>
                        <a:pt x="18" y="16"/>
                      </a:moveTo>
                      <a:lnTo>
                        <a:pt x="10" y="28"/>
                      </a:lnTo>
                      <a:lnTo>
                        <a:pt x="4" y="40"/>
                      </a:lnTo>
                      <a:lnTo>
                        <a:pt x="2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4" y="88"/>
                      </a:lnTo>
                      <a:lnTo>
                        <a:pt x="10" y="100"/>
                      </a:lnTo>
                      <a:lnTo>
                        <a:pt x="18" y="112"/>
                      </a:lnTo>
                      <a:lnTo>
                        <a:pt x="32" y="120"/>
                      </a:lnTo>
                      <a:lnTo>
                        <a:pt x="46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4" y="120"/>
                      </a:lnTo>
                      <a:lnTo>
                        <a:pt x="116" y="112"/>
                      </a:lnTo>
                      <a:lnTo>
                        <a:pt x="126" y="102"/>
                      </a:lnTo>
                      <a:lnTo>
                        <a:pt x="134" y="92"/>
                      </a:lnTo>
                      <a:lnTo>
                        <a:pt x="140" y="82"/>
                      </a:lnTo>
                      <a:lnTo>
                        <a:pt x="142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4" y="36"/>
                      </a:lnTo>
                      <a:lnTo>
                        <a:pt x="126" y="26"/>
                      </a:lnTo>
                      <a:lnTo>
                        <a:pt x="114" y="16"/>
                      </a:lnTo>
                      <a:lnTo>
                        <a:pt x="104" y="8"/>
                      </a:lnTo>
                      <a:lnTo>
                        <a:pt x="92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40" y="4"/>
                      </a:lnTo>
                      <a:lnTo>
                        <a:pt x="28" y="8"/>
                      </a:lnTo>
                      <a:lnTo>
                        <a:pt x="18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1" name="Freeform 31"/>
                <p:cNvSpPr>
                  <a:spLocks noEditPoints="1"/>
                </p:cNvSpPr>
                <p:nvPr/>
              </p:nvSpPr>
              <p:spPr bwMode="auto">
                <a:xfrm>
                  <a:off x="4454" y="2896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28" y="112"/>
                    </a:cxn>
                    <a:cxn ang="0">
                      <a:pos x="16" y="102"/>
                    </a:cxn>
                    <a:cxn ang="0">
                      <a:pos x="8" y="92"/>
                    </a:cxn>
                    <a:cxn ang="0">
                      <a:pos x="2" y="80"/>
                    </a:cxn>
                    <a:cxn ang="0">
                      <a:pos x="0" y="68"/>
                    </a:cxn>
                    <a:cxn ang="0">
                      <a:pos x="0" y="54"/>
                    </a:cxn>
                    <a:cxn ang="0">
                      <a:pos x="2" y="42"/>
                    </a:cxn>
                    <a:cxn ang="0">
                      <a:pos x="8" y="28"/>
                    </a:cxn>
                    <a:cxn ang="0">
                      <a:pos x="16" y="16"/>
                    </a:cxn>
                    <a:cxn ang="0">
                      <a:pos x="26" y="8"/>
                    </a:cxn>
                    <a:cxn ang="0">
                      <a:pos x="38" y="4"/>
                    </a:cxn>
                    <a:cxn ang="0">
                      <a:pos x="52" y="0"/>
                    </a:cxn>
                    <a:cxn ang="0">
                      <a:pos x="66" y="0"/>
                    </a:cxn>
                    <a:cxn ang="0">
                      <a:pos x="82" y="0"/>
                    </a:cxn>
                    <a:cxn ang="0">
                      <a:pos x="98" y="4"/>
                    </a:cxn>
                    <a:cxn ang="0">
                      <a:pos x="112" y="8"/>
                    </a:cxn>
                    <a:cxn ang="0">
                      <a:pos x="126" y="16"/>
                    </a:cxn>
                    <a:cxn ang="0">
                      <a:pos x="134" y="26"/>
                    </a:cxn>
                    <a:cxn ang="0">
                      <a:pos x="140" y="36"/>
                    </a:cxn>
                    <a:cxn ang="0">
                      <a:pos x="142" y="48"/>
                    </a:cxn>
                    <a:cxn ang="0">
                      <a:pos x="144" y="60"/>
                    </a:cxn>
                    <a:cxn ang="0">
                      <a:pos x="142" y="70"/>
                    </a:cxn>
                    <a:cxn ang="0">
                      <a:pos x="140" y="82"/>
                    </a:cxn>
                    <a:cxn ang="0">
                      <a:pos x="134" y="92"/>
                    </a:cxn>
                    <a:cxn ang="0">
                      <a:pos x="126" y="102"/>
                    </a:cxn>
                    <a:cxn ang="0">
                      <a:pos x="116" y="112"/>
                    </a:cxn>
                    <a:cxn ang="0">
                      <a:pos x="104" y="120"/>
                    </a:cxn>
                    <a:cxn ang="0">
                      <a:pos x="90" y="126"/>
                    </a:cxn>
                    <a:cxn ang="0">
                      <a:pos x="78" y="128"/>
                    </a:cxn>
                    <a:cxn ang="0">
                      <a:pos x="64" y="128"/>
                    </a:cxn>
                    <a:cxn ang="0">
                      <a:pos x="50" y="124"/>
                    </a:cxn>
                    <a:cxn ang="0">
                      <a:pos x="38" y="120"/>
                    </a:cxn>
                    <a:cxn ang="0">
                      <a:pos x="28" y="112"/>
                    </a:cxn>
                    <a:cxn ang="0">
                      <a:pos x="52" y="90"/>
                    </a:cxn>
                    <a:cxn ang="0">
                      <a:pos x="64" y="96"/>
                    </a:cxn>
                    <a:cxn ang="0">
                      <a:pos x="78" y="98"/>
                    </a:cxn>
                    <a:cxn ang="0">
                      <a:pos x="90" y="92"/>
                    </a:cxn>
                    <a:cxn ang="0">
                      <a:pos x="96" y="88"/>
                    </a:cxn>
                    <a:cxn ang="0">
                      <a:pos x="102" y="80"/>
                    </a:cxn>
                    <a:cxn ang="0">
                      <a:pos x="108" y="70"/>
                    </a:cxn>
                    <a:cxn ang="0">
                      <a:pos x="112" y="60"/>
                    </a:cxn>
                    <a:cxn ang="0">
                      <a:pos x="108" y="48"/>
                    </a:cxn>
                    <a:cxn ang="0">
                      <a:pos x="102" y="38"/>
                    </a:cxn>
                    <a:cxn ang="0">
                      <a:pos x="84" y="32"/>
                    </a:cxn>
                    <a:cxn ang="0">
                      <a:pos x="66" y="30"/>
                    </a:cxn>
                    <a:cxn ang="0">
                      <a:pos x="52" y="32"/>
                    </a:cxn>
                    <a:cxn ang="0">
                      <a:pos x="40" y="38"/>
                    </a:cxn>
                    <a:cxn ang="0">
                      <a:pos x="34" y="54"/>
                    </a:cxn>
                    <a:cxn ang="0">
                      <a:pos x="32" y="68"/>
                    </a:cxn>
                    <a:cxn ang="0">
                      <a:pos x="38" y="80"/>
                    </a:cxn>
                    <a:cxn ang="0">
                      <a:pos x="44" y="86"/>
                    </a:cxn>
                    <a:cxn ang="0">
                      <a:pos x="52" y="90"/>
                    </a:cxn>
                  </a:cxnLst>
                  <a:rect l="0" t="0" r="r" b="b"/>
                  <a:pathLst>
                    <a:path w="144" h="128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2" y="0"/>
                      </a:lnTo>
                      <a:lnTo>
                        <a:pt x="98" y="4"/>
                      </a:lnTo>
                      <a:lnTo>
                        <a:pt x="112" y="8"/>
                      </a:lnTo>
                      <a:lnTo>
                        <a:pt x="126" y="16"/>
                      </a:lnTo>
                      <a:lnTo>
                        <a:pt x="134" y="26"/>
                      </a:lnTo>
                      <a:lnTo>
                        <a:pt x="140" y="36"/>
                      </a:lnTo>
                      <a:lnTo>
                        <a:pt x="142" y="48"/>
                      </a:lnTo>
                      <a:lnTo>
                        <a:pt x="144" y="60"/>
                      </a:lnTo>
                      <a:lnTo>
                        <a:pt x="142" y="70"/>
                      </a:lnTo>
                      <a:lnTo>
                        <a:pt x="140" y="82"/>
                      </a:lnTo>
                      <a:lnTo>
                        <a:pt x="134" y="92"/>
                      </a:lnTo>
                      <a:lnTo>
                        <a:pt x="126" y="102"/>
                      </a:lnTo>
                      <a:lnTo>
                        <a:pt x="116" y="112"/>
                      </a:lnTo>
                      <a:lnTo>
                        <a:pt x="104" y="120"/>
                      </a:lnTo>
                      <a:lnTo>
                        <a:pt x="90" y="126"/>
                      </a:lnTo>
                      <a:lnTo>
                        <a:pt x="78" y="128"/>
                      </a:lnTo>
                      <a:lnTo>
                        <a:pt x="64" y="128"/>
                      </a:lnTo>
                      <a:lnTo>
                        <a:pt x="50" y="124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4" y="96"/>
                      </a:lnTo>
                      <a:lnTo>
                        <a:pt x="78" y="98"/>
                      </a:lnTo>
                      <a:lnTo>
                        <a:pt x="90" y="92"/>
                      </a:lnTo>
                      <a:lnTo>
                        <a:pt x="96" y="88"/>
                      </a:lnTo>
                      <a:lnTo>
                        <a:pt x="102" y="80"/>
                      </a:lnTo>
                      <a:lnTo>
                        <a:pt x="108" y="70"/>
                      </a:lnTo>
                      <a:lnTo>
                        <a:pt x="112" y="60"/>
                      </a:lnTo>
                      <a:lnTo>
                        <a:pt x="108" y="48"/>
                      </a:lnTo>
                      <a:lnTo>
                        <a:pt x="102" y="38"/>
                      </a:lnTo>
                      <a:lnTo>
                        <a:pt x="84" y="32"/>
                      </a:lnTo>
                      <a:lnTo>
                        <a:pt x="66" y="30"/>
                      </a:lnTo>
                      <a:lnTo>
                        <a:pt x="52" y="32"/>
                      </a:lnTo>
                      <a:lnTo>
                        <a:pt x="40" y="38"/>
                      </a:lnTo>
                      <a:lnTo>
                        <a:pt x="34" y="54"/>
                      </a:lnTo>
                      <a:lnTo>
                        <a:pt x="32" y="68"/>
                      </a:lnTo>
                      <a:lnTo>
                        <a:pt x="38" y="80"/>
                      </a:lnTo>
                      <a:lnTo>
                        <a:pt x="44" y="86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2" name="Freeform 32"/>
                <p:cNvSpPr>
                  <a:spLocks noEditPoints="1"/>
                </p:cNvSpPr>
                <p:nvPr/>
              </p:nvSpPr>
              <p:spPr bwMode="auto">
                <a:xfrm>
                  <a:off x="4660" y="2886"/>
                  <a:ext cx="143" cy="128"/>
                </a:xfrm>
                <a:custGeom>
                  <a:avLst/>
                  <a:gdLst/>
                  <a:ahLst/>
                  <a:cxnLst>
                    <a:cxn ang="0">
                      <a:pos x="29" y="112"/>
                    </a:cxn>
                    <a:cxn ang="0">
                      <a:pos x="16" y="102"/>
                    </a:cxn>
                    <a:cxn ang="0">
                      <a:pos x="8" y="92"/>
                    </a:cxn>
                    <a:cxn ang="0">
                      <a:pos x="2" y="80"/>
                    </a:cxn>
                    <a:cxn ang="0">
                      <a:pos x="0" y="70"/>
                    </a:cxn>
                    <a:cxn ang="0">
                      <a:pos x="0" y="58"/>
                    </a:cxn>
                    <a:cxn ang="0">
                      <a:pos x="2" y="46"/>
                    </a:cxn>
                    <a:cxn ang="0">
                      <a:pos x="8" y="36"/>
                    </a:cxn>
                    <a:cxn ang="0">
                      <a:pos x="16" y="26"/>
                    </a:cxn>
                    <a:cxn ang="0">
                      <a:pos x="27" y="16"/>
                    </a:cxn>
                    <a:cxn ang="0">
                      <a:pos x="39" y="8"/>
                    </a:cxn>
                    <a:cxn ang="0">
                      <a:pos x="53" y="4"/>
                    </a:cxn>
                    <a:cxn ang="0">
                      <a:pos x="67" y="0"/>
                    </a:cxn>
                    <a:cxn ang="0">
                      <a:pos x="81" y="2"/>
                    </a:cxn>
                    <a:cxn ang="0">
                      <a:pos x="97" y="4"/>
                    </a:cxn>
                    <a:cxn ang="0">
                      <a:pos x="111" y="8"/>
                    </a:cxn>
                    <a:cxn ang="0">
                      <a:pos x="125" y="16"/>
                    </a:cxn>
                    <a:cxn ang="0">
                      <a:pos x="133" y="24"/>
                    </a:cxn>
                    <a:cxn ang="0">
                      <a:pos x="139" y="36"/>
                    </a:cxn>
                    <a:cxn ang="0">
                      <a:pos x="141" y="46"/>
                    </a:cxn>
                    <a:cxn ang="0">
                      <a:pos x="143" y="60"/>
                    </a:cxn>
                    <a:cxn ang="0">
                      <a:pos x="141" y="72"/>
                    </a:cxn>
                    <a:cxn ang="0">
                      <a:pos x="139" y="86"/>
                    </a:cxn>
                    <a:cxn ang="0">
                      <a:pos x="133" y="100"/>
                    </a:cxn>
                    <a:cxn ang="0">
                      <a:pos x="125" y="112"/>
                    </a:cxn>
                    <a:cxn ang="0">
                      <a:pos x="115" y="118"/>
                    </a:cxn>
                    <a:cxn ang="0">
                      <a:pos x="103" y="124"/>
                    </a:cxn>
                    <a:cxn ang="0">
                      <a:pos x="77" y="128"/>
                    </a:cxn>
                    <a:cxn ang="0">
                      <a:pos x="51" y="124"/>
                    </a:cxn>
                    <a:cxn ang="0">
                      <a:pos x="39" y="118"/>
                    </a:cxn>
                    <a:cxn ang="0">
                      <a:pos x="29" y="112"/>
                    </a:cxn>
                    <a:cxn ang="0">
                      <a:pos x="53" y="90"/>
                    </a:cxn>
                    <a:cxn ang="0">
                      <a:pos x="63" y="96"/>
                    </a:cxn>
                    <a:cxn ang="0">
                      <a:pos x="77" y="98"/>
                    </a:cxn>
                    <a:cxn ang="0">
                      <a:pos x="91" y="96"/>
                    </a:cxn>
                    <a:cxn ang="0">
                      <a:pos x="101" y="90"/>
                    </a:cxn>
                    <a:cxn ang="0">
                      <a:pos x="107" y="76"/>
                    </a:cxn>
                    <a:cxn ang="0">
                      <a:pos x="111" y="64"/>
                    </a:cxn>
                    <a:cxn ang="0">
                      <a:pos x="107" y="50"/>
                    </a:cxn>
                    <a:cxn ang="0">
                      <a:pos x="101" y="36"/>
                    </a:cxn>
                    <a:cxn ang="0">
                      <a:pos x="83" y="30"/>
                    </a:cxn>
                    <a:cxn ang="0">
                      <a:pos x="67" y="30"/>
                    </a:cxn>
                    <a:cxn ang="0">
                      <a:pos x="53" y="36"/>
                    </a:cxn>
                    <a:cxn ang="0">
                      <a:pos x="47" y="40"/>
                    </a:cxn>
                    <a:cxn ang="0">
                      <a:pos x="41" y="48"/>
                    </a:cxn>
                    <a:cxn ang="0">
                      <a:pos x="35" y="58"/>
                    </a:cxn>
                    <a:cxn ang="0">
                      <a:pos x="33" y="70"/>
                    </a:cxn>
                    <a:cxn ang="0">
                      <a:pos x="39" y="80"/>
                    </a:cxn>
                    <a:cxn ang="0">
                      <a:pos x="45" y="86"/>
                    </a:cxn>
                    <a:cxn ang="0">
                      <a:pos x="53" y="90"/>
                    </a:cxn>
                  </a:cxnLst>
                  <a:rect l="0" t="0" r="r" b="b"/>
                  <a:pathLst>
                    <a:path w="143" h="128">
                      <a:moveTo>
                        <a:pt x="29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70"/>
                      </a:lnTo>
                      <a:lnTo>
                        <a:pt x="0" y="58"/>
                      </a:lnTo>
                      <a:lnTo>
                        <a:pt x="2" y="46"/>
                      </a:lnTo>
                      <a:lnTo>
                        <a:pt x="8" y="36"/>
                      </a:lnTo>
                      <a:lnTo>
                        <a:pt x="16" y="26"/>
                      </a:lnTo>
                      <a:lnTo>
                        <a:pt x="27" y="16"/>
                      </a:lnTo>
                      <a:lnTo>
                        <a:pt x="39" y="8"/>
                      </a:lnTo>
                      <a:lnTo>
                        <a:pt x="53" y="4"/>
                      </a:lnTo>
                      <a:lnTo>
                        <a:pt x="67" y="0"/>
                      </a:lnTo>
                      <a:lnTo>
                        <a:pt x="81" y="2"/>
                      </a:lnTo>
                      <a:lnTo>
                        <a:pt x="97" y="4"/>
                      </a:lnTo>
                      <a:lnTo>
                        <a:pt x="111" y="8"/>
                      </a:lnTo>
                      <a:lnTo>
                        <a:pt x="125" y="16"/>
                      </a:lnTo>
                      <a:lnTo>
                        <a:pt x="133" y="24"/>
                      </a:lnTo>
                      <a:lnTo>
                        <a:pt x="139" y="36"/>
                      </a:lnTo>
                      <a:lnTo>
                        <a:pt x="141" y="46"/>
                      </a:lnTo>
                      <a:lnTo>
                        <a:pt x="143" y="60"/>
                      </a:lnTo>
                      <a:lnTo>
                        <a:pt x="141" y="72"/>
                      </a:lnTo>
                      <a:lnTo>
                        <a:pt x="139" y="86"/>
                      </a:lnTo>
                      <a:lnTo>
                        <a:pt x="133" y="100"/>
                      </a:lnTo>
                      <a:lnTo>
                        <a:pt x="125" y="112"/>
                      </a:lnTo>
                      <a:lnTo>
                        <a:pt x="115" y="118"/>
                      </a:lnTo>
                      <a:lnTo>
                        <a:pt x="103" y="124"/>
                      </a:lnTo>
                      <a:lnTo>
                        <a:pt x="77" y="128"/>
                      </a:lnTo>
                      <a:lnTo>
                        <a:pt x="51" y="124"/>
                      </a:lnTo>
                      <a:lnTo>
                        <a:pt x="39" y="118"/>
                      </a:lnTo>
                      <a:lnTo>
                        <a:pt x="29" y="112"/>
                      </a:lnTo>
                      <a:close/>
                      <a:moveTo>
                        <a:pt x="53" y="90"/>
                      </a:moveTo>
                      <a:lnTo>
                        <a:pt x="63" y="96"/>
                      </a:lnTo>
                      <a:lnTo>
                        <a:pt x="77" y="98"/>
                      </a:lnTo>
                      <a:lnTo>
                        <a:pt x="91" y="96"/>
                      </a:lnTo>
                      <a:lnTo>
                        <a:pt x="101" y="90"/>
                      </a:lnTo>
                      <a:lnTo>
                        <a:pt x="107" y="76"/>
                      </a:lnTo>
                      <a:lnTo>
                        <a:pt x="111" y="64"/>
                      </a:lnTo>
                      <a:lnTo>
                        <a:pt x="107" y="50"/>
                      </a:lnTo>
                      <a:lnTo>
                        <a:pt x="101" y="36"/>
                      </a:lnTo>
                      <a:lnTo>
                        <a:pt x="83" y="30"/>
                      </a:lnTo>
                      <a:lnTo>
                        <a:pt x="67" y="30"/>
                      </a:lnTo>
                      <a:lnTo>
                        <a:pt x="53" y="36"/>
                      </a:lnTo>
                      <a:lnTo>
                        <a:pt x="47" y="40"/>
                      </a:lnTo>
                      <a:lnTo>
                        <a:pt x="41" y="48"/>
                      </a:lnTo>
                      <a:lnTo>
                        <a:pt x="35" y="58"/>
                      </a:lnTo>
                      <a:lnTo>
                        <a:pt x="33" y="70"/>
                      </a:lnTo>
                      <a:lnTo>
                        <a:pt x="39" y="80"/>
                      </a:lnTo>
                      <a:lnTo>
                        <a:pt x="45" y="86"/>
                      </a:lnTo>
                      <a:lnTo>
                        <a:pt x="53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3" name="Freeform 33"/>
                <p:cNvSpPr>
                  <a:spLocks/>
                </p:cNvSpPr>
                <p:nvPr/>
              </p:nvSpPr>
              <p:spPr bwMode="auto">
                <a:xfrm>
                  <a:off x="4552" y="2800"/>
                  <a:ext cx="143" cy="128"/>
                </a:xfrm>
                <a:custGeom>
                  <a:avLst/>
                  <a:gdLst/>
                  <a:ahLst/>
                  <a:cxnLst>
                    <a:cxn ang="0">
                      <a:pos x="16" y="26"/>
                    </a:cxn>
                    <a:cxn ang="0">
                      <a:pos x="8" y="34"/>
                    </a:cxn>
                    <a:cxn ang="0">
                      <a:pos x="2" y="44"/>
                    </a:cxn>
                    <a:cxn ang="0">
                      <a:pos x="0" y="56"/>
                    </a:cxn>
                    <a:cxn ang="0">
                      <a:pos x="0" y="68"/>
                    </a:cxn>
                    <a:cxn ang="0">
                      <a:pos x="2" y="80"/>
                    </a:cxn>
                    <a:cxn ang="0">
                      <a:pos x="8" y="92"/>
                    </a:cxn>
                    <a:cxn ang="0">
                      <a:pos x="16" y="102"/>
                    </a:cxn>
                    <a:cxn ang="0">
                      <a:pos x="28" y="112"/>
                    </a:cxn>
                    <a:cxn ang="0">
                      <a:pos x="38" y="118"/>
                    </a:cxn>
                    <a:cxn ang="0">
                      <a:pos x="50" y="124"/>
                    </a:cxn>
                    <a:cxn ang="0">
                      <a:pos x="76" y="128"/>
                    </a:cxn>
                    <a:cxn ang="0">
                      <a:pos x="102" y="124"/>
                    </a:cxn>
                    <a:cxn ang="0">
                      <a:pos x="114" y="118"/>
                    </a:cxn>
                    <a:cxn ang="0">
                      <a:pos x="124" y="112"/>
                    </a:cxn>
                    <a:cxn ang="0">
                      <a:pos x="132" y="100"/>
                    </a:cxn>
                    <a:cxn ang="0">
                      <a:pos x="139" y="86"/>
                    </a:cxn>
                    <a:cxn ang="0">
                      <a:pos x="141" y="72"/>
                    </a:cxn>
                    <a:cxn ang="0">
                      <a:pos x="143" y="60"/>
                    </a:cxn>
                    <a:cxn ang="0">
                      <a:pos x="141" y="46"/>
                    </a:cxn>
                    <a:cxn ang="0">
                      <a:pos x="139" y="34"/>
                    </a:cxn>
                    <a:cxn ang="0">
                      <a:pos x="132" y="24"/>
                    </a:cxn>
                    <a:cxn ang="0">
                      <a:pos x="124" y="14"/>
                    </a:cxn>
                    <a:cxn ang="0">
                      <a:pos x="110" y="8"/>
                    </a:cxn>
                    <a:cxn ang="0">
                      <a:pos x="96" y="4"/>
                    </a:cxn>
                    <a:cxn ang="0">
                      <a:pos x="80" y="0"/>
                    </a:cxn>
                    <a:cxn ang="0">
                      <a:pos x="66" y="0"/>
                    </a:cxn>
                    <a:cxn ang="0">
                      <a:pos x="52" y="2"/>
                    </a:cxn>
                    <a:cxn ang="0">
                      <a:pos x="38" y="8"/>
                    </a:cxn>
                    <a:cxn ang="0">
                      <a:pos x="26" y="16"/>
                    </a:cxn>
                    <a:cxn ang="0">
                      <a:pos x="16" y="26"/>
                    </a:cxn>
                  </a:cxnLst>
                  <a:rect l="0" t="0" r="r" b="b"/>
                  <a:pathLst>
                    <a:path w="143" h="128">
                      <a:moveTo>
                        <a:pt x="16" y="26"/>
                      </a:moveTo>
                      <a:lnTo>
                        <a:pt x="8" y="34"/>
                      </a:lnTo>
                      <a:lnTo>
                        <a:pt x="2" y="44"/>
                      </a:lnTo>
                      <a:lnTo>
                        <a:pt x="0" y="56"/>
                      </a:lnTo>
                      <a:lnTo>
                        <a:pt x="0" y="68"/>
                      </a:lnTo>
                      <a:lnTo>
                        <a:pt x="2" y="80"/>
                      </a:lnTo>
                      <a:lnTo>
                        <a:pt x="8" y="92"/>
                      </a:lnTo>
                      <a:lnTo>
                        <a:pt x="16" y="102"/>
                      </a:lnTo>
                      <a:lnTo>
                        <a:pt x="28" y="112"/>
                      </a:lnTo>
                      <a:lnTo>
                        <a:pt x="38" y="118"/>
                      </a:lnTo>
                      <a:lnTo>
                        <a:pt x="50" y="124"/>
                      </a:lnTo>
                      <a:lnTo>
                        <a:pt x="76" y="128"/>
                      </a:lnTo>
                      <a:lnTo>
                        <a:pt x="102" y="124"/>
                      </a:lnTo>
                      <a:lnTo>
                        <a:pt x="114" y="118"/>
                      </a:lnTo>
                      <a:lnTo>
                        <a:pt x="124" y="112"/>
                      </a:lnTo>
                      <a:lnTo>
                        <a:pt x="132" y="100"/>
                      </a:lnTo>
                      <a:lnTo>
                        <a:pt x="139" y="86"/>
                      </a:lnTo>
                      <a:lnTo>
                        <a:pt x="141" y="72"/>
                      </a:lnTo>
                      <a:lnTo>
                        <a:pt x="143" y="60"/>
                      </a:lnTo>
                      <a:lnTo>
                        <a:pt x="141" y="46"/>
                      </a:lnTo>
                      <a:lnTo>
                        <a:pt x="139" y="34"/>
                      </a:lnTo>
                      <a:lnTo>
                        <a:pt x="132" y="24"/>
                      </a:lnTo>
                      <a:lnTo>
                        <a:pt x="124" y="14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2"/>
                      </a:lnTo>
                      <a:lnTo>
                        <a:pt x="38" y="8"/>
                      </a:lnTo>
                      <a:lnTo>
                        <a:pt x="26" y="16"/>
                      </a:lnTo>
                      <a:lnTo>
                        <a:pt x="16" y="2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4" name="Freeform 34"/>
                <p:cNvSpPr>
                  <a:spLocks noEditPoints="1"/>
                </p:cNvSpPr>
                <p:nvPr/>
              </p:nvSpPr>
              <p:spPr bwMode="auto">
                <a:xfrm>
                  <a:off x="4614" y="3026"/>
                  <a:ext cx="151" cy="128"/>
                </a:xfrm>
                <a:custGeom>
                  <a:avLst/>
                  <a:gdLst/>
                  <a:ahLst/>
                  <a:cxnLst>
                    <a:cxn ang="0">
                      <a:pos x="26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0" y="80"/>
                    </a:cxn>
                    <a:cxn ang="0">
                      <a:pos x="0" y="68"/>
                    </a:cxn>
                    <a:cxn ang="0">
                      <a:pos x="0" y="56"/>
                    </a:cxn>
                    <a:cxn ang="0">
                      <a:pos x="6" y="44"/>
                    </a:cxn>
                    <a:cxn ang="0">
                      <a:pos x="14" y="34"/>
                    </a:cxn>
                    <a:cxn ang="0">
                      <a:pos x="26" y="26"/>
                    </a:cxn>
                    <a:cxn ang="0">
                      <a:pos x="36" y="16"/>
                    </a:cxn>
                    <a:cxn ang="0">
                      <a:pos x="48" y="8"/>
                    </a:cxn>
                    <a:cxn ang="0">
                      <a:pos x="60" y="2"/>
                    </a:cxn>
                    <a:cxn ang="0">
                      <a:pos x="75" y="0"/>
                    </a:cxn>
                    <a:cxn ang="0">
                      <a:pos x="89" y="0"/>
                    </a:cxn>
                    <a:cxn ang="0">
                      <a:pos x="101" y="4"/>
                    </a:cxn>
                    <a:cxn ang="0">
                      <a:pos x="113" y="8"/>
                    </a:cxn>
                    <a:cxn ang="0">
                      <a:pos x="123" y="14"/>
                    </a:cxn>
                    <a:cxn ang="0">
                      <a:pos x="135" y="24"/>
                    </a:cxn>
                    <a:cxn ang="0">
                      <a:pos x="143" y="34"/>
                    </a:cxn>
                    <a:cxn ang="0">
                      <a:pos x="149" y="46"/>
                    </a:cxn>
                    <a:cxn ang="0">
                      <a:pos x="151" y="60"/>
                    </a:cxn>
                    <a:cxn ang="0">
                      <a:pos x="149" y="72"/>
                    </a:cxn>
                    <a:cxn ang="0">
                      <a:pos x="143" y="86"/>
                    </a:cxn>
                    <a:cxn ang="0">
                      <a:pos x="135" y="100"/>
                    </a:cxn>
                    <a:cxn ang="0">
                      <a:pos x="123" y="112"/>
                    </a:cxn>
                    <a:cxn ang="0">
                      <a:pos x="113" y="118"/>
                    </a:cxn>
                    <a:cxn ang="0">
                      <a:pos x="101" y="124"/>
                    </a:cxn>
                    <a:cxn ang="0">
                      <a:pos x="75" y="128"/>
                    </a:cxn>
                    <a:cxn ang="0">
                      <a:pos x="48" y="124"/>
                    </a:cxn>
                    <a:cxn ang="0">
                      <a:pos x="36" y="118"/>
                    </a:cxn>
                    <a:cxn ang="0">
                      <a:pos x="26" y="112"/>
                    </a:cxn>
                    <a:cxn ang="0">
                      <a:pos x="50" y="90"/>
                    </a:cxn>
                    <a:cxn ang="0">
                      <a:pos x="60" y="96"/>
                    </a:cxn>
                    <a:cxn ang="0">
                      <a:pos x="75" y="98"/>
                    </a:cxn>
                    <a:cxn ang="0">
                      <a:pos x="89" y="96"/>
                    </a:cxn>
                    <a:cxn ang="0">
                      <a:pos x="99" y="90"/>
                    </a:cxn>
                    <a:cxn ang="0">
                      <a:pos x="105" y="74"/>
                    </a:cxn>
                    <a:cxn ang="0">
                      <a:pos x="109" y="58"/>
                    </a:cxn>
                    <a:cxn ang="0">
                      <a:pos x="105" y="46"/>
                    </a:cxn>
                    <a:cxn ang="0">
                      <a:pos x="99" y="36"/>
                    </a:cxn>
                    <a:cxn ang="0">
                      <a:pos x="89" y="30"/>
                    </a:cxn>
                    <a:cxn ang="0">
                      <a:pos x="75" y="30"/>
                    </a:cxn>
                    <a:cxn ang="0">
                      <a:pos x="60" y="34"/>
                    </a:cxn>
                    <a:cxn ang="0">
                      <a:pos x="50" y="46"/>
                    </a:cxn>
                    <a:cxn ang="0">
                      <a:pos x="44" y="56"/>
                    </a:cxn>
                    <a:cxn ang="0">
                      <a:pos x="42" y="68"/>
                    </a:cxn>
                    <a:cxn ang="0">
                      <a:pos x="44" y="80"/>
                    </a:cxn>
                    <a:cxn ang="0">
                      <a:pos x="50" y="90"/>
                    </a:cxn>
                  </a:cxnLst>
                  <a:rect l="0" t="0" r="r" b="b"/>
                  <a:pathLst>
                    <a:path w="151" h="128">
                      <a:moveTo>
                        <a:pt x="26" y="112"/>
                      </a:move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0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6" y="44"/>
                      </a:lnTo>
                      <a:lnTo>
                        <a:pt x="14" y="34"/>
                      </a:lnTo>
                      <a:lnTo>
                        <a:pt x="26" y="26"/>
                      </a:lnTo>
                      <a:lnTo>
                        <a:pt x="36" y="16"/>
                      </a:lnTo>
                      <a:lnTo>
                        <a:pt x="48" y="8"/>
                      </a:lnTo>
                      <a:lnTo>
                        <a:pt x="60" y="2"/>
                      </a:lnTo>
                      <a:lnTo>
                        <a:pt x="75" y="0"/>
                      </a:lnTo>
                      <a:lnTo>
                        <a:pt x="89" y="0"/>
                      </a:lnTo>
                      <a:lnTo>
                        <a:pt x="101" y="4"/>
                      </a:lnTo>
                      <a:lnTo>
                        <a:pt x="113" y="8"/>
                      </a:lnTo>
                      <a:lnTo>
                        <a:pt x="123" y="14"/>
                      </a:lnTo>
                      <a:lnTo>
                        <a:pt x="135" y="24"/>
                      </a:lnTo>
                      <a:lnTo>
                        <a:pt x="143" y="34"/>
                      </a:lnTo>
                      <a:lnTo>
                        <a:pt x="149" y="46"/>
                      </a:lnTo>
                      <a:lnTo>
                        <a:pt x="151" y="60"/>
                      </a:lnTo>
                      <a:lnTo>
                        <a:pt x="149" y="72"/>
                      </a:lnTo>
                      <a:lnTo>
                        <a:pt x="143" y="86"/>
                      </a:lnTo>
                      <a:lnTo>
                        <a:pt x="135" y="100"/>
                      </a:lnTo>
                      <a:lnTo>
                        <a:pt x="123" y="112"/>
                      </a:lnTo>
                      <a:lnTo>
                        <a:pt x="113" y="118"/>
                      </a:lnTo>
                      <a:lnTo>
                        <a:pt x="101" y="124"/>
                      </a:lnTo>
                      <a:lnTo>
                        <a:pt x="75" y="128"/>
                      </a:lnTo>
                      <a:lnTo>
                        <a:pt x="48" y="124"/>
                      </a:lnTo>
                      <a:lnTo>
                        <a:pt x="36" y="118"/>
                      </a:lnTo>
                      <a:lnTo>
                        <a:pt x="26" y="112"/>
                      </a:lnTo>
                      <a:close/>
                      <a:moveTo>
                        <a:pt x="50" y="90"/>
                      </a:moveTo>
                      <a:lnTo>
                        <a:pt x="60" y="96"/>
                      </a:lnTo>
                      <a:lnTo>
                        <a:pt x="75" y="98"/>
                      </a:lnTo>
                      <a:lnTo>
                        <a:pt x="89" y="96"/>
                      </a:lnTo>
                      <a:lnTo>
                        <a:pt x="99" y="90"/>
                      </a:lnTo>
                      <a:lnTo>
                        <a:pt x="105" y="74"/>
                      </a:lnTo>
                      <a:lnTo>
                        <a:pt x="109" y="58"/>
                      </a:lnTo>
                      <a:lnTo>
                        <a:pt x="105" y="46"/>
                      </a:lnTo>
                      <a:lnTo>
                        <a:pt x="99" y="36"/>
                      </a:lnTo>
                      <a:lnTo>
                        <a:pt x="89" y="30"/>
                      </a:lnTo>
                      <a:lnTo>
                        <a:pt x="75" y="30"/>
                      </a:lnTo>
                      <a:lnTo>
                        <a:pt x="60" y="34"/>
                      </a:lnTo>
                      <a:lnTo>
                        <a:pt x="50" y="46"/>
                      </a:lnTo>
                      <a:lnTo>
                        <a:pt x="44" y="56"/>
                      </a:lnTo>
                      <a:lnTo>
                        <a:pt x="42" y="68"/>
                      </a:lnTo>
                      <a:lnTo>
                        <a:pt x="44" y="80"/>
                      </a:lnTo>
                      <a:lnTo>
                        <a:pt x="50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5" name="Freeform 35"/>
                <p:cNvSpPr>
                  <a:spLocks noEditPoints="1"/>
                </p:cNvSpPr>
                <p:nvPr/>
              </p:nvSpPr>
              <p:spPr bwMode="auto">
                <a:xfrm>
                  <a:off x="4516" y="3122"/>
                  <a:ext cx="146" cy="129"/>
                </a:xfrm>
                <a:custGeom>
                  <a:avLst/>
                  <a:gdLst/>
                  <a:ahLst/>
                  <a:cxnLst>
                    <a:cxn ang="0">
                      <a:pos x="28" y="112"/>
                    </a:cxn>
                    <a:cxn ang="0">
                      <a:pos x="16" y="102"/>
                    </a:cxn>
                    <a:cxn ang="0">
                      <a:pos x="8" y="92"/>
                    </a:cxn>
                    <a:cxn ang="0">
                      <a:pos x="2" y="80"/>
                    </a:cxn>
                    <a:cxn ang="0">
                      <a:pos x="0" y="68"/>
                    </a:cxn>
                    <a:cxn ang="0">
                      <a:pos x="0" y="54"/>
                    </a:cxn>
                    <a:cxn ang="0">
                      <a:pos x="2" y="42"/>
                    </a:cxn>
                    <a:cxn ang="0">
                      <a:pos x="8" y="28"/>
                    </a:cxn>
                    <a:cxn ang="0">
                      <a:pos x="16" y="16"/>
                    </a:cxn>
                    <a:cxn ang="0">
                      <a:pos x="30" y="8"/>
                    </a:cxn>
                    <a:cxn ang="0">
                      <a:pos x="44" y="4"/>
                    </a:cxn>
                    <a:cxn ang="0">
                      <a:pos x="56" y="0"/>
                    </a:cxn>
                    <a:cxn ang="0">
                      <a:pos x="70" y="0"/>
                    </a:cxn>
                    <a:cxn ang="0">
                      <a:pos x="84" y="0"/>
                    </a:cxn>
                    <a:cxn ang="0">
                      <a:pos x="98" y="4"/>
                    </a:cxn>
                    <a:cxn ang="0">
                      <a:pos x="110" y="8"/>
                    </a:cxn>
                    <a:cxn ang="0">
                      <a:pos x="124" y="16"/>
                    </a:cxn>
                    <a:cxn ang="0">
                      <a:pos x="140" y="36"/>
                    </a:cxn>
                    <a:cxn ang="0">
                      <a:pos x="144" y="48"/>
                    </a:cxn>
                    <a:cxn ang="0">
                      <a:pos x="146" y="60"/>
                    </a:cxn>
                    <a:cxn ang="0">
                      <a:pos x="146" y="74"/>
                    </a:cxn>
                    <a:cxn ang="0">
                      <a:pos x="142" y="86"/>
                    </a:cxn>
                    <a:cxn ang="0">
                      <a:pos x="136" y="100"/>
                    </a:cxn>
                    <a:cxn ang="0">
                      <a:pos x="124" y="112"/>
                    </a:cxn>
                    <a:cxn ang="0">
                      <a:pos x="114" y="120"/>
                    </a:cxn>
                    <a:cxn ang="0">
                      <a:pos x="102" y="125"/>
                    </a:cxn>
                    <a:cxn ang="0">
                      <a:pos x="90" y="129"/>
                    </a:cxn>
                    <a:cxn ang="0">
                      <a:pos x="76" y="129"/>
                    </a:cxn>
                    <a:cxn ang="0">
                      <a:pos x="62" y="129"/>
                    </a:cxn>
                    <a:cxn ang="0">
                      <a:pos x="50" y="125"/>
                    </a:cxn>
                    <a:cxn ang="0">
                      <a:pos x="38" y="120"/>
                    </a:cxn>
                    <a:cxn ang="0">
                      <a:pos x="28" y="112"/>
                    </a:cxn>
                    <a:cxn ang="0">
                      <a:pos x="52" y="90"/>
                    </a:cxn>
                    <a:cxn ang="0">
                      <a:pos x="62" y="96"/>
                    </a:cxn>
                    <a:cxn ang="0">
                      <a:pos x="76" y="100"/>
                    </a:cxn>
                    <a:cxn ang="0">
                      <a:pos x="90" y="96"/>
                    </a:cxn>
                    <a:cxn ang="0">
                      <a:pos x="100" y="90"/>
                    </a:cxn>
                    <a:cxn ang="0">
                      <a:pos x="106" y="74"/>
                    </a:cxn>
                    <a:cxn ang="0">
                      <a:pos x="110" y="60"/>
                    </a:cxn>
                    <a:cxn ang="0">
                      <a:pos x="106" y="48"/>
                    </a:cxn>
                    <a:cxn ang="0">
                      <a:pos x="100" y="38"/>
                    </a:cxn>
                    <a:cxn ang="0">
                      <a:pos x="90" y="32"/>
                    </a:cxn>
                    <a:cxn ang="0">
                      <a:pos x="76" y="30"/>
                    </a:cxn>
                    <a:cxn ang="0">
                      <a:pos x="62" y="32"/>
                    </a:cxn>
                    <a:cxn ang="0">
                      <a:pos x="52" y="38"/>
                    </a:cxn>
                    <a:cxn ang="0">
                      <a:pos x="44" y="46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8" y="68"/>
                    </a:cxn>
                    <a:cxn ang="0">
                      <a:pos x="44" y="80"/>
                    </a:cxn>
                    <a:cxn ang="0">
                      <a:pos x="52" y="90"/>
                    </a:cxn>
                  </a:cxnLst>
                  <a:rect l="0" t="0" r="r" b="b"/>
                  <a:pathLst>
                    <a:path w="146" h="129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30" y="8"/>
                      </a:lnTo>
                      <a:lnTo>
                        <a:pt x="44" y="4"/>
                      </a:lnTo>
                      <a:lnTo>
                        <a:pt x="56" y="0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8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40" y="36"/>
                      </a:lnTo>
                      <a:lnTo>
                        <a:pt x="144" y="48"/>
                      </a:lnTo>
                      <a:lnTo>
                        <a:pt x="146" y="60"/>
                      </a:lnTo>
                      <a:lnTo>
                        <a:pt x="146" y="74"/>
                      </a:lnTo>
                      <a:lnTo>
                        <a:pt x="142" y="86"/>
                      </a:lnTo>
                      <a:lnTo>
                        <a:pt x="136" y="100"/>
                      </a:lnTo>
                      <a:lnTo>
                        <a:pt x="124" y="112"/>
                      </a:lnTo>
                      <a:lnTo>
                        <a:pt x="114" y="120"/>
                      </a:lnTo>
                      <a:lnTo>
                        <a:pt x="102" y="125"/>
                      </a:lnTo>
                      <a:lnTo>
                        <a:pt x="90" y="129"/>
                      </a:lnTo>
                      <a:lnTo>
                        <a:pt x="76" y="129"/>
                      </a:lnTo>
                      <a:lnTo>
                        <a:pt x="62" y="129"/>
                      </a:lnTo>
                      <a:lnTo>
                        <a:pt x="50" y="125"/>
                      </a:lnTo>
                      <a:lnTo>
                        <a:pt x="38" y="120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100"/>
                      </a:lnTo>
                      <a:lnTo>
                        <a:pt x="90" y="96"/>
                      </a:lnTo>
                      <a:lnTo>
                        <a:pt x="100" y="90"/>
                      </a:lnTo>
                      <a:lnTo>
                        <a:pt x="106" y="74"/>
                      </a:lnTo>
                      <a:lnTo>
                        <a:pt x="110" y="60"/>
                      </a:lnTo>
                      <a:lnTo>
                        <a:pt x="106" y="48"/>
                      </a:lnTo>
                      <a:lnTo>
                        <a:pt x="100" y="38"/>
                      </a:lnTo>
                      <a:lnTo>
                        <a:pt x="90" y="32"/>
                      </a:lnTo>
                      <a:lnTo>
                        <a:pt x="76" y="30"/>
                      </a:lnTo>
                      <a:lnTo>
                        <a:pt x="62" y="32"/>
                      </a:lnTo>
                      <a:lnTo>
                        <a:pt x="52" y="38"/>
                      </a:lnTo>
                      <a:lnTo>
                        <a:pt x="44" y="46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8" y="68"/>
                      </a:lnTo>
                      <a:lnTo>
                        <a:pt x="44" y="80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6" name="Freeform 36"/>
                <p:cNvSpPr>
                  <a:spLocks noEditPoints="1"/>
                </p:cNvSpPr>
                <p:nvPr/>
              </p:nvSpPr>
              <p:spPr bwMode="auto">
                <a:xfrm>
                  <a:off x="4322" y="3317"/>
                  <a:ext cx="142" cy="126"/>
                </a:xfrm>
                <a:custGeom>
                  <a:avLst/>
                  <a:gdLst/>
                  <a:ahLst/>
                  <a:cxnLst>
                    <a:cxn ang="0">
                      <a:pos x="28" y="112"/>
                    </a:cxn>
                    <a:cxn ang="0">
                      <a:pos x="16" y="102"/>
                    </a:cxn>
                    <a:cxn ang="0">
                      <a:pos x="8" y="92"/>
                    </a:cxn>
                    <a:cxn ang="0">
                      <a:pos x="2" y="80"/>
                    </a:cxn>
                    <a:cxn ang="0">
                      <a:pos x="0" y="68"/>
                    </a:cxn>
                    <a:cxn ang="0">
                      <a:pos x="0" y="54"/>
                    </a:cxn>
                    <a:cxn ang="0">
                      <a:pos x="2" y="42"/>
                    </a:cxn>
                    <a:cxn ang="0">
                      <a:pos x="8" y="28"/>
                    </a:cxn>
                    <a:cxn ang="0">
                      <a:pos x="16" y="16"/>
                    </a:cxn>
                    <a:cxn ang="0">
                      <a:pos x="26" y="8"/>
                    </a:cxn>
                    <a:cxn ang="0">
                      <a:pos x="38" y="4"/>
                    </a:cxn>
                    <a:cxn ang="0">
                      <a:pos x="52" y="0"/>
                    </a:cxn>
                    <a:cxn ang="0">
                      <a:pos x="66" y="0"/>
                    </a:cxn>
                    <a:cxn ang="0">
                      <a:pos x="80" y="0"/>
                    </a:cxn>
                    <a:cxn ang="0">
                      <a:pos x="96" y="4"/>
                    </a:cxn>
                    <a:cxn ang="0">
                      <a:pos x="110" y="8"/>
                    </a:cxn>
                    <a:cxn ang="0">
                      <a:pos x="124" y="16"/>
                    </a:cxn>
                    <a:cxn ang="0">
                      <a:pos x="132" y="24"/>
                    </a:cxn>
                    <a:cxn ang="0">
                      <a:pos x="138" y="34"/>
                    </a:cxn>
                    <a:cxn ang="0">
                      <a:pos x="140" y="46"/>
                    </a:cxn>
                    <a:cxn ang="0">
                      <a:pos x="142" y="58"/>
                    </a:cxn>
                    <a:cxn ang="0">
                      <a:pos x="140" y="70"/>
                    </a:cxn>
                    <a:cxn ang="0">
                      <a:pos x="138" y="82"/>
                    </a:cxn>
                    <a:cxn ang="0">
                      <a:pos x="132" y="92"/>
                    </a:cxn>
                    <a:cxn ang="0">
                      <a:pos x="124" y="100"/>
                    </a:cxn>
                    <a:cxn ang="0">
                      <a:pos x="114" y="110"/>
                    </a:cxn>
                    <a:cxn ang="0">
                      <a:pos x="102" y="118"/>
                    </a:cxn>
                    <a:cxn ang="0">
                      <a:pos x="90" y="124"/>
                    </a:cxn>
                    <a:cxn ang="0">
                      <a:pos x="76" y="126"/>
                    </a:cxn>
                    <a:cxn ang="0">
                      <a:pos x="62" y="126"/>
                    </a:cxn>
                    <a:cxn ang="0">
                      <a:pos x="50" y="124"/>
                    </a:cxn>
                    <a:cxn ang="0">
                      <a:pos x="38" y="118"/>
                    </a:cxn>
                    <a:cxn ang="0">
                      <a:pos x="28" y="112"/>
                    </a:cxn>
                    <a:cxn ang="0">
                      <a:pos x="52" y="90"/>
                    </a:cxn>
                    <a:cxn ang="0">
                      <a:pos x="62" y="96"/>
                    </a:cxn>
                    <a:cxn ang="0">
                      <a:pos x="76" y="96"/>
                    </a:cxn>
                    <a:cxn ang="0">
                      <a:pos x="90" y="92"/>
                    </a:cxn>
                    <a:cxn ang="0">
                      <a:pos x="100" y="80"/>
                    </a:cxn>
                    <a:cxn ang="0">
                      <a:pos x="106" y="70"/>
                    </a:cxn>
                    <a:cxn ang="0">
                      <a:pos x="110" y="58"/>
                    </a:cxn>
                    <a:cxn ang="0">
                      <a:pos x="106" y="46"/>
                    </a:cxn>
                    <a:cxn ang="0">
                      <a:pos x="100" y="36"/>
                    </a:cxn>
                    <a:cxn ang="0">
                      <a:pos x="84" y="30"/>
                    </a:cxn>
                    <a:cxn ang="0">
                      <a:pos x="70" y="28"/>
                    </a:cxn>
                    <a:cxn ang="0">
                      <a:pos x="56" y="30"/>
                    </a:cxn>
                    <a:cxn ang="0">
                      <a:pos x="40" y="36"/>
                    </a:cxn>
                    <a:cxn ang="0">
                      <a:pos x="34" y="50"/>
                    </a:cxn>
                    <a:cxn ang="0">
                      <a:pos x="32" y="64"/>
                    </a:cxn>
                    <a:cxn ang="0">
                      <a:pos x="38" y="76"/>
                    </a:cxn>
                    <a:cxn ang="0">
                      <a:pos x="44" y="82"/>
                    </a:cxn>
                    <a:cxn ang="0">
                      <a:pos x="52" y="90"/>
                    </a:cxn>
                  </a:cxnLst>
                  <a:rect l="0" t="0" r="r" b="b"/>
                  <a:pathLst>
                    <a:path w="142" h="126">
                      <a:moveTo>
                        <a:pt x="28" y="112"/>
                      </a:moveTo>
                      <a:lnTo>
                        <a:pt x="16" y="102"/>
                      </a:lnTo>
                      <a:lnTo>
                        <a:pt x="8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4"/>
                      </a:lnTo>
                      <a:lnTo>
                        <a:pt x="2" y="42"/>
                      </a:lnTo>
                      <a:lnTo>
                        <a:pt x="8" y="28"/>
                      </a:lnTo>
                      <a:lnTo>
                        <a:pt x="16" y="16"/>
                      </a:lnTo>
                      <a:lnTo>
                        <a:pt x="26" y="8"/>
                      </a:lnTo>
                      <a:lnTo>
                        <a:pt x="38" y="4"/>
                      </a:lnTo>
                      <a:lnTo>
                        <a:pt x="52" y="0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6" y="4"/>
                      </a:lnTo>
                      <a:lnTo>
                        <a:pt x="110" y="8"/>
                      </a:lnTo>
                      <a:lnTo>
                        <a:pt x="124" y="16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90" y="124"/>
                      </a:lnTo>
                      <a:lnTo>
                        <a:pt x="76" y="126"/>
                      </a:lnTo>
                      <a:lnTo>
                        <a:pt x="62" y="126"/>
                      </a:lnTo>
                      <a:lnTo>
                        <a:pt x="50" y="124"/>
                      </a:lnTo>
                      <a:lnTo>
                        <a:pt x="38" y="118"/>
                      </a:lnTo>
                      <a:lnTo>
                        <a:pt x="28" y="112"/>
                      </a:lnTo>
                      <a:close/>
                      <a:moveTo>
                        <a:pt x="52" y="90"/>
                      </a:moveTo>
                      <a:lnTo>
                        <a:pt x="62" y="96"/>
                      </a:lnTo>
                      <a:lnTo>
                        <a:pt x="76" y="96"/>
                      </a:lnTo>
                      <a:lnTo>
                        <a:pt x="90" y="92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4" y="30"/>
                      </a:lnTo>
                      <a:lnTo>
                        <a:pt x="70" y="28"/>
                      </a:lnTo>
                      <a:lnTo>
                        <a:pt x="56" y="30"/>
                      </a:lnTo>
                      <a:lnTo>
                        <a:pt x="40" y="36"/>
                      </a:lnTo>
                      <a:lnTo>
                        <a:pt x="34" y="50"/>
                      </a:lnTo>
                      <a:lnTo>
                        <a:pt x="32" y="64"/>
                      </a:lnTo>
                      <a:lnTo>
                        <a:pt x="38" y="76"/>
                      </a:lnTo>
                      <a:lnTo>
                        <a:pt x="44" y="82"/>
                      </a:lnTo>
                      <a:lnTo>
                        <a:pt x="52" y="9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7" name="Freeform 37"/>
                <p:cNvSpPr>
                  <a:spLocks/>
                </p:cNvSpPr>
                <p:nvPr/>
              </p:nvSpPr>
              <p:spPr bwMode="auto">
                <a:xfrm>
                  <a:off x="4226" y="3413"/>
                  <a:ext cx="142" cy="128"/>
                </a:xfrm>
                <a:custGeom>
                  <a:avLst/>
                  <a:gdLst/>
                  <a:ahLst/>
                  <a:cxnLst>
                    <a:cxn ang="0">
                      <a:pos x="16" y="16"/>
                    </a:cxn>
                    <a:cxn ang="0">
                      <a:pos x="8" y="28"/>
                    </a:cxn>
                    <a:cxn ang="0">
                      <a:pos x="2" y="40"/>
                    </a:cxn>
                    <a:cxn ang="0">
                      <a:pos x="0" y="52"/>
                    </a:cxn>
                    <a:cxn ang="0">
                      <a:pos x="0" y="64"/>
                    </a:cxn>
                    <a:cxn ang="0">
                      <a:pos x="2" y="76"/>
                    </a:cxn>
                    <a:cxn ang="0">
                      <a:pos x="8" y="88"/>
                    </a:cxn>
                    <a:cxn ang="0">
                      <a:pos x="16" y="100"/>
                    </a:cxn>
                    <a:cxn ang="0">
                      <a:pos x="28" y="112"/>
                    </a:cxn>
                    <a:cxn ang="0">
                      <a:pos x="38" y="120"/>
                    </a:cxn>
                    <a:cxn ang="0">
                      <a:pos x="50" y="124"/>
                    </a:cxn>
                    <a:cxn ang="0">
                      <a:pos x="62" y="128"/>
                    </a:cxn>
                    <a:cxn ang="0">
                      <a:pos x="76" y="128"/>
                    </a:cxn>
                    <a:cxn ang="0">
                      <a:pos x="90" y="126"/>
                    </a:cxn>
                    <a:cxn ang="0">
                      <a:pos x="102" y="120"/>
                    </a:cxn>
                    <a:cxn ang="0">
                      <a:pos x="114" y="112"/>
                    </a:cxn>
                    <a:cxn ang="0">
                      <a:pos x="124" y="102"/>
                    </a:cxn>
                    <a:cxn ang="0">
                      <a:pos x="132" y="92"/>
                    </a:cxn>
                    <a:cxn ang="0">
                      <a:pos x="138" y="82"/>
                    </a:cxn>
                    <a:cxn ang="0">
                      <a:pos x="140" y="70"/>
                    </a:cxn>
                    <a:cxn ang="0">
                      <a:pos x="142" y="60"/>
                    </a:cxn>
                    <a:cxn ang="0">
                      <a:pos x="140" y="48"/>
                    </a:cxn>
                    <a:cxn ang="0">
                      <a:pos x="138" y="36"/>
                    </a:cxn>
                    <a:cxn ang="0">
                      <a:pos x="132" y="26"/>
                    </a:cxn>
                    <a:cxn ang="0">
                      <a:pos x="124" y="16"/>
                    </a:cxn>
                    <a:cxn ang="0">
                      <a:pos x="110" y="8"/>
                    </a:cxn>
                    <a:cxn ang="0">
                      <a:pos x="96" y="4"/>
                    </a:cxn>
                    <a:cxn ang="0">
                      <a:pos x="80" y="0"/>
                    </a:cxn>
                    <a:cxn ang="0">
                      <a:pos x="66" y="0"/>
                    </a:cxn>
                    <a:cxn ang="0">
                      <a:pos x="52" y="0"/>
                    </a:cxn>
                    <a:cxn ang="0">
                      <a:pos x="38" y="4"/>
                    </a:cxn>
                    <a:cxn ang="0">
                      <a:pos x="26" y="8"/>
                    </a:cxn>
                    <a:cxn ang="0">
                      <a:pos x="16" y="16"/>
                    </a:cxn>
                  </a:cxnLst>
                  <a:rect l="0" t="0" r="r" b="b"/>
                  <a:pathLst>
                    <a:path w="142" h="128">
                      <a:moveTo>
                        <a:pt x="16" y="16"/>
                      </a:moveTo>
                      <a:lnTo>
                        <a:pt x="8" y="28"/>
                      </a:lnTo>
                      <a:lnTo>
                        <a:pt x="2" y="40"/>
                      </a:lnTo>
                      <a:lnTo>
                        <a:pt x="0" y="52"/>
                      </a:lnTo>
                      <a:lnTo>
                        <a:pt x="0" y="64"/>
                      </a:lnTo>
                      <a:lnTo>
                        <a:pt x="2" y="76"/>
                      </a:lnTo>
                      <a:lnTo>
                        <a:pt x="8" y="88"/>
                      </a:lnTo>
                      <a:lnTo>
                        <a:pt x="16" y="100"/>
                      </a:lnTo>
                      <a:lnTo>
                        <a:pt x="28" y="112"/>
                      </a:lnTo>
                      <a:lnTo>
                        <a:pt x="38" y="120"/>
                      </a:lnTo>
                      <a:lnTo>
                        <a:pt x="50" y="124"/>
                      </a:lnTo>
                      <a:lnTo>
                        <a:pt x="62" y="128"/>
                      </a:lnTo>
                      <a:lnTo>
                        <a:pt x="76" y="128"/>
                      </a:lnTo>
                      <a:lnTo>
                        <a:pt x="90" y="126"/>
                      </a:lnTo>
                      <a:lnTo>
                        <a:pt x="102" y="120"/>
                      </a:lnTo>
                      <a:lnTo>
                        <a:pt x="114" y="112"/>
                      </a:lnTo>
                      <a:lnTo>
                        <a:pt x="124" y="102"/>
                      </a:lnTo>
                      <a:lnTo>
                        <a:pt x="132" y="92"/>
                      </a:lnTo>
                      <a:lnTo>
                        <a:pt x="138" y="82"/>
                      </a:lnTo>
                      <a:lnTo>
                        <a:pt x="140" y="70"/>
                      </a:lnTo>
                      <a:lnTo>
                        <a:pt x="142" y="60"/>
                      </a:lnTo>
                      <a:lnTo>
                        <a:pt x="140" y="48"/>
                      </a:lnTo>
                      <a:lnTo>
                        <a:pt x="138" y="36"/>
                      </a:lnTo>
                      <a:lnTo>
                        <a:pt x="132" y="26"/>
                      </a:lnTo>
                      <a:lnTo>
                        <a:pt x="124" y="16"/>
                      </a:lnTo>
                      <a:lnTo>
                        <a:pt x="110" y="8"/>
                      </a:lnTo>
                      <a:lnTo>
                        <a:pt x="96" y="4"/>
                      </a:lnTo>
                      <a:lnTo>
                        <a:pt x="80" y="0"/>
                      </a:lnTo>
                      <a:lnTo>
                        <a:pt x="66" y="0"/>
                      </a:lnTo>
                      <a:lnTo>
                        <a:pt x="52" y="0"/>
                      </a:lnTo>
                      <a:lnTo>
                        <a:pt x="38" y="4"/>
                      </a:lnTo>
                      <a:lnTo>
                        <a:pt x="26" y="8"/>
                      </a:lnTo>
                      <a:lnTo>
                        <a:pt x="16" y="16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8" name="Freeform 38"/>
                <p:cNvSpPr>
                  <a:spLocks noEditPoints="1"/>
                </p:cNvSpPr>
                <p:nvPr/>
              </p:nvSpPr>
              <p:spPr bwMode="auto">
                <a:xfrm>
                  <a:off x="4128" y="3511"/>
                  <a:ext cx="142" cy="126"/>
                </a:xfrm>
                <a:custGeom>
                  <a:avLst/>
                  <a:gdLst/>
                  <a:ahLst/>
                  <a:cxnLst>
                    <a:cxn ang="0">
                      <a:pos x="16" y="112"/>
                    </a:cxn>
                    <a:cxn ang="0">
                      <a:pos x="8" y="100"/>
                    </a:cxn>
                    <a:cxn ang="0">
                      <a:pos x="4" y="88"/>
                    </a:cxn>
                    <a:cxn ang="0">
                      <a:pos x="0" y="76"/>
                    </a:cxn>
                    <a:cxn ang="0">
                      <a:pos x="0" y="64"/>
                    </a:cxn>
                    <a:cxn ang="0">
                      <a:pos x="0" y="50"/>
                    </a:cxn>
                    <a:cxn ang="0">
                      <a:pos x="4" y="38"/>
                    </a:cxn>
                    <a:cxn ang="0">
                      <a:pos x="8" y="26"/>
                    </a:cxn>
                    <a:cxn ang="0">
                      <a:pos x="16" y="14"/>
                    </a:cxn>
                    <a:cxn ang="0">
                      <a:pos x="26" y="8"/>
                    </a:cxn>
                    <a:cxn ang="0">
                      <a:pos x="38" y="2"/>
                    </a:cxn>
                    <a:cxn ang="0">
                      <a:pos x="66" y="0"/>
                    </a:cxn>
                    <a:cxn ang="0">
                      <a:pos x="96" y="2"/>
                    </a:cxn>
                    <a:cxn ang="0">
                      <a:pos x="124" y="14"/>
                    </a:cxn>
                    <a:cxn ang="0">
                      <a:pos x="132" y="24"/>
                    </a:cxn>
                    <a:cxn ang="0">
                      <a:pos x="138" y="34"/>
                    </a:cxn>
                    <a:cxn ang="0">
                      <a:pos x="140" y="46"/>
                    </a:cxn>
                    <a:cxn ang="0">
                      <a:pos x="142" y="58"/>
                    </a:cxn>
                    <a:cxn ang="0">
                      <a:pos x="140" y="70"/>
                    </a:cxn>
                    <a:cxn ang="0">
                      <a:pos x="138" y="82"/>
                    </a:cxn>
                    <a:cxn ang="0">
                      <a:pos x="132" y="92"/>
                    </a:cxn>
                    <a:cxn ang="0">
                      <a:pos x="124" y="100"/>
                    </a:cxn>
                    <a:cxn ang="0">
                      <a:pos x="114" y="110"/>
                    </a:cxn>
                    <a:cxn ang="0">
                      <a:pos x="102" y="118"/>
                    </a:cxn>
                    <a:cxn ang="0">
                      <a:pos x="88" y="124"/>
                    </a:cxn>
                    <a:cxn ang="0">
                      <a:pos x="74" y="126"/>
                    </a:cxn>
                    <a:cxn ang="0">
                      <a:pos x="60" y="126"/>
                    </a:cxn>
                    <a:cxn ang="0">
                      <a:pos x="44" y="124"/>
                    </a:cxn>
                    <a:cxn ang="0">
                      <a:pos x="30" y="118"/>
                    </a:cxn>
                    <a:cxn ang="0">
                      <a:pos x="16" y="112"/>
                    </a:cxn>
                    <a:cxn ang="0">
                      <a:pos x="40" y="80"/>
                    </a:cxn>
                    <a:cxn ang="0">
                      <a:pos x="50" y="86"/>
                    </a:cxn>
                    <a:cxn ang="0">
                      <a:pos x="58" y="90"/>
                    </a:cxn>
                    <a:cxn ang="0">
                      <a:pos x="66" y="92"/>
                    </a:cxn>
                    <a:cxn ang="0">
                      <a:pos x="74" y="92"/>
                    </a:cxn>
                    <a:cxn ang="0">
                      <a:pos x="90" y="88"/>
                    </a:cxn>
                    <a:cxn ang="0">
                      <a:pos x="100" y="80"/>
                    </a:cxn>
                    <a:cxn ang="0">
                      <a:pos x="106" y="70"/>
                    </a:cxn>
                    <a:cxn ang="0">
                      <a:pos x="110" y="58"/>
                    </a:cxn>
                    <a:cxn ang="0">
                      <a:pos x="106" y="46"/>
                    </a:cxn>
                    <a:cxn ang="0">
                      <a:pos x="100" y="36"/>
                    </a:cxn>
                    <a:cxn ang="0">
                      <a:pos x="82" y="30"/>
                    </a:cxn>
                    <a:cxn ang="0">
                      <a:pos x="66" y="28"/>
                    </a:cxn>
                    <a:cxn ang="0">
                      <a:pos x="52" y="30"/>
                    </a:cxn>
                    <a:cxn ang="0">
                      <a:pos x="40" y="36"/>
                    </a:cxn>
                    <a:cxn ang="0">
                      <a:pos x="34" y="46"/>
                    </a:cxn>
                    <a:cxn ang="0">
                      <a:pos x="32" y="58"/>
                    </a:cxn>
                    <a:cxn ang="0">
                      <a:pos x="34" y="70"/>
                    </a:cxn>
                    <a:cxn ang="0">
                      <a:pos x="40" y="80"/>
                    </a:cxn>
                  </a:cxnLst>
                  <a:rect l="0" t="0" r="r" b="b"/>
                  <a:pathLst>
                    <a:path w="142" h="126">
                      <a:moveTo>
                        <a:pt x="16" y="112"/>
                      </a:moveTo>
                      <a:lnTo>
                        <a:pt x="8" y="100"/>
                      </a:lnTo>
                      <a:lnTo>
                        <a:pt x="4" y="88"/>
                      </a:lnTo>
                      <a:lnTo>
                        <a:pt x="0" y="76"/>
                      </a:lnTo>
                      <a:lnTo>
                        <a:pt x="0" y="64"/>
                      </a:lnTo>
                      <a:lnTo>
                        <a:pt x="0" y="50"/>
                      </a:lnTo>
                      <a:lnTo>
                        <a:pt x="4" y="38"/>
                      </a:lnTo>
                      <a:lnTo>
                        <a:pt x="8" y="26"/>
                      </a:lnTo>
                      <a:lnTo>
                        <a:pt x="16" y="14"/>
                      </a:lnTo>
                      <a:lnTo>
                        <a:pt x="26" y="8"/>
                      </a:lnTo>
                      <a:lnTo>
                        <a:pt x="38" y="2"/>
                      </a:lnTo>
                      <a:lnTo>
                        <a:pt x="66" y="0"/>
                      </a:lnTo>
                      <a:lnTo>
                        <a:pt x="96" y="2"/>
                      </a:lnTo>
                      <a:lnTo>
                        <a:pt x="124" y="14"/>
                      </a:lnTo>
                      <a:lnTo>
                        <a:pt x="132" y="24"/>
                      </a:lnTo>
                      <a:lnTo>
                        <a:pt x="138" y="34"/>
                      </a:lnTo>
                      <a:lnTo>
                        <a:pt x="140" y="46"/>
                      </a:lnTo>
                      <a:lnTo>
                        <a:pt x="142" y="58"/>
                      </a:lnTo>
                      <a:lnTo>
                        <a:pt x="140" y="70"/>
                      </a:lnTo>
                      <a:lnTo>
                        <a:pt x="138" y="82"/>
                      </a:lnTo>
                      <a:lnTo>
                        <a:pt x="132" y="92"/>
                      </a:lnTo>
                      <a:lnTo>
                        <a:pt x="124" y="100"/>
                      </a:lnTo>
                      <a:lnTo>
                        <a:pt x="114" y="110"/>
                      </a:lnTo>
                      <a:lnTo>
                        <a:pt x="102" y="118"/>
                      </a:lnTo>
                      <a:lnTo>
                        <a:pt x="88" y="124"/>
                      </a:lnTo>
                      <a:lnTo>
                        <a:pt x="74" y="126"/>
                      </a:lnTo>
                      <a:lnTo>
                        <a:pt x="60" y="126"/>
                      </a:lnTo>
                      <a:lnTo>
                        <a:pt x="44" y="124"/>
                      </a:lnTo>
                      <a:lnTo>
                        <a:pt x="30" y="118"/>
                      </a:lnTo>
                      <a:lnTo>
                        <a:pt x="16" y="112"/>
                      </a:lnTo>
                      <a:close/>
                      <a:moveTo>
                        <a:pt x="40" y="80"/>
                      </a:moveTo>
                      <a:lnTo>
                        <a:pt x="50" y="86"/>
                      </a:lnTo>
                      <a:lnTo>
                        <a:pt x="58" y="90"/>
                      </a:lnTo>
                      <a:lnTo>
                        <a:pt x="66" y="92"/>
                      </a:lnTo>
                      <a:lnTo>
                        <a:pt x="74" y="92"/>
                      </a:lnTo>
                      <a:lnTo>
                        <a:pt x="90" y="88"/>
                      </a:lnTo>
                      <a:lnTo>
                        <a:pt x="100" y="80"/>
                      </a:lnTo>
                      <a:lnTo>
                        <a:pt x="106" y="70"/>
                      </a:lnTo>
                      <a:lnTo>
                        <a:pt x="110" y="58"/>
                      </a:lnTo>
                      <a:lnTo>
                        <a:pt x="106" y="46"/>
                      </a:lnTo>
                      <a:lnTo>
                        <a:pt x="100" y="36"/>
                      </a:lnTo>
                      <a:lnTo>
                        <a:pt x="82" y="30"/>
                      </a:lnTo>
                      <a:lnTo>
                        <a:pt x="66" y="28"/>
                      </a:lnTo>
                      <a:lnTo>
                        <a:pt x="52" y="30"/>
                      </a:lnTo>
                      <a:lnTo>
                        <a:pt x="40" y="36"/>
                      </a:lnTo>
                      <a:lnTo>
                        <a:pt x="34" y="46"/>
                      </a:lnTo>
                      <a:lnTo>
                        <a:pt x="32" y="58"/>
                      </a:lnTo>
                      <a:lnTo>
                        <a:pt x="34" y="70"/>
                      </a:lnTo>
                      <a:lnTo>
                        <a:pt x="40" y="80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19" name="Freeform 39"/>
                <p:cNvSpPr>
                  <a:spLocks noEditPoints="1"/>
                </p:cNvSpPr>
                <p:nvPr/>
              </p:nvSpPr>
              <p:spPr bwMode="auto">
                <a:xfrm>
                  <a:off x="3966" y="3377"/>
                  <a:ext cx="146" cy="132"/>
                </a:xfrm>
                <a:custGeom>
                  <a:avLst/>
                  <a:gdLst/>
                  <a:ahLst/>
                  <a:cxnLst>
                    <a:cxn ang="0">
                      <a:pos x="22" y="116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8"/>
                    </a:cxn>
                    <a:cxn ang="0">
                      <a:pos x="0" y="56"/>
                    </a:cxn>
                    <a:cxn ang="0">
                      <a:pos x="4" y="44"/>
                    </a:cxn>
                    <a:cxn ang="0">
                      <a:pos x="10" y="32"/>
                    </a:cxn>
                    <a:cxn ang="0">
                      <a:pos x="22" y="20"/>
                    </a:cxn>
                    <a:cxn ang="0">
                      <a:pos x="32" y="12"/>
                    </a:cxn>
                    <a:cxn ang="0">
                      <a:pos x="44" y="6"/>
                    </a:cxn>
                    <a:cxn ang="0">
                      <a:pos x="56" y="2"/>
                    </a:cxn>
                    <a:cxn ang="0">
                      <a:pos x="70" y="0"/>
                    </a:cxn>
                    <a:cxn ang="0">
                      <a:pos x="84" y="0"/>
                    </a:cxn>
                    <a:cxn ang="0">
                      <a:pos x="96" y="4"/>
                    </a:cxn>
                    <a:cxn ang="0">
                      <a:pos x="108" y="10"/>
                    </a:cxn>
                    <a:cxn ang="0">
                      <a:pos x="118" y="20"/>
                    </a:cxn>
                    <a:cxn ang="0">
                      <a:pos x="130" y="28"/>
                    </a:cxn>
                    <a:cxn ang="0">
                      <a:pos x="138" y="38"/>
                    </a:cxn>
                    <a:cxn ang="0">
                      <a:pos x="144" y="50"/>
                    </a:cxn>
                    <a:cxn ang="0">
                      <a:pos x="146" y="62"/>
                    </a:cxn>
                    <a:cxn ang="0">
                      <a:pos x="146" y="74"/>
                    </a:cxn>
                    <a:cxn ang="0">
                      <a:pos x="144" y="86"/>
                    </a:cxn>
                    <a:cxn ang="0">
                      <a:pos x="138" y="96"/>
                    </a:cxn>
                    <a:cxn ang="0">
                      <a:pos x="130" y="106"/>
                    </a:cxn>
                    <a:cxn ang="0">
                      <a:pos x="116" y="116"/>
                    </a:cxn>
                    <a:cxn ang="0">
                      <a:pos x="104" y="124"/>
                    </a:cxn>
                    <a:cxn ang="0">
                      <a:pos x="90" y="130"/>
                    </a:cxn>
                    <a:cxn ang="0">
                      <a:pos x="76" y="132"/>
                    </a:cxn>
                    <a:cxn ang="0">
                      <a:pos x="62" y="132"/>
                    </a:cxn>
                    <a:cxn ang="0">
                      <a:pos x="50" y="128"/>
                    </a:cxn>
                    <a:cxn ang="0">
                      <a:pos x="36" y="124"/>
                    </a:cxn>
                    <a:cxn ang="0">
                      <a:pos x="22" y="116"/>
                    </a:cxn>
                    <a:cxn ang="0">
                      <a:pos x="46" y="84"/>
                    </a:cxn>
                    <a:cxn ang="0">
                      <a:pos x="56" y="90"/>
                    </a:cxn>
                    <a:cxn ang="0">
                      <a:pos x="70" y="92"/>
                    </a:cxn>
                    <a:cxn ang="0">
                      <a:pos x="84" y="90"/>
                    </a:cxn>
                    <a:cxn ang="0">
                      <a:pos x="94" y="84"/>
                    </a:cxn>
                    <a:cxn ang="0">
                      <a:pos x="100" y="74"/>
                    </a:cxn>
                    <a:cxn ang="0">
                      <a:pos x="104" y="62"/>
                    </a:cxn>
                    <a:cxn ang="0">
                      <a:pos x="100" y="50"/>
                    </a:cxn>
                    <a:cxn ang="0">
                      <a:pos x="94" y="40"/>
                    </a:cxn>
                    <a:cxn ang="0">
                      <a:pos x="84" y="34"/>
                    </a:cxn>
                    <a:cxn ang="0">
                      <a:pos x="70" y="32"/>
                    </a:cxn>
                    <a:cxn ang="0">
                      <a:pos x="56" y="34"/>
                    </a:cxn>
                    <a:cxn ang="0">
                      <a:pos x="46" y="40"/>
                    </a:cxn>
                    <a:cxn ang="0">
                      <a:pos x="40" y="50"/>
                    </a:cxn>
                    <a:cxn ang="0">
                      <a:pos x="38" y="62"/>
                    </a:cxn>
                    <a:cxn ang="0">
                      <a:pos x="40" y="74"/>
                    </a:cxn>
                    <a:cxn ang="0">
                      <a:pos x="46" y="84"/>
                    </a:cxn>
                  </a:cxnLst>
                  <a:rect l="0" t="0" r="r" b="b"/>
                  <a:pathLst>
                    <a:path w="146" h="132">
                      <a:moveTo>
                        <a:pt x="22" y="116"/>
                      </a:move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8"/>
                      </a:lnTo>
                      <a:lnTo>
                        <a:pt x="0" y="56"/>
                      </a:lnTo>
                      <a:lnTo>
                        <a:pt x="4" y="44"/>
                      </a:lnTo>
                      <a:lnTo>
                        <a:pt x="10" y="32"/>
                      </a:lnTo>
                      <a:lnTo>
                        <a:pt x="22" y="20"/>
                      </a:lnTo>
                      <a:lnTo>
                        <a:pt x="32" y="12"/>
                      </a:lnTo>
                      <a:lnTo>
                        <a:pt x="44" y="6"/>
                      </a:lnTo>
                      <a:lnTo>
                        <a:pt x="56" y="2"/>
                      </a:lnTo>
                      <a:lnTo>
                        <a:pt x="70" y="0"/>
                      </a:lnTo>
                      <a:lnTo>
                        <a:pt x="84" y="0"/>
                      </a:lnTo>
                      <a:lnTo>
                        <a:pt x="96" y="4"/>
                      </a:lnTo>
                      <a:lnTo>
                        <a:pt x="108" y="10"/>
                      </a:lnTo>
                      <a:lnTo>
                        <a:pt x="118" y="20"/>
                      </a:lnTo>
                      <a:lnTo>
                        <a:pt x="130" y="28"/>
                      </a:lnTo>
                      <a:lnTo>
                        <a:pt x="138" y="38"/>
                      </a:lnTo>
                      <a:lnTo>
                        <a:pt x="144" y="50"/>
                      </a:lnTo>
                      <a:lnTo>
                        <a:pt x="146" y="62"/>
                      </a:lnTo>
                      <a:lnTo>
                        <a:pt x="146" y="74"/>
                      </a:lnTo>
                      <a:lnTo>
                        <a:pt x="144" y="86"/>
                      </a:lnTo>
                      <a:lnTo>
                        <a:pt x="138" y="96"/>
                      </a:lnTo>
                      <a:lnTo>
                        <a:pt x="130" y="106"/>
                      </a:lnTo>
                      <a:lnTo>
                        <a:pt x="116" y="116"/>
                      </a:lnTo>
                      <a:lnTo>
                        <a:pt x="104" y="124"/>
                      </a:lnTo>
                      <a:lnTo>
                        <a:pt x="90" y="130"/>
                      </a:lnTo>
                      <a:lnTo>
                        <a:pt x="76" y="132"/>
                      </a:lnTo>
                      <a:lnTo>
                        <a:pt x="62" y="132"/>
                      </a:lnTo>
                      <a:lnTo>
                        <a:pt x="50" y="128"/>
                      </a:lnTo>
                      <a:lnTo>
                        <a:pt x="36" y="124"/>
                      </a:lnTo>
                      <a:lnTo>
                        <a:pt x="22" y="116"/>
                      </a:lnTo>
                      <a:close/>
                      <a:moveTo>
                        <a:pt x="46" y="84"/>
                      </a:moveTo>
                      <a:lnTo>
                        <a:pt x="56" y="90"/>
                      </a:lnTo>
                      <a:lnTo>
                        <a:pt x="70" y="92"/>
                      </a:lnTo>
                      <a:lnTo>
                        <a:pt x="84" y="90"/>
                      </a:lnTo>
                      <a:lnTo>
                        <a:pt x="94" y="84"/>
                      </a:lnTo>
                      <a:lnTo>
                        <a:pt x="100" y="74"/>
                      </a:lnTo>
                      <a:lnTo>
                        <a:pt x="104" y="62"/>
                      </a:lnTo>
                      <a:lnTo>
                        <a:pt x="100" y="50"/>
                      </a:lnTo>
                      <a:lnTo>
                        <a:pt x="94" y="40"/>
                      </a:lnTo>
                      <a:lnTo>
                        <a:pt x="84" y="34"/>
                      </a:lnTo>
                      <a:lnTo>
                        <a:pt x="70" y="32"/>
                      </a:lnTo>
                      <a:lnTo>
                        <a:pt x="56" y="34"/>
                      </a:lnTo>
                      <a:lnTo>
                        <a:pt x="46" y="40"/>
                      </a:lnTo>
                      <a:lnTo>
                        <a:pt x="40" y="50"/>
                      </a:lnTo>
                      <a:lnTo>
                        <a:pt x="38" y="62"/>
                      </a:lnTo>
                      <a:lnTo>
                        <a:pt x="40" y="74"/>
                      </a:lnTo>
                      <a:lnTo>
                        <a:pt x="46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0" name="Freeform 40"/>
                <p:cNvSpPr>
                  <a:spLocks noEditPoints="1"/>
                </p:cNvSpPr>
                <p:nvPr/>
              </p:nvSpPr>
              <p:spPr bwMode="auto">
                <a:xfrm>
                  <a:off x="4066" y="3281"/>
                  <a:ext cx="142" cy="130"/>
                </a:xfrm>
                <a:custGeom>
                  <a:avLst/>
                  <a:gdLst/>
                  <a:ahLst/>
                  <a:cxnLst>
                    <a:cxn ang="0">
                      <a:pos x="18" y="116"/>
                    </a:cxn>
                    <a:cxn ang="0">
                      <a:pos x="10" y="104"/>
                    </a:cxn>
                    <a:cxn ang="0">
                      <a:pos x="4" y="90"/>
                    </a:cxn>
                    <a:cxn ang="0">
                      <a:pos x="2" y="76"/>
                    </a:cxn>
                    <a:cxn ang="0">
                      <a:pos x="0" y="64"/>
                    </a:cxn>
                    <a:cxn ang="0">
                      <a:pos x="2" y="50"/>
                    </a:cxn>
                    <a:cxn ang="0">
                      <a:pos x="4" y="40"/>
                    </a:cxn>
                    <a:cxn ang="0">
                      <a:pos x="10" y="28"/>
                    </a:cxn>
                    <a:cxn ang="0">
                      <a:pos x="18" y="20"/>
                    </a:cxn>
                    <a:cxn ang="0">
                      <a:pos x="28" y="12"/>
                    </a:cxn>
                    <a:cxn ang="0">
                      <a:pos x="40" y="6"/>
                    </a:cxn>
                    <a:cxn ang="0">
                      <a:pos x="52" y="2"/>
                    </a:cxn>
                    <a:cxn ang="0">
                      <a:pos x="66" y="0"/>
                    </a:cxn>
                    <a:cxn ang="0">
                      <a:pos x="80" y="0"/>
                    </a:cxn>
                    <a:cxn ang="0">
                      <a:pos x="92" y="4"/>
                    </a:cxn>
                    <a:cxn ang="0">
                      <a:pos x="104" y="10"/>
                    </a:cxn>
                    <a:cxn ang="0">
                      <a:pos x="114" y="20"/>
                    </a:cxn>
                    <a:cxn ang="0">
                      <a:pos x="126" y="28"/>
                    </a:cxn>
                    <a:cxn ang="0">
                      <a:pos x="134" y="38"/>
                    </a:cxn>
                    <a:cxn ang="0">
                      <a:pos x="140" y="50"/>
                    </a:cxn>
                    <a:cxn ang="0">
                      <a:pos x="142" y="62"/>
                    </a:cxn>
                    <a:cxn ang="0">
                      <a:pos x="142" y="74"/>
                    </a:cxn>
                    <a:cxn ang="0">
                      <a:pos x="140" y="86"/>
                    </a:cxn>
                    <a:cxn ang="0">
                      <a:pos x="134" y="96"/>
                    </a:cxn>
                    <a:cxn ang="0">
                      <a:pos x="126" y="104"/>
                    </a:cxn>
                    <a:cxn ang="0">
                      <a:pos x="112" y="114"/>
                    </a:cxn>
                    <a:cxn ang="0">
                      <a:pos x="100" y="122"/>
                    </a:cxn>
                    <a:cxn ang="0">
                      <a:pos x="86" y="128"/>
                    </a:cxn>
                    <a:cxn ang="0">
                      <a:pos x="72" y="130"/>
                    </a:cxn>
                    <a:cxn ang="0">
                      <a:pos x="58" y="130"/>
                    </a:cxn>
                    <a:cxn ang="0">
                      <a:pos x="46" y="128"/>
                    </a:cxn>
                    <a:cxn ang="0">
                      <a:pos x="32" y="122"/>
                    </a:cxn>
                    <a:cxn ang="0">
                      <a:pos x="18" y="116"/>
                    </a:cxn>
                    <a:cxn ang="0">
                      <a:pos x="42" y="84"/>
                    </a:cxn>
                    <a:cxn ang="0">
                      <a:pos x="52" y="90"/>
                    </a:cxn>
                    <a:cxn ang="0">
                      <a:pos x="66" y="92"/>
                    </a:cxn>
                    <a:cxn ang="0">
                      <a:pos x="80" y="90"/>
                    </a:cxn>
                    <a:cxn ang="0">
                      <a:pos x="90" y="84"/>
                    </a:cxn>
                    <a:cxn ang="0">
                      <a:pos x="98" y="80"/>
                    </a:cxn>
                    <a:cxn ang="0">
                      <a:pos x="104" y="74"/>
                    </a:cxn>
                    <a:cxn ang="0">
                      <a:pos x="106" y="68"/>
                    </a:cxn>
                    <a:cxn ang="0">
                      <a:pos x="108" y="62"/>
                    </a:cxn>
                    <a:cxn ang="0">
                      <a:pos x="106" y="56"/>
                    </a:cxn>
                    <a:cxn ang="0">
                      <a:pos x="104" y="50"/>
                    </a:cxn>
                    <a:cxn ang="0">
                      <a:pos x="98" y="44"/>
                    </a:cxn>
                    <a:cxn ang="0">
                      <a:pos x="90" y="40"/>
                    </a:cxn>
                    <a:cxn ang="0">
                      <a:pos x="80" y="34"/>
                    </a:cxn>
                    <a:cxn ang="0">
                      <a:pos x="66" y="32"/>
                    </a:cxn>
                    <a:cxn ang="0">
                      <a:pos x="52" y="34"/>
                    </a:cxn>
                    <a:cxn ang="0">
                      <a:pos x="42" y="40"/>
                    </a:cxn>
                    <a:cxn ang="0">
                      <a:pos x="36" y="50"/>
                    </a:cxn>
                    <a:cxn ang="0">
                      <a:pos x="34" y="62"/>
                    </a:cxn>
                    <a:cxn ang="0">
                      <a:pos x="36" y="74"/>
                    </a:cxn>
                    <a:cxn ang="0">
                      <a:pos x="42" y="84"/>
                    </a:cxn>
                  </a:cxnLst>
                  <a:rect l="0" t="0" r="r" b="b"/>
                  <a:pathLst>
                    <a:path w="142" h="130">
                      <a:moveTo>
                        <a:pt x="18" y="116"/>
                      </a:moveTo>
                      <a:lnTo>
                        <a:pt x="10" y="104"/>
                      </a:lnTo>
                      <a:lnTo>
                        <a:pt x="4" y="90"/>
                      </a:lnTo>
                      <a:lnTo>
                        <a:pt x="2" y="76"/>
                      </a:lnTo>
                      <a:lnTo>
                        <a:pt x="0" y="64"/>
                      </a:lnTo>
                      <a:lnTo>
                        <a:pt x="2" y="50"/>
                      </a:lnTo>
                      <a:lnTo>
                        <a:pt x="4" y="40"/>
                      </a:lnTo>
                      <a:lnTo>
                        <a:pt x="10" y="28"/>
                      </a:lnTo>
                      <a:lnTo>
                        <a:pt x="18" y="20"/>
                      </a:lnTo>
                      <a:lnTo>
                        <a:pt x="28" y="12"/>
                      </a:lnTo>
                      <a:lnTo>
                        <a:pt x="40" y="6"/>
                      </a:lnTo>
                      <a:lnTo>
                        <a:pt x="52" y="2"/>
                      </a:lnTo>
                      <a:lnTo>
                        <a:pt x="66" y="0"/>
                      </a:lnTo>
                      <a:lnTo>
                        <a:pt x="80" y="0"/>
                      </a:lnTo>
                      <a:lnTo>
                        <a:pt x="92" y="4"/>
                      </a:lnTo>
                      <a:lnTo>
                        <a:pt x="104" y="10"/>
                      </a:lnTo>
                      <a:lnTo>
                        <a:pt x="114" y="20"/>
                      </a:lnTo>
                      <a:lnTo>
                        <a:pt x="126" y="28"/>
                      </a:lnTo>
                      <a:lnTo>
                        <a:pt x="134" y="38"/>
                      </a:lnTo>
                      <a:lnTo>
                        <a:pt x="140" y="50"/>
                      </a:lnTo>
                      <a:lnTo>
                        <a:pt x="142" y="62"/>
                      </a:lnTo>
                      <a:lnTo>
                        <a:pt x="142" y="74"/>
                      </a:lnTo>
                      <a:lnTo>
                        <a:pt x="140" y="86"/>
                      </a:lnTo>
                      <a:lnTo>
                        <a:pt x="134" y="96"/>
                      </a:lnTo>
                      <a:lnTo>
                        <a:pt x="126" y="104"/>
                      </a:lnTo>
                      <a:lnTo>
                        <a:pt x="112" y="114"/>
                      </a:lnTo>
                      <a:lnTo>
                        <a:pt x="100" y="122"/>
                      </a:lnTo>
                      <a:lnTo>
                        <a:pt x="86" y="128"/>
                      </a:lnTo>
                      <a:lnTo>
                        <a:pt x="72" y="130"/>
                      </a:lnTo>
                      <a:lnTo>
                        <a:pt x="58" y="130"/>
                      </a:lnTo>
                      <a:lnTo>
                        <a:pt x="46" y="128"/>
                      </a:lnTo>
                      <a:lnTo>
                        <a:pt x="32" y="122"/>
                      </a:lnTo>
                      <a:lnTo>
                        <a:pt x="18" y="116"/>
                      </a:lnTo>
                      <a:close/>
                      <a:moveTo>
                        <a:pt x="42" y="84"/>
                      </a:moveTo>
                      <a:lnTo>
                        <a:pt x="52" y="90"/>
                      </a:lnTo>
                      <a:lnTo>
                        <a:pt x="66" y="92"/>
                      </a:lnTo>
                      <a:lnTo>
                        <a:pt x="80" y="90"/>
                      </a:lnTo>
                      <a:lnTo>
                        <a:pt x="90" y="84"/>
                      </a:lnTo>
                      <a:lnTo>
                        <a:pt x="98" y="80"/>
                      </a:lnTo>
                      <a:lnTo>
                        <a:pt x="104" y="74"/>
                      </a:lnTo>
                      <a:lnTo>
                        <a:pt x="106" y="68"/>
                      </a:lnTo>
                      <a:lnTo>
                        <a:pt x="108" y="62"/>
                      </a:lnTo>
                      <a:lnTo>
                        <a:pt x="106" y="56"/>
                      </a:lnTo>
                      <a:lnTo>
                        <a:pt x="104" y="50"/>
                      </a:lnTo>
                      <a:lnTo>
                        <a:pt x="98" y="44"/>
                      </a:lnTo>
                      <a:lnTo>
                        <a:pt x="90" y="40"/>
                      </a:lnTo>
                      <a:lnTo>
                        <a:pt x="80" y="34"/>
                      </a:lnTo>
                      <a:lnTo>
                        <a:pt x="66" y="32"/>
                      </a:lnTo>
                      <a:lnTo>
                        <a:pt x="52" y="34"/>
                      </a:lnTo>
                      <a:lnTo>
                        <a:pt x="42" y="40"/>
                      </a:lnTo>
                      <a:lnTo>
                        <a:pt x="36" y="50"/>
                      </a:lnTo>
                      <a:lnTo>
                        <a:pt x="34" y="62"/>
                      </a:lnTo>
                      <a:lnTo>
                        <a:pt x="36" y="74"/>
                      </a:lnTo>
                      <a:lnTo>
                        <a:pt x="42" y="8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1" name="Freeform 41"/>
                <p:cNvSpPr>
                  <a:spLocks noEditPoints="1"/>
                </p:cNvSpPr>
                <p:nvPr/>
              </p:nvSpPr>
              <p:spPr bwMode="auto">
                <a:xfrm>
                  <a:off x="4418" y="3220"/>
                  <a:ext cx="146" cy="127"/>
                </a:xfrm>
                <a:custGeom>
                  <a:avLst/>
                  <a:gdLst/>
                  <a:ahLst/>
                  <a:cxnLst>
                    <a:cxn ang="0">
                      <a:pos x="28" y="113"/>
                    </a:cxn>
                    <a:cxn ang="0">
                      <a:pos x="16" y="103"/>
                    </a:cxn>
                    <a:cxn ang="0">
                      <a:pos x="8" y="93"/>
                    </a:cxn>
                    <a:cxn ang="0">
                      <a:pos x="2" y="81"/>
                    </a:cxn>
                    <a:cxn ang="0">
                      <a:pos x="0" y="67"/>
                    </a:cxn>
                    <a:cxn ang="0">
                      <a:pos x="0" y="55"/>
                    </a:cxn>
                    <a:cxn ang="0">
                      <a:pos x="2" y="41"/>
                    </a:cxn>
                    <a:cxn ang="0">
                      <a:pos x="8" y="27"/>
                    </a:cxn>
                    <a:cxn ang="0">
                      <a:pos x="16" y="14"/>
                    </a:cxn>
                    <a:cxn ang="0">
                      <a:pos x="44" y="2"/>
                    </a:cxn>
                    <a:cxn ang="0">
                      <a:pos x="70" y="0"/>
                    </a:cxn>
                    <a:cxn ang="0">
                      <a:pos x="98" y="2"/>
                    </a:cxn>
                    <a:cxn ang="0">
                      <a:pos x="124" y="14"/>
                    </a:cxn>
                    <a:cxn ang="0">
                      <a:pos x="132" y="25"/>
                    </a:cxn>
                    <a:cxn ang="0">
                      <a:pos x="140" y="35"/>
                    </a:cxn>
                    <a:cxn ang="0">
                      <a:pos x="144" y="47"/>
                    </a:cxn>
                    <a:cxn ang="0">
                      <a:pos x="146" y="59"/>
                    </a:cxn>
                    <a:cxn ang="0">
                      <a:pos x="146" y="71"/>
                    </a:cxn>
                    <a:cxn ang="0">
                      <a:pos x="142" y="83"/>
                    </a:cxn>
                    <a:cxn ang="0">
                      <a:pos x="136" y="93"/>
                    </a:cxn>
                    <a:cxn ang="0">
                      <a:pos x="124" y="101"/>
                    </a:cxn>
                    <a:cxn ang="0">
                      <a:pos x="114" y="111"/>
                    </a:cxn>
                    <a:cxn ang="0">
                      <a:pos x="102" y="119"/>
                    </a:cxn>
                    <a:cxn ang="0">
                      <a:pos x="90" y="125"/>
                    </a:cxn>
                    <a:cxn ang="0">
                      <a:pos x="76" y="127"/>
                    </a:cxn>
                    <a:cxn ang="0">
                      <a:pos x="62" y="127"/>
                    </a:cxn>
                    <a:cxn ang="0">
                      <a:pos x="50" y="125"/>
                    </a:cxn>
                    <a:cxn ang="0">
                      <a:pos x="38" y="119"/>
                    </a:cxn>
                    <a:cxn ang="0">
                      <a:pos x="28" y="113"/>
                    </a:cxn>
                    <a:cxn ang="0">
                      <a:pos x="52" y="91"/>
                    </a:cxn>
                    <a:cxn ang="0">
                      <a:pos x="62" y="97"/>
                    </a:cxn>
                    <a:cxn ang="0">
                      <a:pos x="76" y="97"/>
                    </a:cxn>
                    <a:cxn ang="0">
                      <a:pos x="90" y="93"/>
                    </a:cxn>
                    <a:cxn ang="0">
                      <a:pos x="100" y="81"/>
                    </a:cxn>
                    <a:cxn ang="0">
                      <a:pos x="106" y="71"/>
                    </a:cxn>
                    <a:cxn ang="0">
                      <a:pos x="110" y="59"/>
                    </a:cxn>
                    <a:cxn ang="0">
                      <a:pos x="106" y="47"/>
                    </a:cxn>
                    <a:cxn ang="0">
                      <a:pos x="100" y="37"/>
                    </a:cxn>
                    <a:cxn ang="0">
                      <a:pos x="90" y="31"/>
                    </a:cxn>
                    <a:cxn ang="0">
                      <a:pos x="76" y="29"/>
                    </a:cxn>
                    <a:cxn ang="0">
                      <a:pos x="62" y="31"/>
                    </a:cxn>
                    <a:cxn ang="0">
                      <a:pos x="52" y="37"/>
                    </a:cxn>
                    <a:cxn ang="0">
                      <a:pos x="44" y="45"/>
                    </a:cxn>
                    <a:cxn ang="0">
                      <a:pos x="40" y="53"/>
                    </a:cxn>
                    <a:cxn ang="0">
                      <a:pos x="38" y="61"/>
                    </a:cxn>
                    <a:cxn ang="0">
                      <a:pos x="38" y="69"/>
                    </a:cxn>
                    <a:cxn ang="0">
                      <a:pos x="44" y="81"/>
                    </a:cxn>
                    <a:cxn ang="0">
                      <a:pos x="52" y="91"/>
                    </a:cxn>
                  </a:cxnLst>
                  <a:rect l="0" t="0" r="r" b="b"/>
                  <a:pathLst>
                    <a:path w="146" h="127">
                      <a:moveTo>
                        <a:pt x="28" y="113"/>
                      </a:moveTo>
                      <a:lnTo>
                        <a:pt x="16" y="103"/>
                      </a:lnTo>
                      <a:lnTo>
                        <a:pt x="8" y="93"/>
                      </a:lnTo>
                      <a:lnTo>
                        <a:pt x="2" y="81"/>
                      </a:lnTo>
                      <a:lnTo>
                        <a:pt x="0" y="67"/>
                      </a:lnTo>
                      <a:lnTo>
                        <a:pt x="0" y="55"/>
                      </a:lnTo>
                      <a:lnTo>
                        <a:pt x="2" y="41"/>
                      </a:lnTo>
                      <a:lnTo>
                        <a:pt x="8" y="27"/>
                      </a:lnTo>
                      <a:lnTo>
                        <a:pt x="16" y="14"/>
                      </a:lnTo>
                      <a:lnTo>
                        <a:pt x="44" y="2"/>
                      </a:lnTo>
                      <a:lnTo>
                        <a:pt x="70" y="0"/>
                      </a:lnTo>
                      <a:lnTo>
                        <a:pt x="98" y="2"/>
                      </a:lnTo>
                      <a:lnTo>
                        <a:pt x="124" y="14"/>
                      </a:lnTo>
                      <a:lnTo>
                        <a:pt x="132" y="25"/>
                      </a:lnTo>
                      <a:lnTo>
                        <a:pt x="140" y="35"/>
                      </a:lnTo>
                      <a:lnTo>
                        <a:pt x="144" y="47"/>
                      </a:lnTo>
                      <a:lnTo>
                        <a:pt x="146" y="59"/>
                      </a:lnTo>
                      <a:lnTo>
                        <a:pt x="146" y="71"/>
                      </a:lnTo>
                      <a:lnTo>
                        <a:pt x="142" y="83"/>
                      </a:lnTo>
                      <a:lnTo>
                        <a:pt x="136" y="93"/>
                      </a:lnTo>
                      <a:lnTo>
                        <a:pt x="124" y="101"/>
                      </a:lnTo>
                      <a:lnTo>
                        <a:pt x="114" y="111"/>
                      </a:lnTo>
                      <a:lnTo>
                        <a:pt x="102" y="119"/>
                      </a:lnTo>
                      <a:lnTo>
                        <a:pt x="90" y="125"/>
                      </a:lnTo>
                      <a:lnTo>
                        <a:pt x="76" y="127"/>
                      </a:lnTo>
                      <a:lnTo>
                        <a:pt x="62" y="127"/>
                      </a:lnTo>
                      <a:lnTo>
                        <a:pt x="50" y="125"/>
                      </a:lnTo>
                      <a:lnTo>
                        <a:pt x="38" y="119"/>
                      </a:lnTo>
                      <a:lnTo>
                        <a:pt x="28" y="113"/>
                      </a:lnTo>
                      <a:close/>
                      <a:moveTo>
                        <a:pt x="52" y="91"/>
                      </a:moveTo>
                      <a:lnTo>
                        <a:pt x="62" y="97"/>
                      </a:lnTo>
                      <a:lnTo>
                        <a:pt x="76" y="97"/>
                      </a:lnTo>
                      <a:lnTo>
                        <a:pt x="90" y="93"/>
                      </a:lnTo>
                      <a:lnTo>
                        <a:pt x="100" y="81"/>
                      </a:lnTo>
                      <a:lnTo>
                        <a:pt x="106" y="71"/>
                      </a:lnTo>
                      <a:lnTo>
                        <a:pt x="110" y="59"/>
                      </a:lnTo>
                      <a:lnTo>
                        <a:pt x="106" y="47"/>
                      </a:lnTo>
                      <a:lnTo>
                        <a:pt x="100" y="37"/>
                      </a:lnTo>
                      <a:lnTo>
                        <a:pt x="90" y="31"/>
                      </a:lnTo>
                      <a:lnTo>
                        <a:pt x="76" y="29"/>
                      </a:lnTo>
                      <a:lnTo>
                        <a:pt x="62" y="31"/>
                      </a:lnTo>
                      <a:lnTo>
                        <a:pt x="52" y="37"/>
                      </a:lnTo>
                      <a:lnTo>
                        <a:pt x="44" y="45"/>
                      </a:lnTo>
                      <a:lnTo>
                        <a:pt x="40" y="53"/>
                      </a:lnTo>
                      <a:lnTo>
                        <a:pt x="38" y="61"/>
                      </a:lnTo>
                      <a:lnTo>
                        <a:pt x="38" y="69"/>
                      </a:lnTo>
                      <a:lnTo>
                        <a:pt x="44" y="81"/>
                      </a:lnTo>
                      <a:lnTo>
                        <a:pt x="52" y="91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6" name="Group 42"/>
              <p:cNvGrpSpPr>
                <a:grpSpLocks/>
              </p:cNvGrpSpPr>
              <p:nvPr/>
            </p:nvGrpSpPr>
            <p:grpSpPr bwMode="auto">
              <a:xfrm>
                <a:off x="4368" y="868"/>
                <a:ext cx="369" cy="312"/>
                <a:chOff x="3867" y="2762"/>
                <a:chExt cx="437" cy="388"/>
              </a:xfrm>
            </p:grpSpPr>
            <p:sp>
              <p:nvSpPr>
                <p:cNvPr id="71723" name="Oval 43"/>
                <p:cNvSpPr>
                  <a:spLocks noChangeArrowheads="1"/>
                </p:cNvSpPr>
                <p:nvPr/>
              </p:nvSpPr>
              <p:spPr bwMode="auto">
                <a:xfrm>
                  <a:off x="3867" y="2826"/>
                  <a:ext cx="147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4" name="Freeform 44"/>
                <p:cNvSpPr>
                  <a:spLocks noEditPoints="1"/>
                </p:cNvSpPr>
                <p:nvPr/>
              </p:nvSpPr>
              <p:spPr bwMode="auto">
                <a:xfrm>
                  <a:off x="4012" y="2762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6" y="2"/>
                    </a:cxn>
                    <a:cxn ang="0">
                      <a:pos x="98" y="6"/>
                    </a:cxn>
                    <a:cxn ang="0">
                      <a:pos x="110" y="12"/>
                    </a:cxn>
                    <a:cxn ang="0">
                      <a:pos x="122" y="20"/>
                    </a:cxn>
                    <a:cxn ang="0">
                      <a:pos x="130" y="30"/>
                    </a:cxn>
                    <a:cxn ang="0">
                      <a:pos x="138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8"/>
                    </a:cxn>
                    <a:cxn ang="0">
                      <a:pos x="138" y="92"/>
                    </a:cxn>
                    <a:cxn ang="0">
                      <a:pos x="130" y="102"/>
                    </a:cxn>
                    <a:cxn ang="0">
                      <a:pos x="122" y="112"/>
                    </a:cxn>
                    <a:cxn ang="0">
                      <a:pos x="110" y="118"/>
                    </a:cxn>
                    <a:cxn ang="0">
                      <a:pos x="98" y="124"/>
                    </a:cxn>
                    <a:cxn ang="0">
                      <a:pos x="86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8"/>
                    </a:cxn>
                    <a:cxn ang="0">
                      <a:pos x="46" y="88"/>
                    </a:cxn>
                    <a:cxn ang="0">
                      <a:pos x="56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56" y="36"/>
                    </a:cxn>
                    <a:cxn ang="0">
                      <a:pos x="46" y="44"/>
                    </a:cxn>
                    <a:cxn ang="0">
                      <a:pos x="38" y="54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5" name="Freeform 45"/>
                <p:cNvSpPr>
                  <a:spLocks noEditPoints="1"/>
                </p:cNvSpPr>
                <p:nvPr/>
              </p:nvSpPr>
              <p:spPr bwMode="auto">
                <a:xfrm>
                  <a:off x="4158" y="2826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6" y="2"/>
                    </a:cxn>
                    <a:cxn ang="0">
                      <a:pos x="98" y="6"/>
                    </a:cxn>
                    <a:cxn ang="0">
                      <a:pos x="110" y="12"/>
                    </a:cxn>
                    <a:cxn ang="0">
                      <a:pos x="122" y="20"/>
                    </a:cxn>
                    <a:cxn ang="0">
                      <a:pos x="130" y="30"/>
                    </a:cxn>
                    <a:cxn ang="0">
                      <a:pos x="138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38" y="92"/>
                    </a:cxn>
                    <a:cxn ang="0">
                      <a:pos x="130" y="104"/>
                    </a:cxn>
                    <a:cxn ang="0">
                      <a:pos x="122" y="112"/>
                    </a:cxn>
                    <a:cxn ang="0">
                      <a:pos x="110" y="120"/>
                    </a:cxn>
                    <a:cxn ang="0">
                      <a:pos x="98" y="124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8"/>
                    </a:cxn>
                    <a:cxn ang="0">
                      <a:pos x="46" y="88"/>
                    </a:cxn>
                    <a:cxn ang="0">
                      <a:pos x="56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4" y="34"/>
                    </a:cxn>
                    <a:cxn ang="0">
                      <a:pos x="56" y="36"/>
                    </a:cxn>
                    <a:cxn ang="0">
                      <a:pos x="46" y="44"/>
                    </a:cxn>
                    <a:cxn ang="0">
                      <a:pos x="38" y="54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38" y="92"/>
                      </a:lnTo>
                      <a:lnTo>
                        <a:pt x="130" y="104"/>
                      </a:lnTo>
                      <a:lnTo>
                        <a:pt x="122" y="112"/>
                      </a:lnTo>
                      <a:lnTo>
                        <a:pt x="110" y="120"/>
                      </a:lnTo>
                      <a:lnTo>
                        <a:pt x="98" y="124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4" y="34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6" name="Freeform 46"/>
                <p:cNvSpPr>
                  <a:spLocks noEditPoints="1"/>
                </p:cNvSpPr>
                <p:nvPr/>
              </p:nvSpPr>
              <p:spPr bwMode="auto">
                <a:xfrm>
                  <a:off x="3867" y="2956"/>
                  <a:ext cx="145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6" y="2"/>
                    </a:cxn>
                    <a:cxn ang="0">
                      <a:pos x="99" y="6"/>
                    </a:cxn>
                    <a:cxn ang="0">
                      <a:pos x="111" y="12"/>
                    </a:cxn>
                    <a:cxn ang="0">
                      <a:pos x="123" y="20"/>
                    </a:cxn>
                    <a:cxn ang="0">
                      <a:pos x="131" y="30"/>
                    </a:cxn>
                    <a:cxn ang="0">
                      <a:pos x="139" y="40"/>
                    </a:cxn>
                    <a:cxn ang="0">
                      <a:pos x="143" y="52"/>
                    </a:cxn>
                    <a:cxn ang="0">
                      <a:pos x="145" y="64"/>
                    </a:cxn>
                    <a:cxn ang="0">
                      <a:pos x="143" y="78"/>
                    </a:cxn>
                    <a:cxn ang="0">
                      <a:pos x="139" y="92"/>
                    </a:cxn>
                    <a:cxn ang="0">
                      <a:pos x="131" y="102"/>
                    </a:cxn>
                    <a:cxn ang="0">
                      <a:pos x="123" y="112"/>
                    </a:cxn>
                    <a:cxn ang="0">
                      <a:pos x="111" y="118"/>
                    </a:cxn>
                    <a:cxn ang="0">
                      <a:pos x="99" y="124"/>
                    </a:cxn>
                    <a:cxn ang="0">
                      <a:pos x="86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8"/>
                    </a:cxn>
                    <a:cxn ang="0">
                      <a:pos x="46" y="88"/>
                    </a:cxn>
                    <a:cxn ang="0">
                      <a:pos x="56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1" y="88"/>
                    </a:cxn>
                    <a:cxn ang="0">
                      <a:pos x="107" y="78"/>
                    </a:cxn>
                    <a:cxn ang="0">
                      <a:pos x="109" y="64"/>
                    </a:cxn>
                    <a:cxn ang="0">
                      <a:pos x="107" y="54"/>
                    </a:cxn>
                    <a:cxn ang="0">
                      <a:pos x="101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56" y="36"/>
                    </a:cxn>
                    <a:cxn ang="0">
                      <a:pos x="46" y="44"/>
                    </a:cxn>
                    <a:cxn ang="0">
                      <a:pos x="38" y="54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5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9" y="6"/>
                      </a:lnTo>
                      <a:lnTo>
                        <a:pt x="111" y="12"/>
                      </a:lnTo>
                      <a:lnTo>
                        <a:pt x="123" y="20"/>
                      </a:lnTo>
                      <a:lnTo>
                        <a:pt x="131" y="30"/>
                      </a:lnTo>
                      <a:lnTo>
                        <a:pt x="139" y="40"/>
                      </a:lnTo>
                      <a:lnTo>
                        <a:pt x="143" y="52"/>
                      </a:lnTo>
                      <a:lnTo>
                        <a:pt x="145" y="64"/>
                      </a:lnTo>
                      <a:lnTo>
                        <a:pt x="143" y="78"/>
                      </a:lnTo>
                      <a:lnTo>
                        <a:pt x="139" y="92"/>
                      </a:lnTo>
                      <a:lnTo>
                        <a:pt x="131" y="102"/>
                      </a:lnTo>
                      <a:lnTo>
                        <a:pt x="123" y="112"/>
                      </a:lnTo>
                      <a:lnTo>
                        <a:pt x="111" y="118"/>
                      </a:lnTo>
                      <a:lnTo>
                        <a:pt x="99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1" y="88"/>
                      </a:lnTo>
                      <a:lnTo>
                        <a:pt x="107" y="78"/>
                      </a:lnTo>
                      <a:lnTo>
                        <a:pt x="109" y="64"/>
                      </a:lnTo>
                      <a:lnTo>
                        <a:pt x="107" y="54"/>
                      </a:lnTo>
                      <a:lnTo>
                        <a:pt x="101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7" name="Oval 47"/>
                <p:cNvSpPr>
                  <a:spLocks noChangeArrowheads="1"/>
                </p:cNvSpPr>
                <p:nvPr/>
              </p:nvSpPr>
              <p:spPr bwMode="auto">
                <a:xfrm>
                  <a:off x="4158" y="2956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8" name="Freeform 48"/>
                <p:cNvSpPr>
                  <a:spLocks noEditPoints="1"/>
                </p:cNvSpPr>
                <p:nvPr/>
              </p:nvSpPr>
              <p:spPr bwMode="auto">
                <a:xfrm>
                  <a:off x="4012" y="3020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6" y="2"/>
                    </a:cxn>
                    <a:cxn ang="0">
                      <a:pos x="98" y="6"/>
                    </a:cxn>
                    <a:cxn ang="0">
                      <a:pos x="110" y="12"/>
                    </a:cxn>
                    <a:cxn ang="0">
                      <a:pos x="122" y="20"/>
                    </a:cxn>
                    <a:cxn ang="0">
                      <a:pos x="130" y="30"/>
                    </a:cxn>
                    <a:cxn ang="0">
                      <a:pos x="138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8"/>
                    </a:cxn>
                    <a:cxn ang="0">
                      <a:pos x="138" y="92"/>
                    </a:cxn>
                    <a:cxn ang="0">
                      <a:pos x="130" y="102"/>
                    </a:cxn>
                    <a:cxn ang="0">
                      <a:pos x="122" y="112"/>
                    </a:cxn>
                    <a:cxn ang="0">
                      <a:pos x="110" y="118"/>
                    </a:cxn>
                    <a:cxn ang="0">
                      <a:pos x="98" y="124"/>
                    </a:cxn>
                    <a:cxn ang="0">
                      <a:pos x="86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8"/>
                    </a:cxn>
                    <a:cxn ang="0">
                      <a:pos x="46" y="88"/>
                    </a:cxn>
                    <a:cxn ang="0">
                      <a:pos x="56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56" y="36"/>
                    </a:cxn>
                    <a:cxn ang="0">
                      <a:pos x="46" y="44"/>
                    </a:cxn>
                    <a:cxn ang="0">
                      <a:pos x="38" y="54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6" y="2"/>
                      </a:lnTo>
                      <a:lnTo>
                        <a:pt x="98" y="6"/>
                      </a:lnTo>
                      <a:lnTo>
                        <a:pt x="110" y="12"/>
                      </a:lnTo>
                      <a:lnTo>
                        <a:pt x="122" y="20"/>
                      </a:lnTo>
                      <a:lnTo>
                        <a:pt x="130" y="30"/>
                      </a:lnTo>
                      <a:lnTo>
                        <a:pt x="138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38" y="92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0" y="118"/>
                      </a:lnTo>
                      <a:lnTo>
                        <a:pt x="98" y="124"/>
                      </a:lnTo>
                      <a:lnTo>
                        <a:pt x="86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8"/>
                      </a:lnTo>
                      <a:lnTo>
                        <a:pt x="46" y="88"/>
                      </a:lnTo>
                      <a:lnTo>
                        <a:pt x="56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56" y="36"/>
                      </a:lnTo>
                      <a:lnTo>
                        <a:pt x="46" y="44"/>
                      </a:lnTo>
                      <a:lnTo>
                        <a:pt x="38" y="54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29" name="Oval 49"/>
                <p:cNvSpPr>
                  <a:spLocks noChangeArrowheads="1"/>
                </p:cNvSpPr>
                <p:nvPr/>
              </p:nvSpPr>
              <p:spPr bwMode="auto">
                <a:xfrm>
                  <a:off x="4012" y="2890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0" name="Oval 50"/>
                <p:cNvSpPr>
                  <a:spLocks noChangeArrowheads="1"/>
                </p:cNvSpPr>
                <p:nvPr/>
              </p:nvSpPr>
              <p:spPr bwMode="auto">
                <a:xfrm>
                  <a:off x="3867" y="2762"/>
                  <a:ext cx="437" cy="388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7" name="Group 51"/>
              <p:cNvGrpSpPr>
                <a:grpSpLocks/>
              </p:cNvGrpSpPr>
              <p:nvPr/>
            </p:nvGrpSpPr>
            <p:grpSpPr bwMode="auto">
              <a:xfrm>
                <a:off x="5227" y="1024"/>
                <a:ext cx="368" cy="313"/>
                <a:chOff x="4883" y="2956"/>
                <a:chExt cx="436" cy="389"/>
              </a:xfrm>
            </p:grpSpPr>
            <p:sp>
              <p:nvSpPr>
                <p:cNvPr id="71732" name="Oval 52"/>
                <p:cNvSpPr>
                  <a:spLocks noChangeArrowheads="1"/>
                </p:cNvSpPr>
                <p:nvPr/>
              </p:nvSpPr>
              <p:spPr bwMode="auto">
                <a:xfrm>
                  <a:off x="4883" y="3020"/>
                  <a:ext cx="146" cy="130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3" name="Freeform 53"/>
                <p:cNvSpPr>
                  <a:spLocks noEditPoints="1"/>
                </p:cNvSpPr>
                <p:nvPr/>
              </p:nvSpPr>
              <p:spPr bwMode="auto">
                <a:xfrm>
                  <a:off x="5027" y="2956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8"/>
                    </a:cxn>
                    <a:cxn ang="0">
                      <a:pos x="140" y="92"/>
                    </a:cxn>
                    <a:cxn ang="0">
                      <a:pos x="134" y="102"/>
                    </a:cxn>
                    <a:cxn ang="0">
                      <a:pos x="126" y="112"/>
                    </a:cxn>
                    <a:cxn ang="0">
                      <a:pos x="116" y="118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4" name="Freeform 54"/>
                <p:cNvSpPr>
                  <a:spLocks noEditPoints="1"/>
                </p:cNvSpPr>
                <p:nvPr/>
              </p:nvSpPr>
              <p:spPr bwMode="auto">
                <a:xfrm>
                  <a:off x="5173" y="3020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8"/>
                    </a:cxn>
                    <a:cxn ang="0">
                      <a:pos x="140" y="92"/>
                    </a:cxn>
                    <a:cxn ang="0">
                      <a:pos x="134" y="102"/>
                    </a:cxn>
                    <a:cxn ang="0">
                      <a:pos x="126" y="112"/>
                    </a:cxn>
                    <a:cxn ang="0">
                      <a:pos x="116" y="118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5" name="Freeform 55"/>
                <p:cNvSpPr>
                  <a:spLocks noEditPoints="1"/>
                </p:cNvSpPr>
                <p:nvPr/>
              </p:nvSpPr>
              <p:spPr bwMode="auto">
                <a:xfrm>
                  <a:off x="4883" y="3148"/>
                  <a:ext cx="144" cy="129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5"/>
                    </a:cxn>
                    <a:cxn ang="0">
                      <a:pos x="126" y="113"/>
                    </a:cxn>
                    <a:cxn ang="0">
                      <a:pos x="116" y="121"/>
                    </a:cxn>
                    <a:cxn ang="0">
                      <a:pos x="104" y="125"/>
                    </a:cxn>
                    <a:cxn ang="0">
                      <a:pos x="88" y="129"/>
                    </a:cxn>
                    <a:cxn ang="0">
                      <a:pos x="72" y="129"/>
                    </a:cxn>
                    <a:cxn ang="0">
                      <a:pos x="46" y="125"/>
                    </a:cxn>
                    <a:cxn ang="0">
                      <a:pos x="34" y="121"/>
                    </a:cxn>
                    <a:cxn ang="0">
                      <a:pos x="22" y="113"/>
                    </a:cxn>
                    <a:cxn ang="0">
                      <a:pos x="14" y="105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7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9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5"/>
                      </a:lnTo>
                      <a:lnTo>
                        <a:pt x="126" y="113"/>
                      </a:lnTo>
                      <a:lnTo>
                        <a:pt x="116" y="121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46" y="125"/>
                      </a:lnTo>
                      <a:lnTo>
                        <a:pt x="34" y="121"/>
                      </a:lnTo>
                      <a:lnTo>
                        <a:pt x="22" y="113"/>
                      </a:lnTo>
                      <a:lnTo>
                        <a:pt x="14" y="105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7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6" name="Oval 56"/>
                <p:cNvSpPr>
                  <a:spLocks noChangeArrowheads="1"/>
                </p:cNvSpPr>
                <p:nvPr/>
              </p:nvSpPr>
              <p:spPr bwMode="auto">
                <a:xfrm>
                  <a:off x="5173" y="3148"/>
                  <a:ext cx="146" cy="133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7" name="Freeform 57"/>
                <p:cNvSpPr>
                  <a:spLocks noEditPoints="1"/>
                </p:cNvSpPr>
                <p:nvPr/>
              </p:nvSpPr>
              <p:spPr bwMode="auto">
                <a:xfrm>
                  <a:off x="5027" y="3214"/>
                  <a:ext cx="144" cy="129"/>
                </a:xfrm>
                <a:custGeom>
                  <a:avLst/>
                  <a:gdLst/>
                  <a:ahLst/>
                  <a:cxnLst>
                    <a:cxn ang="0">
                      <a:pos x="0" y="65"/>
                    </a:cxn>
                    <a:cxn ang="0">
                      <a:pos x="2" y="53"/>
                    </a:cxn>
                    <a:cxn ang="0">
                      <a:pos x="6" y="41"/>
                    </a:cxn>
                    <a:cxn ang="0">
                      <a:pos x="14" y="31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1"/>
                    </a:cxn>
                    <a:cxn ang="0">
                      <a:pos x="140" y="41"/>
                    </a:cxn>
                    <a:cxn ang="0">
                      <a:pos x="142" y="53"/>
                    </a:cxn>
                    <a:cxn ang="0">
                      <a:pos x="144" y="65"/>
                    </a:cxn>
                    <a:cxn ang="0">
                      <a:pos x="142" y="79"/>
                    </a:cxn>
                    <a:cxn ang="0">
                      <a:pos x="140" y="93"/>
                    </a:cxn>
                    <a:cxn ang="0">
                      <a:pos x="134" y="103"/>
                    </a:cxn>
                    <a:cxn ang="0">
                      <a:pos x="126" y="113"/>
                    </a:cxn>
                    <a:cxn ang="0">
                      <a:pos x="116" y="119"/>
                    </a:cxn>
                    <a:cxn ang="0">
                      <a:pos x="104" y="125"/>
                    </a:cxn>
                    <a:cxn ang="0">
                      <a:pos x="88" y="129"/>
                    </a:cxn>
                    <a:cxn ang="0">
                      <a:pos x="72" y="129"/>
                    </a:cxn>
                    <a:cxn ang="0">
                      <a:pos x="58" y="129"/>
                    </a:cxn>
                    <a:cxn ang="0">
                      <a:pos x="46" y="125"/>
                    </a:cxn>
                    <a:cxn ang="0">
                      <a:pos x="34" y="119"/>
                    </a:cxn>
                    <a:cxn ang="0">
                      <a:pos x="22" y="113"/>
                    </a:cxn>
                    <a:cxn ang="0">
                      <a:pos x="14" y="103"/>
                    </a:cxn>
                    <a:cxn ang="0">
                      <a:pos x="6" y="93"/>
                    </a:cxn>
                    <a:cxn ang="0">
                      <a:pos x="2" y="79"/>
                    </a:cxn>
                    <a:cxn ang="0">
                      <a:pos x="0" y="65"/>
                    </a:cxn>
                    <a:cxn ang="0">
                      <a:pos x="36" y="65"/>
                    </a:cxn>
                    <a:cxn ang="0">
                      <a:pos x="38" y="73"/>
                    </a:cxn>
                    <a:cxn ang="0">
                      <a:pos x="40" y="79"/>
                    </a:cxn>
                    <a:cxn ang="0">
                      <a:pos x="50" y="89"/>
                    </a:cxn>
                    <a:cxn ang="0">
                      <a:pos x="62" y="95"/>
                    </a:cxn>
                    <a:cxn ang="0">
                      <a:pos x="72" y="97"/>
                    </a:cxn>
                    <a:cxn ang="0">
                      <a:pos x="88" y="95"/>
                    </a:cxn>
                    <a:cxn ang="0">
                      <a:pos x="100" y="89"/>
                    </a:cxn>
                    <a:cxn ang="0">
                      <a:pos x="106" y="79"/>
                    </a:cxn>
                    <a:cxn ang="0">
                      <a:pos x="108" y="65"/>
                    </a:cxn>
                    <a:cxn ang="0">
                      <a:pos x="106" y="55"/>
                    </a:cxn>
                    <a:cxn ang="0">
                      <a:pos x="100" y="45"/>
                    </a:cxn>
                    <a:cxn ang="0">
                      <a:pos x="88" y="37"/>
                    </a:cxn>
                    <a:cxn ang="0">
                      <a:pos x="72" y="33"/>
                    </a:cxn>
                    <a:cxn ang="0">
                      <a:pos x="62" y="37"/>
                    </a:cxn>
                    <a:cxn ang="0">
                      <a:pos x="50" y="45"/>
                    </a:cxn>
                    <a:cxn ang="0">
                      <a:pos x="40" y="55"/>
                    </a:cxn>
                    <a:cxn ang="0">
                      <a:pos x="38" y="61"/>
                    </a:cxn>
                    <a:cxn ang="0">
                      <a:pos x="36" y="65"/>
                    </a:cxn>
                  </a:cxnLst>
                  <a:rect l="0" t="0" r="r" b="b"/>
                  <a:pathLst>
                    <a:path w="144" h="129">
                      <a:moveTo>
                        <a:pt x="0" y="65"/>
                      </a:moveTo>
                      <a:lnTo>
                        <a:pt x="2" y="53"/>
                      </a:lnTo>
                      <a:lnTo>
                        <a:pt x="6" y="41"/>
                      </a:lnTo>
                      <a:lnTo>
                        <a:pt x="14" y="31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1"/>
                      </a:lnTo>
                      <a:lnTo>
                        <a:pt x="140" y="41"/>
                      </a:lnTo>
                      <a:lnTo>
                        <a:pt x="142" y="53"/>
                      </a:lnTo>
                      <a:lnTo>
                        <a:pt x="144" y="65"/>
                      </a:lnTo>
                      <a:lnTo>
                        <a:pt x="142" y="79"/>
                      </a:lnTo>
                      <a:lnTo>
                        <a:pt x="140" y="93"/>
                      </a:lnTo>
                      <a:lnTo>
                        <a:pt x="134" y="103"/>
                      </a:lnTo>
                      <a:lnTo>
                        <a:pt x="126" y="113"/>
                      </a:lnTo>
                      <a:lnTo>
                        <a:pt x="116" y="119"/>
                      </a:lnTo>
                      <a:lnTo>
                        <a:pt x="104" y="125"/>
                      </a:lnTo>
                      <a:lnTo>
                        <a:pt x="88" y="129"/>
                      </a:lnTo>
                      <a:lnTo>
                        <a:pt x="72" y="129"/>
                      </a:lnTo>
                      <a:lnTo>
                        <a:pt x="58" y="129"/>
                      </a:lnTo>
                      <a:lnTo>
                        <a:pt x="46" y="125"/>
                      </a:lnTo>
                      <a:lnTo>
                        <a:pt x="34" y="119"/>
                      </a:lnTo>
                      <a:lnTo>
                        <a:pt x="22" y="113"/>
                      </a:lnTo>
                      <a:lnTo>
                        <a:pt x="14" y="103"/>
                      </a:lnTo>
                      <a:lnTo>
                        <a:pt x="6" y="93"/>
                      </a:lnTo>
                      <a:lnTo>
                        <a:pt x="2" y="79"/>
                      </a:lnTo>
                      <a:lnTo>
                        <a:pt x="0" y="65"/>
                      </a:lnTo>
                      <a:close/>
                      <a:moveTo>
                        <a:pt x="36" y="65"/>
                      </a:moveTo>
                      <a:lnTo>
                        <a:pt x="38" y="73"/>
                      </a:lnTo>
                      <a:lnTo>
                        <a:pt x="40" y="79"/>
                      </a:lnTo>
                      <a:lnTo>
                        <a:pt x="50" y="89"/>
                      </a:lnTo>
                      <a:lnTo>
                        <a:pt x="62" y="95"/>
                      </a:lnTo>
                      <a:lnTo>
                        <a:pt x="72" y="97"/>
                      </a:lnTo>
                      <a:lnTo>
                        <a:pt x="88" y="95"/>
                      </a:lnTo>
                      <a:lnTo>
                        <a:pt x="100" y="89"/>
                      </a:lnTo>
                      <a:lnTo>
                        <a:pt x="106" y="79"/>
                      </a:lnTo>
                      <a:lnTo>
                        <a:pt x="108" y="65"/>
                      </a:lnTo>
                      <a:lnTo>
                        <a:pt x="106" y="55"/>
                      </a:lnTo>
                      <a:lnTo>
                        <a:pt x="100" y="45"/>
                      </a:lnTo>
                      <a:lnTo>
                        <a:pt x="88" y="37"/>
                      </a:lnTo>
                      <a:lnTo>
                        <a:pt x="72" y="33"/>
                      </a:lnTo>
                      <a:lnTo>
                        <a:pt x="62" y="37"/>
                      </a:lnTo>
                      <a:lnTo>
                        <a:pt x="50" y="45"/>
                      </a:lnTo>
                      <a:lnTo>
                        <a:pt x="40" y="55"/>
                      </a:lnTo>
                      <a:lnTo>
                        <a:pt x="38" y="61"/>
                      </a:lnTo>
                      <a:lnTo>
                        <a:pt x="36" y="65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8" name="Oval 58"/>
                <p:cNvSpPr>
                  <a:spLocks noChangeArrowheads="1"/>
                </p:cNvSpPr>
                <p:nvPr/>
              </p:nvSpPr>
              <p:spPr bwMode="auto">
                <a:xfrm>
                  <a:off x="5027" y="3084"/>
                  <a:ext cx="148" cy="132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39" name="Oval 59"/>
                <p:cNvSpPr>
                  <a:spLocks noChangeArrowheads="1"/>
                </p:cNvSpPr>
                <p:nvPr/>
              </p:nvSpPr>
              <p:spPr bwMode="auto">
                <a:xfrm>
                  <a:off x="4883" y="2956"/>
                  <a:ext cx="436" cy="389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8" name="Group 60"/>
              <p:cNvGrpSpPr>
                <a:grpSpLocks/>
              </p:cNvGrpSpPr>
              <p:nvPr/>
            </p:nvGrpSpPr>
            <p:grpSpPr bwMode="auto">
              <a:xfrm>
                <a:off x="5166" y="1335"/>
                <a:ext cx="368" cy="322"/>
                <a:chOff x="4811" y="3343"/>
                <a:chExt cx="436" cy="400"/>
              </a:xfrm>
            </p:grpSpPr>
            <p:sp>
              <p:nvSpPr>
                <p:cNvPr id="71741" name="Oval 61"/>
                <p:cNvSpPr>
                  <a:spLocks noChangeArrowheads="1"/>
                </p:cNvSpPr>
                <p:nvPr/>
              </p:nvSpPr>
              <p:spPr bwMode="auto">
                <a:xfrm>
                  <a:off x="4811" y="3407"/>
                  <a:ext cx="146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2" name="Freeform 62"/>
                <p:cNvSpPr>
                  <a:spLocks noEditPoints="1"/>
                </p:cNvSpPr>
                <p:nvPr/>
              </p:nvSpPr>
              <p:spPr bwMode="auto">
                <a:xfrm>
                  <a:off x="4955" y="3343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4"/>
                    </a:cxn>
                    <a:cxn ang="0">
                      <a:pos x="126" y="112"/>
                    </a:cxn>
                    <a:cxn ang="0">
                      <a:pos x="116" y="120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3" name="Freeform 63"/>
                <p:cNvSpPr>
                  <a:spLocks noEditPoints="1"/>
                </p:cNvSpPr>
                <p:nvPr/>
              </p:nvSpPr>
              <p:spPr bwMode="auto">
                <a:xfrm>
                  <a:off x="5099" y="3407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4"/>
                    </a:cxn>
                    <a:cxn ang="0">
                      <a:pos x="126" y="112"/>
                    </a:cxn>
                    <a:cxn ang="0">
                      <a:pos x="116" y="120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4" name="Freeform 64"/>
                <p:cNvSpPr>
                  <a:spLocks noEditPoints="1"/>
                </p:cNvSpPr>
                <p:nvPr/>
              </p:nvSpPr>
              <p:spPr bwMode="auto">
                <a:xfrm>
                  <a:off x="4811" y="3537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8"/>
                    </a:cxn>
                    <a:cxn ang="0">
                      <a:pos x="140" y="92"/>
                    </a:cxn>
                    <a:cxn ang="0">
                      <a:pos x="134" y="102"/>
                    </a:cxn>
                    <a:cxn ang="0">
                      <a:pos x="126" y="112"/>
                    </a:cxn>
                    <a:cxn ang="0">
                      <a:pos x="116" y="118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5" name="Oval 65"/>
                <p:cNvSpPr>
                  <a:spLocks noChangeArrowheads="1"/>
                </p:cNvSpPr>
                <p:nvPr/>
              </p:nvSpPr>
              <p:spPr bwMode="auto">
                <a:xfrm>
                  <a:off x="5099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6" name="Freeform 66"/>
                <p:cNvSpPr>
                  <a:spLocks noEditPoints="1"/>
                </p:cNvSpPr>
                <p:nvPr/>
              </p:nvSpPr>
              <p:spPr bwMode="auto">
                <a:xfrm>
                  <a:off x="4955" y="3601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4"/>
                    </a:cxn>
                    <a:cxn ang="0">
                      <a:pos x="126" y="112"/>
                    </a:cxn>
                    <a:cxn ang="0">
                      <a:pos x="116" y="120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7" name="Oval 67"/>
                <p:cNvSpPr>
                  <a:spLocks noChangeArrowheads="1"/>
                </p:cNvSpPr>
                <p:nvPr/>
              </p:nvSpPr>
              <p:spPr bwMode="auto">
                <a:xfrm>
                  <a:off x="4955" y="3473"/>
                  <a:ext cx="146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48" name="Oval 68"/>
                <p:cNvSpPr>
                  <a:spLocks noChangeArrowheads="1"/>
                </p:cNvSpPr>
                <p:nvPr/>
              </p:nvSpPr>
              <p:spPr bwMode="auto">
                <a:xfrm>
                  <a:off x="4811" y="3343"/>
                  <a:ext cx="436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" name="Group 69"/>
              <p:cNvGrpSpPr>
                <a:grpSpLocks/>
              </p:cNvGrpSpPr>
              <p:nvPr/>
            </p:nvGrpSpPr>
            <p:grpSpPr bwMode="auto">
              <a:xfrm>
                <a:off x="5716" y="1335"/>
                <a:ext cx="380" cy="322"/>
                <a:chOff x="5462" y="3343"/>
                <a:chExt cx="450" cy="400"/>
              </a:xfrm>
            </p:grpSpPr>
            <p:sp>
              <p:nvSpPr>
                <p:cNvPr id="71750" name="Oval 70"/>
                <p:cNvSpPr>
                  <a:spLocks noChangeArrowheads="1"/>
                </p:cNvSpPr>
                <p:nvPr/>
              </p:nvSpPr>
              <p:spPr bwMode="auto">
                <a:xfrm>
                  <a:off x="5462" y="3407"/>
                  <a:ext cx="148" cy="13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1" name="Freeform 71"/>
                <p:cNvSpPr>
                  <a:spLocks noEditPoints="1"/>
                </p:cNvSpPr>
                <p:nvPr/>
              </p:nvSpPr>
              <p:spPr bwMode="auto">
                <a:xfrm>
                  <a:off x="5608" y="3343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4"/>
                    </a:cxn>
                    <a:cxn ang="0">
                      <a:pos x="126" y="112"/>
                    </a:cxn>
                    <a:cxn ang="0">
                      <a:pos x="116" y="120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2" name="Freeform 72"/>
                <p:cNvSpPr>
                  <a:spLocks noEditPoints="1"/>
                </p:cNvSpPr>
                <p:nvPr/>
              </p:nvSpPr>
              <p:spPr bwMode="auto">
                <a:xfrm>
                  <a:off x="5752" y="3407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4"/>
                    </a:cxn>
                    <a:cxn ang="0">
                      <a:pos x="126" y="112"/>
                    </a:cxn>
                    <a:cxn ang="0">
                      <a:pos x="116" y="120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3" name="Freeform 73"/>
                <p:cNvSpPr>
                  <a:spLocks noEditPoints="1"/>
                </p:cNvSpPr>
                <p:nvPr/>
              </p:nvSpPr>
              <p:spPr bwMode="auto">
                <a:xfrm>
                  <a:off x="5462" y="3537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78"/>
                    </a:cxn>
                    <a:cxn ang="0">
                      <a:pos x="140" y="92"/>
                    </a:cxn>
                    <a:cxn ang="0">
                      <a:pos x="134" y="102"/>
                    </a:cxn>
                    <a:cxn ang="0">
                      <a:pos x="126" y="112"/>
                    </a:cxn>
                    <a:cxn ang="0">
                      <a:pos x="116" y="118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58" y="128"/>
                    </a:cxn>
                    <a:cxn ang="0">
                      <a:pos x="46" y="124"/>
                    </a:cxn>
                    <a:cxn ang="0">
                      <a:pos x="34" y="118"/>
                    </a:cxn>
                    <a:cxn ang="0">
                      <a:pos x="22" y="112"/>
                    </a:cxn>
                    <a:cxn ang="0">
                      <a:pos x="14" y="102"/>
                    </a:cxn>
                    <a:cxn ang="0">
                      <a:pos x="6" y="92"/>
                    </a:cxn>
                    <a:cxn ang="0">
                      <a:pos x="2" y="78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72" y="32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78"/>
                      </a:lnTo>
                      <a:lnTo>
                        <a:pt x="140" y="92"/>
                      </a:lnTo>
                      <a:lnTo>
                        <a:pt x="134" y="102"/>
                      </a:lnTo>
                      <a:lnTo>
                        <a:pt x="126" y="112"/>
                      </a:lnTo>
                      <a:lnTo>
                        <a:pt x="116" y="118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58" y="128"/>
                      </a:lnTo>
                      <a:lnTo>
                        <a:pt x="46" y="124"/>
                      </a:lnTo>
                      <a:lnTo>
                        <a:pt x="34" y="118"/>
                      </a:lnTo>
                      <a:lnTo>
                        <a:pt x="22" y="112"/>
                      </a:lnTo>
                      <a:lnTo>
                        <a:pt x="14" y="102"/>
                      </a:lnTo>
                      <a:lnTo>
                        <a:pt x="6" y="92"/>
                      </a:lnTo>
                      <a:lnTo>
                        <a:pt x="2" y="78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72" y="32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4" name="Oval 74"/>
                <p:cNvSpPr>
                  <a:spLocks noChangeArrowheads="1"/>
                </p:cNvSpPr>
                <p:nvPr/>
              </p:nvSpPr>
              <p:spPr bwMode="auto">
                <a:xfrm>
                  <a:off x="5764" y="3537"/>
                  <a:ext cx="148" cy="142"/>
                </a:xfrm>
                <a:prstGeom prst="ellipse">
                  <a:avLst/>
                </a:prstGeom>
                <a:solidFill>
                  <a:srgbClr val="FF00FF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5" name="Freeform 75"/>
                <p:cNvSpPr>
                  <a:spLocks noEditPoints="1"/>
                </p:cNvSpPr>
                <p:nvPr/>
              </p:nvSpPr>
              <p:spPr bwMode="auto">
                <a:xfrm>
                  <a:off x="5608" y="3601"/>
                  <a:ext cx="144" cy="128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" y="52"/>
                    </a:cxn>
                    <a:cxn ang="0">
                      <a:pos x="6" y="40"/>
                    </a:cxn>
                    <a:cxn ang="0">
                      <a:pos x="14" y="30"/>
                    </a:cxn>
                    <a:cxn ang="0">
                      <a:pos x="22" y="20"/>
                    </a:cxn>
                    <a:cxn ang="0">
                      <a:pos x="34" y="12"/>
                    </a:cxn>
                    <a:cxn ang="0">
                      <a:pos x="46" y="6"/>
                    </a:cxn>
                    <a:cxn ang="0">
                      <a:pos x="58" y="2"/>
                    </a:cxn>
                    <a:cxn ang="0">
                      <a:pos x="72" y="0"/>
                    </a:cxn>
                    <a:cxn ang="0">
                      <a:pos x="88" y="2"/>
                    </a:cxn>
                    <a:cxn ang="0">
                      <a:pos x="104" y="6"/>
                    </a:cxn>
                    <a:cxn ang="0">
                      <a:pos x="116" y="12"/>
                    </a:cxn>
                    <a:cxn ang="0">
                      <a:pos x="126" y="20"/>
                    </a:cxn>
                    <a:cxn ang="0">
                      <a:pos x="134" y="30"/>
                    </a:cxn>
                    <a:cxn ang="0">
                      <a:pos x="140" y="40"/>
                    </a:cxn>
                    <a:cxn ang="0">
                      <a:pos x="142" y="52"/>
                    </a:cxn>
                    <a:cxn ang="0">
                      <a:pos x="144" y="64"/>
                    </a:cxn>
                    <a:cxn ang="0">
                      <a:pos x="142" y="80"/>
                    </a:cxn>
                    <a:cxn ang="0">
                      <a:pos x="140" y="92"/>
                    </a:cxn>
                    <a:cxn ang="0">
                      <a:pos x="134" y="104"/>
                    </a:cxn>
                    <a:cxn ang="0">
                      <a:pos x="126" y="112"/>
                    </a:cxn>
                    <a:cxn ang="0">
                      <a:pos x="116" y="120"/>
                    </a:cxn>
                    <a:cxn ang="0">
                      <a:pos x="104" y="124"/>
                    </a:cxn>
                    <a:cxn ang="0">
                      <a:pos x="88" y="128"/>
                    </a:cxn>
                    <a:cxn ang="0">
                      <a:pos x="72" y="128"/>
                    </a:cxn>
                    <a:cxn ang="0">
                      <a:pos x="46" y="124"/>
                    </a:cxn>
                    <a:cxn ang="0">
                      <a:pos x="34" y="120"/>
                    </a:cxn>
                    <a:cxn ang="0">
                      <a:pos x="22" y="112"/>
                    </a:cxn>
                    <a:cxn ang="0">
                      <a:pos x="14" y="104"/>
                    </a:cxn>
                    <a:cxn ang="0">
                      <a:pos x="6" y="92"/>
                    </a:cxn>
                    <a:cxn ang="0">
                      <a:pos x="2" y="80"/>
                    </a:cxn>
                    <a:cxn ang="0">
                      <a:pos x="0" y="64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40" y="78"/>
                    </a:cxn>
                    <a:cxn ang="0">
                      <a:pos x="50" y="88"/>
                    </a:cxn>
                    <a:cxn ang="0">
                      <a:pos x="62" y="94"/>
                    </a:cxn>
                    <a:cxn ang="0">
                      <a:pos x="72" y="96"/>
                    </a:cxn>
                    <a:cxn ang="0">
                      <a:pos x="88" y="94"/>
                    </a:cxn>
                    <a:cxn ang="0">
                      <a:pos x="100" y="88"/>
                    </a:cxn>
                    <a:cxn ang="0">
                      <a:pos x="106" y="78"/>
                    </a:cxn>
                    <a:cxn ang="0">
                      <a:pos x="108" y="64"/>
                    </a:cxn>
                    <a:cxn ang="0">
                      <a:pos x="106" y="54"/>
                    </a:cxn>
                    <a:cxn ang="0">
                      <a:pos x="100" y="44"/>
                    </a:cxn>
                    <a:cxn ang="0">
                      <a:pos x="88" y="36"/>
                    </a:cxn>
                    <a:cxn ang="0">
                      <a:pos x="80" y="34"/>
                    </a:cxn>
                    <a:cxn ang="0">
                      <a:pos x="72" y="32"/>
                    </a:cxn>
                    <a:cxn ang="0">
                      <a:pos x="68" y="34"/>
                    </a:cxn>
                    <a:cxn ang="0">
                      <a:pos x="62" y="36"/>
                    </a:cxn>
                    <a:cxn ang="0">
                      <a:pos x="50" y="44"/>
                    </a:cxn>
                    <a:cxn ang="0">
                      <a:pos x="40" y="54"/>
                    </a:cxn>
                    <a:cxn ang="0">
                      <a:pos x="38" y="60"/>
                    </a:cxn>
                    <a:cxn ang="0">
                      <a:pos x="36" y="64"/>
                    </a:cxn>
                  </a:cxnLst>
                  <a:rect l="0" t="0" r="r" b="b"/>
                  <a:pathLst>
                    <a:path w="144" h="128">
                      <a:moveTo>
                        <a:pt x="0" y="64"/>
                      </a:moveTo>
                      <a:lnTo>
                        <a:pt x="2" y="52"/>
                      </a:lnTo>
                      <a:lnTo>
                        <a:pt x="6" y="40"/>
                      </a:lnTo>
                      <a:lnTo>
                        <a:pt x="14" y="30"/>
                      </a:lnTo>
                      <a:lnTo>
                        <a:pt x="22" y="20"/>
                      </a:lnTo>
                      <a:lnTo>
                        <a:pt x="34" y="12"/>
                      </a:lnTo>
                      <a:lnTo>
                        <a:pt x="46" y="6"/>
                      </a:lnTo>
                      <a:lnTo>
                        <a:pt x="58" y="2"/>
                      </a:lnTo>
                      <a:lnTo>
                        <a:pt x="72" y="0"/>
                      </a:lnTo>
                      <a:lnTo>
                        <a:pt x="88" y="2"/>
                      </a:lnTo>
                      <a:lnTo>
                        <a:pt x="104" y="6"/>
                      </a:lnTo>
                      <a:lnTo>
                        <a:pt x="116" y="12"/>
                      </a:lnTo>
                      <a:lnTo>
                        <a:pt x="126" y="20"/>
                      </a:lnTo>
                      <a:lnTo>
                        <a:pt x="134" y="30"/>
                      </a:lnTo>
                      <a:lnTo>
                        <a:pt x="140" y="40"/>
                      </a:lnTo>
                      <a:lnTo>
                        <a:pt x="142" y="52"/>
                      </a:lnTo>
                      <a:lnTo>
                        <a:pt x="144" y="64"/>
                      </a:lnTo>
                      <a:lnTo>
                        <a:pt x="142" y="80"/>
                      </a:lnTo>
                      <a:lnTo>
                        <a:pt x="140" y="92"/>
                      </a:lnTo>
                      <a:lnTo>
                        <a:pt x="134" y="104"/>
                      </a:lnTo>
                      <a:lnTo>
                        <a:pt x="126" y="112"/>
                      </a:lnTo>
                      <a:lnTo>
                        <a:pt x="116" y="120"/>
                      </a:lnTo>
                      <a:lnTo>
                        <a:pt x="104" y="124"/>
                      </a:lnTo>
                      <a:lnTo>
                        <a:pt x="88" y="128"/>
                      </a:lnTo>
                      <a:lnTo>
                        <a:pt x="72" y="128"/>
                      </a:lnTo>
                      <a:lnTo>
                        <a:pt x="46" y="124"/>
                      </a:lnTo>
                      <a:lnTo>
                        <a:pt x="34" y="120"/>
                      </a:lnTo>
                      <a:lnTo>
                        <a:pt x="22" y="112"/>
                      </a:lnTo>
                      <a:lnTo>
                        <a:pt x="14" y="104"/>
                      </a:lnTo>
                      <a:lnTo>
                        <a:pt x="6" y="92"/>
                      </a:lnTo>
                      <a:lnTo>
                        <a:pt x="2" y="80"/>
                      </a:lnTo>
                      <a:lnTo>
                        <a:pt x="0" y="64"/>
                      </a:lnTo>
                      <a:close/>
                      <a:moveTo>
                        <a:pt x="36" y="64"/>
                      </a:moveTo>
                      <a:lnTo>
                        <a:pt x="38" y="72"/>
                      </a:lnTo>
                      <a:lnTo>
                        <a:pt x="40" y="78"/>
                      </a:lnTo>
                      <a:lnTo>
                        <a:pt x="50" y="88"/>
                      </a:lnTo>
                      <a:lnTo>
                        <a:pt x="62" y="94"/>
                      </a:lnTo>
                      <a:lnTo>
                        <a:pt x="72" y="96"/>
                      </a:lnTo>
                      <a:lnTo>
                        <a:pt x="88" y="94"/>
                      </a:lnTo>
                      <a:lnTo>
                        <a:pt x="100" y="88"/>
                      </a:lnTo>
                      <a:lnTo>
                        <a:pt x="106" y="78"/>
                      </a:lnTo>
                      <a:lnTo>
                        <a:pt x="108" y="64"/>
                      </a:lnTo>
                      <a:lnTo>
                        <a:pt x="106" y="54"/>
                      </a:lnTo>
                      <a:lnTo>
                        <a:pt x="100" y="44"/>
                      </a:lnTo>
                      <a:lnTo>
                        <a:pt x="88" y="36"/>
                      </a:lnTo>
                      <a:lnTo>
                        <a:pt x="80" y="34"/>
                      </a:lnTo>
                      <a:lnTo>
                        <a:pt x="72" y="32"/>
                      </a:lnTo>
                      <a:lnTo>
                        <a:pt x="68" y="34"/>
                      </a:lnTo>
                      <a:lnTo>
                        <a:pt x="62" y="36"/>
                      </a:lnTo>
                      <a:lnTo>
                        <a:pt x="50" y="44"/>
                      </a:lnTo>
                      <a:lnTo>
                        <a:pt x="40" y="54"/>
                      </a:lnTo>
                      <a:lnTo>
                        <a:pt x="38" y="60"/>
                      </a:lnTo>
                      <a:lnTo>
                        <a:pt x="36" y="64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190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6" name="Oval 76"/>
                <p:cNvSpPr>
                  <a:spLocks noChangeArrowheads="1"/>
                </p:cNvSpPr>
                <p:nvPr/>
              </p:nvSpPr>
              <p:spPr bwMode="auto">
                <a:xfrm>
                  <a:off x="5608" y="3473"/>
                  <a:ext cx="158" cy="130"/>
                </a:xfrm>
                <a:prstGeom prst="ellipse">
                  <a:avLst/>
                </a:prstGeom>
                <a:solidFill>
                  <a:srgbClr val="FF9933"/>
                </a:solidFill>
                <a:ln w="190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757" name="Oval 77"/>
                <p:cNvSpPr>
                  <a:spLocks noChangeArrowheads="1"/>
                </p:cNvSpPr>
                <p:nvPr/>
              </p:nvSpPr>
              <p:spPr bwMode="auto">
                <a:xfrm>
                  <a:off x="5462" y="3343"/>
                  <a:ext cx="450" cy="400"/>
                </a:xfrm>
                <a:prstGeom prst="ellips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1758" name="Freeform 78"/>
              <p:cNvSpPr>
                <a:spLocks/>
              </p:cNvSpPr>
              <p:nvPr/>
            </p:nvSpPr>
            <p:spPr bwMode="auto">
              <a:xfrm>
                <a:off x="5603" y="1211"/>
                <a:ext cx="204" cy="255"/>
              </a:xfrm>
              <a:custGeom>
                <a:avLst/>
                <a:gdLst/>
                <a:ahLst/>
                <a:cxnLst>
                  <a:cxn ang="0">
                    <a:pos x="95" y="277"/>
                  </a:cxn>
                  <a:cxn ang="0">
                    <a:pos x="115" y="263"/>
                  </a:cxn>
                  <a:cxn ang="0">
                    <a:pos x="125" y="249"/>
                  </a:cxn>
                  <a:cxn ang="0">
                    <a:pos x="127" y="231"/>
                  </a:cxn>
                  <a:cxn ang="0">
                    <a:pos x="131" y="213"/>
                  </a:cxn>
                  <a:cxn ang="0">
                    <a:pos x="139" y="183"/>
                  </a:cxn>
                  <a:cxn ang="0">
                    <a:pos x="165" y="135"/>
                  </a:cxn>
                  <a:cxn ang="0">
                    <a:pos x="215" y="79"/>
                  </a:cxn>
                  <a:cxn ang="0">
                    <a:pos x="229" y="36"/>
                  </a:cxn>
                  <a:cxn ang="0">
                    <a:pos x="205" y="16"/>
                  </a:cxn>
                  <a:cxn ang="0">
                    <a:pos x="189" y="2"/>
                  </a:cxn>
                  <a:cxn ang="0">
                    <a:pos x="175" y="0"/>
                  </a:cxn>
                  <a:cxn ang="0">
                    <a:pos x="155" y="2"/>
                  </a:cxn>
                  <a:cxn ang="0">
                    <a:pos x="129" y="14"/>
                  </a:cxn>
                  <a:cxn ang="0">
                    <a:pos x="101" y="32"/>
                  </a:cxn>
                  <a:cxn ang="0">
                    <a:pos x="87" y="48"/>
                  </a:cxn>
                  <a:cxn ang="0">
                    <a:pos x="83" y="73"/>
                  </a:cxn>
                  <a:cxn ang="0">
                    <a:pos x="76" y="103"/>
                  </a:cxn>
                  <a:cxn ang="0">
                    <a:pos x="58" y="129"/>
                  </a:cxn>
                  <a:cxn ang="0">
                    <a:pos x="46" y="149"/>
                  </a:cxn>
                  <a:cxn ang="0">
                    <a:pos x="36" y="165"/>
                  </a:cxn>
                  <a:cxn ang="0">
                    <a:pos x="28" y="187"/>
                  </a:cxn>
                  <a:cxn ang="0">
                    <a:pos x="24" y="203"/>
                  </a:cxn>
                  <a:cxn ang="0">
                    <a:pos x="12" y="211"/>
                  </a:cxn>
                  <a:cxn ang="0">
                    <a:pos x="2" y="223"/>
                  </a:cxn>
                  <a:cxn ang="0">
                    <a:pos x="0" y="239"/>
                  </a:cxn>
                  <a:cxn ang="0">
                    <a:pos x="6" y="271"/>
                  </a:cxn>
                  <a:cxn ang="0">
                    <a:pos x="10" y="287"/>
                  </a:cxn>
                  <a:cxn ang="0">
                    <a:pos x="12" y="295"/>
                  </a:cxn>
                  <a:cxn ang="0">
                    <a:pos x="36" y="313"/>
                  </a:cxn>
                  <a:cxn ang="0">
                    <a:pos x="48" y="317"/>
                  </a:cxn>
                  <a:cxn ang="0">
                    <a:pos x="60" y="309"/>
                  </a:cxn>
                  <a:cxn ang="0">
                    <a:pos x="85" y="285"/>
                  </a:cxn>
                </a:cxnLst>
                <a:rect l="0" t="0" r="r" b="b"/>
                <a:pathLst>
                  <a:path w="241" h="317">
                    <a:moveTo>
                      <a:pt x="85" y="285"/>
                    </a:moveTo>
                    <a:lnTo>
                      <a:pt x="95" y="277"/>
                    </a:lnTo>
                    <a:lnTo>
                      <a:pt x="103" y="271"/>
                    </a:lnTo>
                    <a:lnTo>
                      <a:pt x="115" y="263"/>
                    </a:lnTo>
                    <a:lnTo>
                      <a:pt x="121" y="257"/>
                    </a:lnTo>
                    <a:lnTo>
                      <a:pt x="125" y="249"/>
                    </a:lnTo>
                    <a:lnTo>
                      <a:pt x="127" y="239"/>
                    </a:lnTo>
                    <a:lnTo>
                      <a:pt x="127" y="231"/>
                    </a:lnTo>
                    <a:lnTo>
                      <a:pt x="129" y="223"/>
                    </a:lnTo>
                    <a:lnTo>
                      <a:pt x="131" y="213"/>
                    </a:lnTo>
                    <a:lnTo>
                      <a:pt x="135" y="199"/>
                    </a:lnTo>
                    <a:lnTo>
                      <a:pt x="139" y="183"/>
                    </a:lnTo>
                    <a:lnTo>
                      <a:pt x="145" y="165"/>
                    </a:lnTo>
                    <a:lnTo>
                      <a:pt x="165" y="135"/>
                    </a:lnTo>
                    <a:lnTo>
                      <a:pt x="189" y="107"/>
                    </a:lnTo>
                    <a:lnTo>
                      <a:pt x="215" y="79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9" y="2"/>
                    </a:lnTo>
                    <a:lnTo>
                      <a:pt x="183" y="0"/>
                    </a:lnTo>
                    <a:lnTo>
                      <a:pt x="175" y="0"/>
                    </a:lnTo>
                    <a:lnTo>
                      <a:pt x="163" y="0"/>
                    </a:lnTo>
                    <a:lnTo>
                      <a:pt x="155" y="2"/>
                    </a:lnTo>
                    <a:lnTo>
                      <a:pt x="145" y="4"/>
                    </a:lnTo>
                    <a:lnTo>
                      <a:pt x="129" y="14"/>
                    </a:lnTo>
                    <a:lnTo>
                      <a:pt x="113" y="24"/>
                    </a:lnTo>
                    <a:lnTo>
                      <a:pt x="101" y="32"/>
                    </a:lnTo>
                    <a:lnTo>
                      <a:pt x="93" y="38"/>
                    </a:lnTo>
                    <a:lnTo>
                      <a:pt x="87" y="48"/>
                    </a:lnTo>
                    <a:lnTo>
                      <a:pt x="83" y="59"/>
                    </a:lnTo>
                    <a:lnTo>
                      <a:pt x="83" y="73"/>
                    </a:lnTo>
                    <a:lnTo>
                      <a:pt x="85" y="91"/>
                    </a:lnTo>
                    <a:lnTo>
                      <a:pt x="76" y="103"/>
                    </a:lnTo>
                    <a:lnTo>
                      <a:pt x="68" y="115"/>
                    </a:lnTo>
                    <a:lnTo>
                      <a:pt x="58" y="129"/>
                    </a:lnTo>
                    <a:lnTo>
                      <a:pt x="50" y="141"/>
                    </a:lnTo>
                    <a:lnTo>
                      <a:pt x="46" y="149"/>
                    </a:lnTo>
                    <a:lnTo>
                      <a:pt x="40" y="155"/>
                    </a:lnTo>
                    <a:lnTo>
                      <a:pt x="36" y="165"/>
                    </a:lnTo>
                    <a:lnTo>
                      <a:pt x="32" y="179"/>
                    </a:lnTo>
                    <a:lnTo>
                      <a:pt x="28" y="187"/>
                    </a:lnTo>
                    <a:lnTo>
                      <a:pt x="24" y="199"/>
                    </a:lnTo>
                    <a:lnTo>
                      <a:pt x="24" y="203"/>
                    </a:lnTo>
                    <a:lnTo>
                      <a:pt x="20" y="205"/>
                    </a:lnTo>
                    <a:lnTo>
                      <a:pt x="12" y="211"/>
                    </a:lnTo>
                    <a:lnTo>
                      <a:pt x="4" y="219"/>
                    </a:lnTo>
                    <a:lnTo>
                      <a:pt x="2" y="223"/>
                    </a:lnTo>
                    <a:lnTo>
                      <a:pt x="0" y="231"/>
                    </a:lnTo>
                    <a:lnTo>
                      <a:pt x="0" y="239"/>
                    </a:lnTo>
                    <a:lnTo>
                      <a:pt x="2" y="249"/>
                    </a:lnTo>
                    <a:lnTo>
                      <a:pt x="6" y="271"/>
                    </a:lnTo>
                    <a:lnTo>
                      <a:pt x="8" y="281"/>
                    </a:lnTo>
                    <a:lnTo>
                      <a:pt x="10" y="287"/>
                    </a:lnTo>
                    <a:lnTo>
                      <a:pt x="12" y="293"/>
                    </a:lnTo>
                    <a:lnTo>
                      <a:pt x="12" y="295"/>
                    </a:lnTo>
                    <a:lnTo>
                      <a:pt x="26" y="305"/>
                    </a:lnTo>
                    <a:lnTo>
                      <a:pt x="36" y="313"/>
                    </a:lnTo>
                    <a:lnTo>
                      <a:pt x="44" y="317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9"/>
                    </a:lnTo>
                    <a:lnTo>
                      <a:pt x="70" y="299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59" name="Freeform 79"/>
              <p:cNvSpPr>
                <a:spLocks noEditPoints="1"/>
              </p:cNvSpPr>
              <p:nvPr/>
            </p:nvSpPr>
            <p:spPr bwMode="auto">
              <a:xfrm>
                <a:off x="5593" y="1491"/>
                <a:ext cx="123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5" y="6"/>
                  </a:cxn>
                  <a:cxn ang="0">
                    <a:pos x="117" y="12"/>
                  </a:cxn>
                  <a:cxn ang="0">
                    <a:pos x="127" y="20"/>
                  </a:cxn>
                  <a:cxn ang="0">
                    <a:pos x="135" y="30"/>
                  </a:cxn>
                  <a:cxn ang="0">
                    <a:pos x="141" y="40"/>
                  </a:cxn>
                  <a:cxn ang="0">
                    <a:pos x="143" y="52"/>
                  </a:cxn>
                  <a:cxn ang="0">
                    <a:pos x="145" y="64"/>
                  </a:cxn>
                  <a:cxn ang="0">
                    <a:pos x="143" y="78"/>
                  </a:cxn>
                  <a:cxn ang="0">
                    <a:pos x="141" y="92"/>
                  </a:cxn>
                  <a:cxn ang="0">
                    <a:pos x="135" y="102"/>
                  </a:cxn>
                  <a:cxn ang="0">
                    <a:pos x="127" y="112"/>
                  </a:cxn>
                  <a:cxn ang="0">
                    <a:pos x="117" y="118"/>
                  </a:cxn>
                  <a:cxn ang="0">
                    <a:pos x="105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58" y="128"/>
                  </a:cxn>
                  <a:cxn ang="0">
                    <a:pos x="46" y="124"/>
                  </a:cxn>
                  <a:cxn ang="0">
                    <a:pos x="34" y="118"/>
                  </a:cxn>
                  <a:cxn ang="0">
                    <a:pos x="22" y="112"/>
                  </a:cxn>
                  <a:cxn ang="0">
                    <a:pos x="14" y="102"/>
                  </a:cxn>
                  <a:cxn ang="0">
                    <a:pos x="6" y="92"/>
                  </a:cxn>
                  <a:cxn ang="0">
                    <a:pos x="2" y="78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1" y="88"/>
                  </a:cxn>
                  <a:cxn ang="0">
                    <a:pos x="107" y="78"/>
                  </a:cxn>
                  <a:cxn ang="0">
                    <a:pos x="109" y="64"/>
                  </a:cxn>
                  <a:cxn ang="0">
                    <a:pos x="107" y="54"/>
                  </a:cxn>
                  <a:cxn ang="0">
                    <a:pos x="101" y="44"/>
                  </a:cxn>
                  <a:cxn ang="0">
                    <a:pos x="88" y="36"/>
                  </a:cxn>
                  <a:cxn ang="0">
                    <a:pos x="72" y="32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78"/>
                    </a:lnTo>
                    <a:lnTo>
                      <a:pt x="141" y="92"/>
                    </a:lnTo>
                    <a:lnTo>
                      <a:pt x="135" y="102"/>
                    </a:lnTo>
                    <a:lnTo>
                      <a:pt x="127" y="112"/>
                    </a:lnTo>
                    <a:lnTo>
                      <a:pt x="117" y="118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0" name="Freeform 80"/>
              <p:cNvSpPr>
                <a:spLocks noEditPoints="1"/>
              </p:cNvSpPr>
              <p:nvPr/>
            </p:nvSpPr>
            <p:spPr bwMode="auto">
              <a:xfrm>
                <a:off x="4857" y="1387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6" y="2"/>
                  </a:cxn>
                  <a:cxn ang="0">
                    <a:pos x="98" y="6"/>
                  </a:cxn>
                  <a:cxn ang="0">
                    <a:pos x="110" y="12"/>
                  </a:cxn>
                  <a:cxn ang="0">
                    <a:pos x="122" y="20"/>
                  </a:cxn>
                  <a:cxn ang="0">
                    <a:pos x="130" y="30"/>
                  </a:cxn>
                  <a:cxn ang="0">
                    <a:pos x="138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80"/>
                  </a:cxn>
                  <a:cxn ang="0">
                    <a:pos x="138" y="92"/>
                  </a:cxn>
                  <a:cxn ang="0">
                    <a:pos x="130" y="104"/>
                  </a:cxn>
                  <a:cxn ang="0">
                    <a:pos x="122" y="112"/>
                  </a:cxn>
                  <a:cxn ang="0">
                    <a:pos x="110" y="120"/>
                  </a:cxn>
                  <a:cxn ang="0">
                    <a:pos x="98" y="124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1" name="Freeform 81"/>
              <p:cNvSpPr>
                <a:spLocks noEditPoints="1"/>
              </p:cNvSpPr>
              <p:nvPr/>
            </p:nvSpPr>
            <p:spPr bwMode="auto">
              <a:xfrm>
                <a:off x="5105" y="1232"/>
                <a:ext cx="120" cy="103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2" y="53"/>
                  </a:cxn>
                  <a:cxn ang="0">
                    <a:pos x="6" y="41"/>
                  </a:cxn>
                  <a:cxn ang="0">
                    <a:pos x="12" y="31"/>
                  </a:cxn>
                  <a:cxn ang="0">
                    <a:pos x="22" y="20"/>
                  </a:cxn>
                  <a:cxn ang="0">
                    <a:pos x="32" y="12"/>
                  </a:cxn>
                  <a:cxn ang="0">
                    <a:pos x="44" y="6"/>
                  </a:cxn>
                  <a:cxn ang="0">
                    <a:pos x="56" y="2"/>
                  </a:cxn>
                  <a:cxn ang="0">
                    <a:pos x="70" y="0"/>
                  </a:cxn>
                  <a:cxn ang="0">
                    <a:pos x="86" y="2"/>
                  </a:cxn>
                  <a:cxn ang="0">
                    <a:pos x="102" y="6"/>
                  </a:cxn>
                  <a:cxn ang="0">
                    <a:pos x="114" y="12"/>
                  </a:cxn>
                  <a:cxn ang="0">
                    <a:pos x="124" y="20"/>
                  </a:cxn>
                  <a:cxn ang="0">
                    <a:pos x="132" y="31"/>
                  </a:cxn>
                  <a:cxn ang="0">
                    <a:pos x="138" y="41"/>
                  </a:cxn>
                  <a:cxn ang="0">
                    <a:pos x="140" y="53"/>
                  </a:cxn>
                  <a:cxn ang="0">
                    <a:pos x="142" y="65"/>
                  </a:cxn>
                  <a:cxn ang="0">
                    <a:pos x="140" y="79"/>
                  </a:cxn>
                  <a:cxn ang="0">
                    <a:pos x="138" y="93"/>
                  </a:cxn>
                  <a:cxn ang="0">
                    <a:pos x="132" y="103"/>
                  </a:cxn>
                  <a:cxn ang="0">
                    <a:pos x="124" y="113"/>
                  </a:cxn>
                  <a:cxn ang="0">
                    <a:pos x="114" y="119"/>
                  </a:cxn>
                  <a:cxn ang="0">
                    <a:pos x="102" y="125"/>
                  </a:cxn>
                  <a:cxn ang="0">
                    <a:pos x="86" y="129"/>
                  </a:cxn>
                  <a:cxn ang="0">
                    <a:pos x="70" y="129"/>
                  </a:cxn>
                  <a:cxn ang="0">
                    <a:pos x="56" y="129"/>
                  </a:cxn>
                  <a:cxn ang="0">
                    <a:pos x="44" y="125"/>
                  </a:cxn>
                  <a:cxn ang="0">
                    <a:pos x="32" y="119"/>
                  </a:cxn>
                  <a:cxn ang="0">
                    <a:pos x="22" y="113"/>
                  </a:cxn>
                  <a:cxn ang="0">
                    <a:pos x="12" y="103"/>
                  </a:cxn>
                  <a:cxn ang="0">
                    <a:pos x="6" y="93"/>
                  </a:cxn>
                  <a:cxn ang="0">
                    <a:pos x="2" y="79"/>
                  </a:cxn>
                  <a:cxn ang="0">
                    <a:pos x="0" y="65"/>
                  </a:cxn>
                  <a:cxn ang="0">
                    <a:pos x="34" y="65"/>
                  </a:cxn>
                  <a:cxn ang="0">
                    <a:pos x="36" y="73"/>
                  </a:cxn>
                  <a:cxn ang="0">
                    <a:pos x="38" y="79"/>
                  </a:cxn>
                  <a:cxn ang="0">
                    <a:pos x="48" y="89"/>
                  </a:cxn>
                  <a:cxn ang="0">
                    <a:pos x="60" y="95"/>
                  </a:cxn>
                  <a:cxn ang="0">
                    <a:pos x="70" y="97"/>
                  </a:cxn>
                  <a:cxn ang="0">
                    <a:pos x="86" y="95"/>
                  </a:cxn>
                  <a:cxn ang="0">
                    <a:pos x="98" y="89"/>
                  </a:cxn>
                  <a:cxn ang="0">
                    <a:pos x="104" y="79"/>
                  </a:cxn>
                  <a:cxn ang="0">
                    <a:pos x="106" y="65"/>
                  </a:cxn>
                  <a:cxn ang="0">
                    <a:pos x="104" y="55"/>
                  </a:cxn>
                  <a:cxn ang="0">
                    <a:pos x="98" y="45"/>
                  </a:cxn>
                  <a:cxn ang="0">
                    <a:pos x="86" y="37"/>
                  </a:cxn>
                  <a:cxn ang="0">
                    <a:pos x="70" y="33"/>
                  </a:cxn>
                  <a:cxn ang="0">
                    <a:pos x="60" y="37"/>
                  </a:cxn>
                  <a:cxn ang="0">
                    <a:pos x="48" y="45"/>
                  </a:cxn>
                  <a:cxn ang="0">
                    <a:pos x="38" y="55"/>
                  </a:cxn>
                  <a:cxn ang="0">
                    <a:pos x="36" y="61"/>
                  </a:cxn>
                  <a:cxn ang="0">
                    <a:pos x="34" y="65"/>
                  </a:cxn>
                </a:cxnLst>
                <a:rect l="0" t="0" r="r" b="b"/>
                <a:pathLst>
                  <a:path w="142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2" y="31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1"/>
                    </a:lnTo>
                    <a:lnTo>
                      <a:pt x="138" y="41"/>
                    </a:lnTo>
                    <a:lnTo>
                      <a:pt x="140" y="53"/>
                    </a:lnTo>
                    <a:lnTo>
                      <a:pt x="142" y="65"/>
                    </a:lnTo>
                    <a:lnTo>
                      <a:pt x="140" y="79"/>
                    </a:lnTo>
                    <a:lnTo>
                      <a:pt x="138" y="93"/>
                    </a:lnTo>
                    <a:lnTo>
                      <a:pt x="132" y="103"/>
                    </a:lnTo>
                    <a:lnTo>
                      <a:pt x="124" y="113"/>
                    </a:lnTo>
                    <a:lnTo>
                      <a:pt x="114" y="119"/>
                    </a:lnTo>
                    <a:lnTo>
                      <a:pt x="102" y="125"/>
                    </a:lnTo>
                    <a:lnTo>
                      <a:pt x="86" y="129"/>
                    </a:lnTo>
                    <a:lnTo>
                      <a:pt x="70" y="129"/>
                    </a:lnTo>
                    <a:lnTo>
                      <a:pt x="56" y="129"/>
                    </a:lnTo>
                    <a:lnTo>
                      <a:pt x="44" y="125"/>
                    </a:lnTo>
                    <a:lnTo>
                      <a:pt x="32" y="119"/>
                    </a:lnTo>
                    <a:lnTo>
                      <a:pt x="22" y="113"/>
                    </a:lnTo>
                    <a:lnTo>
                      <a:pt x="12" y="103"/>
                    </a:lnTo>
                    <a:lnTo>
                      <a:pt x="6" y="93"/>
                    </a:lnTo>
                    <a:lnTo>
                      <a:pt x="2" y="79"/>
                    </a:lnTo>
                    <a:lnTo>
                      <a:pt x="0" y="65"/>
                    </a:lnTo>
                    <a:close/>
                    <a:moveTo>
                      <a:pt x="34" y="65"/>
                    </a:moveTo>
                    <a:lnTo>
                      <a:pt x="36" y="73"/>
                    </a:lnTo>
                    <a:lnTo>
                      <a:pt x="38" y="79"/>
                    </a:lnTo>
                    <a:lnTo>
                      <a:pt x="48" y="89"/>
                    </a:lnTo>
                    <a:lnTo>
                      <a:pt x="60" y="95"/>
                    </a:lnTo>
                    <a:lnTo>
                      <a:pt x="70" y="97"/>
                    </a:lnTo>
                    <a:lnTo>
                      <a:pt x="86" y="95"/>
                    </a:lnTo>
                    <a:lnTo>
                      <a:pt x="98" y="89"/>
                    </a:lnTo>
                    <a:lnTo>
                      <a:pt x="104" y="79"/>
                    </a:lnTo>
                    <a:lnTo>
                      <a:pt x="106" y="65"/>
                    </a:lnTo>
                    <a:lnTo>
                      <a:pt x="104" y="55"/>
                    </a:lnTo>
                    <a:lnTo>
                      <a:pt x="98" y="45"/>
                    </a:lnTo>
                    <a:lnTo>
                      <a:pt x="86" y="37"/>
                    </a:lnTo>
                    <a:lnTo>
                      <a:pt x="70" y="33"/>
                    </a:lnTo>
                    <a:lnTo>
                      <a:pt x="60" y="37"/>
                    </a:lnTo>
                    <a:lnTo>
                      <a:pt x="48" y="45"/>
                    </a:lnTo>
                    <a:lnTo>
                      <a:pt x="38" y="55"/>
                    </a:lnTo>
                    <a:lnTo>
                      <a:pt x="36" y="61"/>
                    </a:lnTo>
                    <a:lnTo>
                      <a:pt x="34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2" name="Freeform 82"/>
              <p:cNvSpPr>
                <a:spLocks noEditPoints="1"/>
              </p:cNvSpPr>
              <p:nvPr/>
            </p:nvSpPr>
            <p:spPr bwMode="auto">
              <a:xfrm>
                <a:off x="5593" y="1127"/>
                <a:ext cx="123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5" y="6"/>
                  </a:cxn>
                  <a:cxn ang="0">
                    <a:pos x="117" y="12"/>
                  </a:cxn>
                  <a:cxn ang="0">
                    <a:pos x="127" y="20"/>
                  </a:cxn>
                  <a:cxn ang="0">
                    <a:pos x="135" y="30"/>
                  </a:cxn>
                  <a:cxn ang="0">
                    <a:pos x="141" y="40"/>
                  </a:cxn>
                  <a:cxn ang="0">
                    <a:pos x="143" y="52"/>
                  </a:cxn>
                  <a:cxn ang="0">
                    <a:pos x="145" y="64"/>
                  </a:cxn>
                  <a:cxn ang="0">
                    <a:pos x="143" y="80"/>
                  </a:cxn>
                  <a:cxn ang="0">
                    <a:pos x="141" y="92"/>
                  </a:cxn>
                  <a:cxn ang="0">
                    <a:pos x="135" y="104"/>
                  </a:cxn>
                  <a:cxn ang="0">
                    <a:pos x="127" y="112"/>
                  </a:cxn>
                  <a:cxn ang="0">
                    <a:pos x="117" y="120"/>
                  </a:cxn>
                  <a:cxn ang="0">
                    <a:pos x="105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1" y="88"/>
                  </a:cxn>
                  <a:cxn ang="0">
                    <a:pos x="107" y="78"/>
                  </a:cxn>
                  <a:cxn ang="0">
                    <a:pos x="109" y="64"/>
                  </a:cxn>
                  <a:cxn ang="0">
                    <a:pos x="107" y="54"/>
                  </a:cxn>
                  <a:cxn ang="0">
                    <a:pos x="101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3" name="Freeform 83"/>
              <p:cNvSpPr>
                <a:spLocks/>
              </p:cNvSpPr>
              <p:nvPr/>
            </p:nvSpPr>
            <p:spPr bwMode="auto">
              <a:xfrm>
                <a:off x="4900" y="1419"/>
                <a:ext cx="203" cy="254"/>
              </a:xfrm>
              <a:custGeom>
                <a:avLst/>
                <a:gdLst/>
                <a:ahLst/>
                <a:cxnLst>
                  <a:cxn ang="0">
                    <a:pos x="84" y="284"/>
                  </a:cxn>
                  <a:cxn ang="0">
                    <a:pos x="98" y="270"/>
                  </a:cxn>
                  <a:cxn ang="0">
                    <a:pos x="108" y="262"/>
                  </a:cxn>
                  <a:cxn ang="0">
                    <a:pos x="114" y="256"/>
                  </a:cxn>
                  <a:cxn ang="0">
                    <a:pos x="118" y="250"/>
                  </a:cxn>
                  <a:cxn ang="0">
                    <a:pos x="122" y="240"/>
                  </a:cxn>
                  <a:cxn ang="0">
                    <a:pos x="126" y="228"/>
                  </a:cxn>
                  <a:cxn ang="0">
                    <a:pos x="130" y="218"/>
                  </a:cxn>
                  <a:cxn ang="0">
                    <a:pos x="134" y="206"/>
                  </a:cxn>
                  <a:cxn ang="0">
                    <a:pos x="138" y="192"/>
                  </a:cxn>
                  <a:cxn ang="0">
                    <a:pos x="144" y="176"/>
                  </a:cxn>
                  <a:cxn ang="0">
                    <a:pos x="154" y="156"/>
                  </a:cxn>
                  <a:cxn ang="0">
                    <a:pos x="164" y="140"/>
                  </a:cxn>
                  <a:cxn ang="0">
                    <a:pos x="188" y="108"/>
                  </a:cxn>
                  <a:cxn ang="0">
                    <a:pos x="215" y="78"/>
                  </a:cxn>
                  <a:cxn ang="0">
                    <a:pos x="241" y="46"/>
                  </a:cxn>
                  <a:cxn ang="0">
                    <a:pos x="229" y="36"/>
                  </a:cxn>
                  <a:cxn ang="0">
                    <a:pos x="219" y="28"/>
                  </a:cxn>
                  <a:cxn ang="0">
                    <a:pos x="205" y="16"/>
                  </a:cxn>
                  <a:cxn ang="0">
                    <a:pos x="195" y="8"/>
                  </a:cxn>
                  <a:cxn ang="0">
                    <a:pos x="188" y="2"/>
                  </a:cxn>
                  <a:cxn ang="0">
                    <a:pos x="182" y="0"/>
                  </a:cxn>
                  <a:cxn ang="0">
                    <a:pos x="174" y="0"/>
                  </a:cxn>
                  <a:cxn ang="0">
                    <a:pos x="162" y="0"/>
                  </a:cxn>
                  <a:cxn ang="0">
                    <a:pos x="154" y="2"/>
                  </a:cxn>
                  <a:cxn ang="0">
                    <a:pos x="144" y="4"/>
                  </a:cxn>
                  <a:cxn ang="0">
                    <a:pos x="128" y="14"/>
                  </a:cxn>
                  <a:cxn ang="0">
                    <a:pos x="112" y="24"/>
                  </a:cxn>
                  <a:cxn ang="0">
                    <a:pos x="100" y="32"/>
                  </a:cxn>
                  <a:cxn ang="0">
                    <a:pos x="92" y="38"/>
                  </a:cxn>
                  <a:cxn ang="0">
                    <a:pos x="86" y="48"/>
                  </a:cxn>
                  <a:cxn ang="0">
                    <a:pos x="82" y="58"/>
                  </a:cxn>
                  <a:cxn ang="0">
                    <a:pos x="82" y="72"/>
                  </a:cxn>
                  <a:cxn ang="0">
                    <a:pos x="84" y="90"/>
                  </a:cxn>
                  <a:cxn ang="0">
                    <a:pos x="76" y="102"/>
                  </a:cxn>
                  <a:cxn ang="0">
                    <a:pos x="68" y="114"/>
                  </a:cxn>
                  <a:cxn ang="0">
                    <a:pos x="58" y="128"/>
                  </a:cxn>
                  <a:cxn ang="0">
                    <a:pos x="50" y="140"/>
                  </a:cxn>
                  <a:cxn ang="0">
                    <a:pos x="46" y="148"/>
                  </a:cxn>
                  <a:cxn ang="0">
                    <a:pos x="40" y="154"/>
                  </a:cxn>
                  <a:cxn ang="0">
                    <a:pos x="36" y="164"/>
                  </a:cxn>
                  <a:cxn ang="0">
                    <a:pos x="32" y="178"/>
                  </a:cxn>
                  <a:cxn ang="0">
                    <a:pos x="28" y="186"/>
                  </a:cxn>
                  <a:cxn ang="0">
                    <a:pos x="24" y="198"/>
                  </a:cxn>
                  <a:cxn ang="0">
                    <a:pos x="16" y="206"/>
                  </a:cxn>
                  <a:cxn ang="0">
                    <a:pos x="8" y="214"/>
                  </a:cxn>
                  <a:cxn ang="0">
                    <a:pos x="2" y="222"/>
                  </a:cxn>
                  <a:cxn ang="0">
                    <a:pos x="0" y="230"/>
                  </a:cxn>
                  <a:cxn ang="0">
                    <a:pos x="0" y="238"/>
                  </a:cxn>
                  <a:cxn ang="0">
                    <a:pos x="2" y="248"/>
                  </a:cxn>
                  <a:cxn ang="0">
                    <a:pos x="6" y="270"/>
                  </a:cxn>
                  <a:cxn ang="0">
                    <a:pos x="8" y="280"/>
                  </a:cxn>
                  <a:cxn ang="0">
                    <a:pos x="10" y="286"/>
                  </a:cxn>
                  <a:cxn ang="0">
                    <a:pos x="12" y="292"/>
                  </a:cxn>
                  <a:cxn ang="0">
                    <a:pos x="12" y="294"/>
                  </a:cxn>
                  <a:cxn ang="0">
                    <a:pos x="24" y="304"/>
                  </a:cxn>
                  <a:cxn ang="0">
                    <a:pos x="30" y="312"/>
                  </a:cxn>
                  <a:cxn ang="0">
                    <a:pos x="34" y="316"/>
                  </a:cxn>
                  <a:cxn ang="0">
                    <a:pos x="40" y="316"/>
                  </a:cxn>
                  <a:cxn ang="0">
                    <a:pos x="44" y="314"/>
                  </a:cxn>
                  <a:cxn ang="0">
                    <a:pos x="52" y="308"/>
                  </a:cxn>
                  <a:cxn ang="0">
                    <a:pos x="66" y="298"/>
                  </a:cxn>
                  <a:cxn ang="0">
                    <a:pos x="84" y="284"/>
                  </a:cxn>
                </a:cxnLst>
                <a:rect l="0" t="0" r="r" b="b"/>
                <a:pathLst>
                  <a:path w="241" h="316">
                    <a:moveTo>
                      <a:pt x="84" y="284"/>
                    </a:moveTo>
                    <a:lnTo>
                      <a:pt x="98" y="270"/>
                    </a:lnTo>
                    <a:lnTo>
                      <a:pt x="108" y="262"/>
                    </a:lnTo>
                    <a:lnTo>
                      <a:pt x="114" y="256"/>
                    </a:lnTo>
                    <a:lnTo>
                      <a:pt x="118" y="250"/>
                    </a:lnTo>
                    <a:lnTo>
                      <a:pt x="122" y="240"/>
                    </a:lnTo>
                    <a:lnTo>
                      <a:pt x="126" y="228"/>
                    </a:lnTo>
                    <a:lnTo>
                      <a:pt x="130" y="218"/>
                    </a:lnTo>
                    <a:lnTo>
                      <a:pt x="134" y="206"/>
                    </a:lnTo>
                    <a:lnTo>
                      <a:pt x="138" y="192"/>
                    </a:lnTo>
                    <a:lnTo>
                      <a:pt x="144" y="176"/>
                    </a:lnTo>
                    <a:lnTo>
                      <a:pt x="154" y="156"/>
                    </a:lnTo>
                    <a:lnTo>
                      <a:pt x="164" y="140"/>
                    </a:lnTo>
                    <a:lnTo>
                      <a:pt x="188" y="108"/>
                    </a:lnTo>
                    <a:lnTo>
                      <a:pt x="215" y="78"/>
                    </a:lnTo>
                    <a:lnTo>
                      <a:pt x="241" y="46"/>
                    </a:lnTo>
                    <a:lnTo>
                      <a:pt x="229" y="36"/>
                    </a:lnTo>
                    <a:lnTo>
                      <a:pt x="219" y="28"/>
                    </a:lnTo>
                    <a:lnTo>
                      <a:pt x="205" y="16"/>
                    </a:lnTo>
                    <a:lnTo>
                      <a:pt x="195" y="8"/>
                    </a:lnTo>
                    <a:lnTo>
                      <a:pt x="188" y="2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0"/>
                    </a:lnTo>
                    <a:lnTo>
                      <a:pt x="154" y="2"/>
                    </a:lnTo>
                    <a:lnTo>
                      <a:pt x="144" y="4"/>
                    </a:lnTo>
                    <a:lnTo>
                      <a:pt x="128" y="14"/>
                    </a:lnTo>
                    <a:lnTo>
                      <a:pt x="112" y="24"/>
                    </a:lnTo>
                    <a:lnTo>
                      <a:pt x="100" y="32"/>
                    </a:lnTo>
                    <a:lnTo>
                      <a:pt x="92" y="38"/>
                    </a:lnTo>
                    <a:lnTo>
                      <a:pt x="86" y="48"/>
                    </a:lnTo>
                    <a:lnTo>
                      <a:pt x="82" y="58"/>
                    </a:lnTo>
                    <a:lnTo>
                      <a:pt x="82" y="72"/>
                    </a:lnTo>
                    <a:lnTo>
                      <a:pt x="84" y="90"/>
                    </a:lnTo>
                    <a:lnTo>
                      <a:pt x="76" y="102"/>
                    </a:lnTo>
                    <a:lnTo>
                      <a:pt x="68" y="114"/>
                    </a:lnTo>
                    <a:lnTo>
                      <a:pt x="58" y="128"/>
                    </a:lnTo>
                    <a:lnTo>
                      <a:pt x="50" y="140"/>
                    </a:lnTo>
                    <a:lnTo>
                      <a:pt x="46" y="148"/>
                    </a:lnTo>
                    <a:lnTo>
                      <a:pt x="40" y="154"/>
                    </a:lnTo>
                    <a:lnTo>
                      <a:pt x="36" y="164"/>
                    </a:lnTo>
                    <a:lnTo>
                      <a:pt x="32" y="178"/>
                    </a:lnTo>
                    <a:lnTo>
                      <a:pt x="28" y="186"/>
                    </a:lnTo>
                    <a:lnTo>
                      <a:pt x="24" y="198"/>
                    </a:lnTo>
                    <a:lnTo>
                      <a:pt x="16" y="206"/>
                    </a:lnTo>
                    <a:lnTo>
                      <a:pt x="8" y="214"/>
                    </a:lnTo>
                    <a:lnTo>
                      <a:pt x="2" y="222"/>
                    </a:lnTo>
                    <a:lnTo>
                      <a:pt x="0" y="230"/>
                    </a:lnTo>
                    <a:lnTo>
                      <a:pt x="0" y="238"/>
                    </a:lnTo>
                    <a:lnTo>
                      <a:pt x="2" y="248"/>
                    </a:lnTo>
                    <a:lnTo>
                      <a:pt x="6" y="270"/>
                    </a:lnTo>
                    <a:lnTo>
                      <a:pt x="8" y="280"/>
                    </a:lnTo>
                    <a:lnTo>
                      <a:pt x="10" y="286"/>
                    </a:lnTo>
                    <a:lnTo>
                      <a:pt x="12" y="292"/>
                    </a:lnTo>
                    <a:lnTo>
                      <a:pt x="12" y="294"/>
                    </a:lnTo>
                    <a:lnTo>
                      <a:pt x="24" y="304"/>
                    </a:lnTo>
                    <a:lnTo>
                      <a:pt x="30" y="312"/>
                    </a:lnTo>
                    <a:lnTo>
                      <a:pt x="34" y="316"/>
                    </a:lnTo>
                    <a:lnTo>
                      <a:pt x="40" y="316"/>
                    </a:lnTo>
                    <a:lnTo>
                      <a:pt x="44" y="314"/>
                    </a:lnTo>
                    <a:lnTo>
                      <a:pt x="52" y="308"/>
                    </a:lnTo>
                    <a:lnTo>
                      <a:pt x="66" y="298"/>
                    </a:lnTo>
                    <a:lnTo>
                      <a:pt x="84" y="284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4" name="Freeform 84"/>
              <p:cNvSpPr>
                <a:spLocks/>
              </p:cNvSpPr>
              <p:nvPr/>
            </p:nvSpPr>
            <p:spPr bwMode="auto">
              <a:xfrm>
                <a:off x="4776" y="740"/>
                <a:ext cx="193" cy="257"/>
              </a:xfrm>
              <a:custGeom>
                <a:avLst/>
                <a:gdLst/>
                <a:ahLst/>
                <a:cxnLst>
                  <a:cxn ang="0">
                    <a:pos x="84" y="288"/>
                  </a:cxn>
                  <a:cxn ang="0">
                    <a:pos x="92" y="278"/>
                  </a:cxn>
                  <a:cxn ang="0">
                    <a:pos x="98" y="272"/>
                  </a:cxn>
                  <a:cxn ang="0">
                    <a:pos x="108" y="260"/>
                  </a:cxn>
                  <a:cxn ang="0">
                    <a:pos x="114" y="252"/>
                  </a:cxn>
                  <a:cxn ang="0">
                    <a:pos x="118" y="244"/>
                  </a:cxn>
                  <a:cxn ang="0">
                    <a:pos x="122" y="236"/>
                  </a:cxn>
                  <a:cxn ang="0">
                    <a:pos x="126" y="222"/>
                  </a:cxn>
                  <a:cxn ang="0">
                    <a:pos x="130" y="212"/>
                  </a:cxn>
                  <a:cxn ang="0">
                    <a:pos x="134" y="200"/>
                  </a:cxn>
                  <a:cxn ang="0">
                    <a:pos x="138" y="186"/>
                  </a:cxn>
                  <a:cxn ang="0">
                    <a:pos x="144" y="170"/>
                  </a:cxn>
                  <a:cxn ang="0">
                    <a:pos x="154" y="152"/>
                  </a:cxn>
                  <a:cxn ang="0">
                    <a:pos x="164" y="134"/>
                  </a:cxn>
                  <a:cxn ang="0">
                    <a:pos x="186" y="106"/>
                  </a:cxn>
                  <a:cxn ang="0">
                    <a:pos x="208" y="80"/>
                  </a:cxn>
                  <a:cxn ang="0">
                    <a:pos x="228" y="52"/>
                  </a:cxn>
                  <a:cxn ang="0">
                    <a:pos x="218" y="40"/>
                  </a:cxn>
                  <a:cxn ang="0">
                    <a:pos x="210" y="32"/>
                  </a:cxn>
                  <a:cxn ang="0">
                    <a:pos x="198" y="16"/>
                  </a:cxn>
                  <a:cxn ang="0">
                    <a:pos x="190" y="8"/>
                  </a:cxn>
                  <a:cxn ang="0">
                    <a:pos x="186" y="2"/>
                  </a:cxn>
                  <a:cxn ang="0">
                    <a:pos x="182" y="0"/>
                  </a:cxn>
                  <a:cxn ang="0">
                    <a:pos x="174" y="2"/>
                  </a:cxn>
                  <a:cxn ang="0">
                    <a:pos x="162" y="4"/>
                  </a:cxn>
                  <a:cxn ang="0">
                    <a:pos x="154" y="6"/>
                  </a:cxn>
                  <a:cxn ang="0">
                    <a:pos x="144" y="8"/>
                  </a:cxn>
                  <a:cxn ang="0">
                    <a:pos x="128" y="18"/>
                  </a:cxn>
                  <a:cxn ang="0">
                    <a:pos x="112" y="28"/>
                  </a:cxn>
                  <a:cxn ang="0">
                    <a:pos x="100" y="36"/>
                  </a:cxn>
                  <a:cxn ang="0">
                    <a:pos x="92" y="42"/>
                  </a:cxn>
                  <a:cxn ang="0">
                    <a:pos x="86" y="52"/>
                  </a:cxn>
                  <a:cxn ang="0">
                    <a:pos x="82" y="62"/>
                  </a:cxn>
                  <a:cxn ang="0">
                    <a:pos x="82" y="76"/>
                  </a:cxn>
                  <a:cxn ang="0">
                    <a:pos x="84" y="94"/>
                  </a:cxn>
                  <a:cxn ang="0">
                    <a:pos x="76" y="108"/>
                  </a:cxn>
                  <a:cxn ang="0">
                    <a:pos x="68" y="118"/>
                  </a:cxn>
                  <a:cxn ang="0">
                    <a:pos x="58" y="134"/>
                  </a:cxn>
                  <a:cxn ang="0">
                    <a:pos x="50" y="144"/>
                  </a:cxn>
                  <a:cxn ang="0">
                    <a:pos x="46" y="152"/>
                  </a:cxn>
                  <a:cxn ang="0">
                    <a:pos x="40" y="160"/>
                  </a:cxn>
                  <a:cxn ang="0">
                    <a:pos x="36" y="168"/>
                  </a:cxn>
                  <a:cxn ang="0">
                    <a:pos x="32" y="182"/>
                  </a:cxn>
                  <a:cxn ang="0">
                    <a:pos x="28" y="192"/>
                  </a:cxn>
                  <a:cxn ang="0">
                    <a:pos x="24" y="202"/>
                  </a:cxn>
                  <a:cxn ang="0">
                    <a:pos x="16" y="208"/>
                  </a:cxn>
                  <a:cxn ang="0">
                    <a:pos x="8" y="212"/>
                  </a:cxn>
                  <a:cxn ang="0">
                    <a:pos x="2" y="216"/>
                  </a:cxn>
                  <a:cxn ang="0">
                    <a:pos x="0" y="224"/>
                  </a:cxn>
                  <a:cxn ang="0">
                    <a:pos x="2" y="250"/>
                  </a:cxn>
                  <a:cxn ang="0">
                    <a:pos x="6" y="274"/>
                  </a:cxn>
                  <a:cxn ang="0">
                    <a:pos x="8" y="284"/>
                  </a:cxn>
                  <a:cxn ang="0">
                    <a:pos x="10" y="292"/>
                  </a:cxn>
                  <a:cxn ang="0">
                    <a:pos x="12" y="296"/>
                  </a:cxn>
                  <a:cxn ang="0">
                    <a:pos x="12" y="298"/>
                  </a:cxn>
                  <a:cxn ang="0">
                    <a:pos x="24" y="308"/>
                  </a:cxn>
                  <a:cxn ang="0">
                    <a:pos x="30" y="316"/>
                  </a:cxn>
                  <a:cxn ang="0">
                    <a:pos x="34" y="320"/>
                  </a:cxn>
                  <a:cxn ang="0">
                    <a:pos x="40" y="320"/>
                  </a:cxn>
                  <a:cxn ang="0">
                    <a:pos x="44" y="318"/>
                  </a:cxn>
                  <a:cxn ang="0">
                    <a:pos x="52" y="312"/>
                  </a:cxn>
                  <a:cxn ang="0">
                    <a:pos x="66" y="302"/>
                  </a:cxn>
                  <a:cxn ang="0">
                    <a:pos x="84" y="288"/>
                  </a:cxn>
                </a:cxnLst>
                <a:rect l="0" t="0" r="r" b="b"/>
                <a:pathLst>
                  <a:path w="228" h="320">
                    <a:moveTo>
                      <a:pt x="84" y="288"/>
                    </a:moveTo>
                    <a:lnTo>
                      <a:pt x="92" y="278"/>
                    </a:lnTo>
                    <a:lnTo>
                      <a:pt x="98" y="272"/>
                    </a:lnTo>
                    <a:lnTo>
                      <a:pt x="108" y="260"/>
                    </a:lnTo>
                    <a:lnTo>
                      <a:pt x="114" y="252"/>
                    </a:lnTo>
                    <a:lnTo>
                      <a:pt x="118" y="244"/>
                    </a:lnTo>
                    <a:lnTo>
                      <a:pt x="122" y="236"/>
                    </a:lnTo>
                    <a:lnTo>
                      <a:pt x="126" y="222"/>
                    </a:lnTo>
                    <a:lnTo>
                      <a:pt x="130" y="212"/>
                    </a:lnTo>
                    <a:lnTo>
                      <a:pt x="134" y="200"/>
                    </a:lnTo>
                    <a:lnTo>
                      <a:pt x="138" y="186"/>
                    </a:lnTo>
                    <a:lnTo>
                      <a:pt x="144" y="170"/>
                    </a:lnTo>
                    <a:lnTo>
                      <a:pt x="154" y="152"/>
                    </a:lnTo>
                    <a:lnTo>
                      <a:pt x="164" y="134"/>
                    </a:lnTo>
                    <a:lnTo>
                      <a:pt x="186" y="106"/>
                    </a:lnTo>
                    <a:lnTo>
                      <a:pt x="208" y="80"/>
                    </a:lnTo>
                    <a:lnTo>
                      <a:pt x="228" y="52"/>
                    </a:lnTo>
                    <a:lnTo>
                      <a:pt x="218" y="40"/>
                    </a:lnTo>
                    <a:lnTo>
                      <a:pt x="210" y="32"/>
                    </a:lnTo>
                    <a:lnTo>
                      <a:pt x="198" y="16"/>
                    </a:lnTo>
                    <a:lnTo>
                      <a:pt x="190" y="8"/>
                    </a:lnTo>
                    <a:lnTo>
                      <a:pt x="186" y="2"/>
                    </a:lnTo>
                    <a:lnTo>
                      <a:pt x="182" y="0"/>
                    </a:lnTo>
                    <a:lnTo>
                      <a:pt x="174" y="2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2"/>
                    </a:lnTo>
                    <a:lnTo>
                      <a:pt x="82" y="62"/>
                    </a:lnTo>
                    <a:lnTo>
                      <a:pt x="82" y="76"/>
                    </a:lnTo>
                    <a:lnTo>
                      <a:pt x="84" y="94"/>
                    </a:lnTo>
                    <a:lnTo>
                      <a:pt x="76" y="108"/>
                    </a:lnTo>
                    <a:lnTo>
                      <a:pt x="68" y="118"/>
                    </a:lnTo>
                    <a:lnTo>
                      <a:pt x="58" y="134"/>
                    </a:lnTo>
                    <a:lnTo>
                      <a:pt x="50" y="144"/>
                    </a:lnTo>
                    <a:lnTo>
                      <a:pt x="46" y="152"/>
                    </a:lnTo>
                    <a:lnTo>
                      <a:pt x="40" y="160"/>
                    </a:lnTo>
                    <a:lnTo>
                      <a:pt x="36" y="168"/>
                    </a:lnTo>
                    <a:lnTo>
                      <a:pt x="32" y="182"/>
                    </a:lnTo>
                    <a:lnTo>
                      <a:pt x="28" y="192"/>
                    </a:lnTo>
                    <a:lnTo>
                      <a:pt x="24" y="202"/>
                    </a:lnTo>
                    <a:lnTo>
                      <a:pt x="16" y="208"/>
                    </a:lnTo>
                    <a:lnTo>
                      <a:pt x="8" y="212"/>
                    </a:lnTo>
                    <a:lnTo>
                      <a:pt x="2" y="216"/>
                    </a:lnTo>
                    <a:lnTo>
                      <a:pt x="0" y="224"/>
                    </a:lnTo>
                    <a:lnTo>
                      <a:pt x="2" y="250"/>
                    </a:lnTo>
                    <a:lnTo>
                      <a:pt x="6" y="274"/>
                    </a:lnTo>
                    <a:lnTo>
                      <a:pt x="8" y="284"/>
                    </a:lnTo>
                    <a:lnTo>
                      <a:pt x="10" y="292"/>
                    </a:lnTo>
                    <a:lnTo>
                      <a:pt x="12" y="296"/>
                    </a:lnTo>
                    <a:lnTo>
                      <a:pt x="12" y="298"/>
                    </a:lnTo>
                    <a:lnTo>
                      <a:pt x="24" y="308"/>
                    </a:lnTo>
                    <a:lnTo>
                      <a:pt x="30" y="316"/>
                    </a:lnTo>
                    <a:lnTo>
                      <a:pt x="34" y="320"/>
                    </a:lnTo>
                    <a:lnTo>
                      <a:pt x="40" y="320"/>
                    </a:lnTo>
                    <a:lnTo>
                      <a:pt x="44" y="318"/>
                    </a:lnTo>
                    <a:lnTo>
                      <a:pt x="52" y="312"/>
                    </a:lnTo>
                    <a:lnTo>
                      <a:pt x="66" y="302"/>
                    </a:lnTo>
                    <a:lnTo>
                      <a:pt x="84" y="288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5" name="Freeform 85"/>
              <p:cNvSpPr>
                <a:spLocks/>
              </p:cNvSpPr>
              <p:nvPr/>
            </p:nvSpPr>
            <p:spPr bwMode="auto">
              <a:xfrm>
                <a:off x="5880" y="636"/>
                <a:ext cx="203" cy="256"/>
              </a:xfrm>
              <a:custGeom>
                <a:avLst/>
                <a:gdLst/>
                <a:ahLst/>
                <a:cxnLst>
                  <a:cxn ang="0">
                    <a:pos x="94" y="279"/>
                  </a:cxn>
                  <a:cxn ang="0">
                    <a:pos x="114" y="261"/>
                  </a:cxn>
                  <a:cxn ang="0">
                    <a:pos x="124" y="245"/>
                  </a:cxn>
                  <a:cxn ang="0">
                    <a:pos x="128" y="221"/>
                  </a:cxn>
                  <a:cxn ang="0">
                    <a:pos x="134" y="201"/>
                  </a:cxn>
                  <a:cxn ang="0">
                    <a:pos x="144" y="169"/>
                  </a:cxn>
                  <a:cxn ang="0">
                    <a:pos x="164" y="135"/>
                  </a:cxn>
                  <a:cxn ang="0">
                    <a:pos x="214" y="81"/>
                  </a:cxn>
                  <a:cxn ang="0">
                    <a:pos x="240" y="51"/>
                  </a:cxn>
                  <a:cxn ang="0">
                    <a:pos x="218" y="30"/>
                  </a:cxn>
                  <a:cxn ang="0">
                    <a:pos x="194" y="6"/>
                  </a:cxn>
                  <a:cxn ang="0">
                    <a:pos x="182" y="0"/>
                  </a:cxn>
                  <a:cxn ang="0">
                    <a:pos x="162" y="4"/>
                  </a:cxn>
                  <a:cxn ang="0">
                    <a:pos x="144" y="8"/>
                  </a:cxn>
                  <a:cxn ang="0">
                    <a:pos x="112" y="28"/>
                  </a:cxn>
                  <a:cxn ang="0">
                    <a:pos x="92" y="42"/>
                  </a:cxn>
                  <a:cxn ang="0">
                    <a:pos x="82" y="63"/>
                  </a:cxn>
                  <a:cxn ang="0">
                    <a:pos x="84" y="95"/>
                  </a:cxn>
                  <a:cxn ang="0">
                    <a:pos x="70" y="119"/>
                  </a:cxn>
                  <a:cxn ang="0">
                    <a:pos x="54" y="145"/>
                  </a:cxn>
                  <a:cxn ang="0">
                    <a:pos x="46" y="159"/>
                  </a:cxn>
                  <a:cxn ang="0">
                    <a:pos x="36" y="181"/>
                  </a:cxn>
                  <a:cxn ang="0">
                    <a:pos x="24" y="201"/>
                  </a:cxn>
                  <a:cxn ang="0">
                    <a:pos x="20" y="209"/>
                  </a:cxn>
                  <a:cxn ang="0">
                    <a:pos x="4" y="217"/>
                  </a:cxn>
                  <a:cxn ang="0">
                    <a:pos x="0" y="223"/>
                  </a:cxn>
                  <a:cxn ang="0">
                    <a:pos x="2" y="245"/>
                  </a:cxn>
                  <a:cxn ang="0">
                    <a:pos x="8" y="281"/>
                  </a:cxn>
                  <a:cxn ang="0">
                    <a:pos x="12" y="297"/>
                  </a:cxn>
                  <a:cxn ang="0">
                    <a:pos x="26" y="309"/>
                  </a:cxn>
                  <a:cxn ang="0">
                    <a:pos x="44" y="319"/>
                  </a:cxn>
                  <a:cxn ang="0">
                    <a:pos x="52" y="315"/>
                  </a:cxn>
                  <a:cxn ang="0">
                    <a:pos x="70" y="299"/>
                  </a:cxn>
                </a:cxnLst>
                <a:rect l="0" t="0" r="r" b="b"/>
                <a:pathLst>
                  <a:path w="240" h="319">
                    <a:moveTo>
                      <a:pt x="84" y="287"/>
                    </a:moveTo>
                    <a:lnTo>
                      <a:pt x="94" y="279"/>
                    </a:lnTo>
                    <a:lnTo>
                      <a:pt x="102" y="271"/>
                    </a:lnTo>
                    <a:lnTo>
                      <a:pt x="114" y="261"/>
                    </a:lnTo>
                    <a:lnTo>
                      <a:pt x="120" y="253"/>
                    </a:lnTo>
                    <a:lnTo>
                      <a:pt x="124" y="245"/>
                    </a:lnTo>
                    <a:lnTo>
                      <a:pt x="126" y="235"/>
                    </a:lnTo>
                    <a:lnTo>
                      <a:pt x="128" y="221"/>
                    </a:lnTo>
                    <a:lnTo>
                      <a:pt x="130" y="211"/>
                    </a:lnTo>
                    <a:lnTo>
                      <a:pt x="134" y="201"/>
                    </a:lnTo>
                    <a:lnTo>
                      <a:pt x="138" y="185"/>
                    </a:lnTo>
                    <a:lnTo>
                      <a:pt x="144" y="169"/>
                    </a:lnTo>
                    <a:lnTo>
                      <a:pt x="154" y="151"/>
                    </a:lnTo>
                    <a:lnTo>
                      <a:pt x="164" y="135"/>
                    </a:lnTo>
                    <a:lnTo>
                      <a:pt x="188" y="107"/>
                    </a:lnTo>
                    <a:lnTo>
                      <a:pt x="214" y="81"/>
                    </a:lnTo>
                    <a:lnTo>
                      <a:pt x="226" y="67"/>
                    </a:lnTo>
                    <a:lnTo>
                      <a:pt x="240" y="51"/>
                    </a:lnTo>
                    <a:lnTo>
                      <a:pt x="228" y="38"/>
                    </a:lnTo>
                    <a:lnTo>
                      <a:pt x="218" y="30"/>
                    </a:lnTo>
                    <a:lnTo>
                      <a:pt x="204" y="14"/>
                    </a:lnTo>
                    <a:lnTo>
                      <a:pt x="194" y="6"/>
                    </a:lnTo>
                    <a:lnTo>
                      <a:pt x="188" y="0"/>
                    </a:lnTo>
                    <a:lnTo>
                      <a:pt x="182" y="0"/>
                    </a:lnTo>
                    <a:lnTo>
                      <a:pt x="174" y="0"/>
                    </a:lnTo>
                    <a:lnTo>
                      <a:pt x="162" y="4"/>
                    </a:lnTo>
                    <a:lnTo>
                      <a:pt x="154" y="6"/>
                    </a:lnTo>
                    <a:lnTo>
                      <a:pt x="144" y="8"/>
                    </a:lnTo>
                    <a:lnTo>
                      <a:pt x="128" y="18"/>
                    </a:lnTo>
                    <a:lnTo>
                      <a:pt x="112" y="28"/>
                    </a:lnTo>
                    <a:lnTo>
                      <a:pt x="100" y="36"/>
                    </a:lnTo>
                    <a:lnTo>
                      <a:pt x="92" y="42"/>
                    </a:lnTo>
                    <a:lnTo>
                      <a:pt x="86" y="53"/>
                    </a:lnTo>
                    <a:lnTo>
                      <a:pt x="82" y="63"/>
                    </a:lnTo>
                    <a:lnTo>
                      <a:pt x="82" y="77"/>
                    </a:lnTo>
                    <a:lnTo>
                      <a:pt x="84" y="95"/>
                    </a:lnTo>
                    <a:lnTo>
                      <a:pt x="76" y="107"/>
                    </a:lnTo>
                    <a:lnTo>
                      <a:pt x="70" y="119"/>
                    </a:lnTo>
                    <a:lnTo>
                      <a:pt x="60" y="133"/>
                    </a:lnTo>
                    <a:lnTo>
                      <a:pt x="54" y="145"/>
                    </a:lnTo>
                    <a:lnTo>
                      <a:pt x="50" y="151"/>
                    </a:lnTo>
                    <a:lnTo>
                      <a:pt x="46" y="159"/>
                    </a:lnTo>
                    <a:lnTo>
                      <a:pt x="42" y="167"/>
                    </a:lnTo>
                    <a:lnTo>
                      <a:pt x="36" y="181"/>
                    </a:lnTo>
                    <a:lnTo>
                      <a:pt x="30" y="191"/>
                    </a:lnTo>
                    <a:lnTo>
                      <a:pt x="24" y="201"/>
                    </a:lnTo>
                    <a:lnTo>
                      <a:pt x="24" y="205"/>
                    </a:lnTo>
                    <a:lnTo>
                      <a:pt x="20" y="209"/>
                    </a:lnTo>
                    <a:lnTo>
                      <a:pt x="12" y="213"/>
                    </a:lnTo>
                    <a:lnTo>
                      <a:pt x="4" y="217"/>
                    </a:lnTo>
                    <a:lnTo>
                      <a:pt x="2" y="219"/>
                    </a:lnTo>
                    <a:lnTo>
                      <a:pt x="0" y="223"/>
                    </a:lnTo>
                    <a:lnTo>
                      <a:pt x="0" y="233"/>
                    </a:lnTo>
                    <a:lnTo>
                      <a:pt x="2" y="245"/>
                    </a:lnTo>
                    <a:lnTo>
                      <a:pt x="6" y="269"/>
                    </a:lnTo>
                    <a:lnTo>
                      <a:pt x="8" y="281"/>
                    </a:lnTo>
                    <a:lnTo>
                      <a:pt x="10" y="291"/>
                    </a:lnTo>
                    <a:lnTo>
                      <a:pt x="12" y="297"/>
                    </a:lnTo>
                    <a:lnTo>
                      <a:pt x="12" y="299"/>
                    </a:lnTo>
                    <a:lnTo>
                      <a:pt x="26" y="309"/>
                    </a:lnTo>
                    <a:lnTo>
                      <a:pt x="36" y="315"/>
                    </a:lnTo>
                    <a:lnTo>
                      <a:pt x="44" y="319"/>
                    </a:lnTo>
                    <a:lnTo>
                      <a:pt x="48" y="317"/>
                    </a:lnTo>
                    <a:lnTo>
                      <a:pt x="52" y="315"/>
                    </a:lnTo>
                    <a:lnTo>
                      <a:pt x="60" y="307"/>
                    </a:lnTo>
                    <a:lnTo>
                      <a:pt x="70" y="299"/>
                    </a:lnTo>
                    <a:lnTo>
                      <a:pt x="84" y="287"/>
                    </a:lnTo>
                    <a:close/>
                  </a:path>
                </a:pathLst>
              </a:custGeom>
              <a:solidFill>
                <a:srgbClr val="993300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6" name="Freeform 86"/>
              <p:cNvSpPr>
                <a:spLocks noEditPoints="1"/>
              </p:cNvSpPr>
              <p:nvPr/>
            </p:nvSpPr>
            <p:spPr bwMode="auto">
              <a:xfrm>
                <a:off x="4981" y="1543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5" y="6"/>
                  </a:cxn>
                  <a:cxn ang="0">
                    <a:pos x="117" y="12"/>
                  </a:cxn>
                  <a:cxn ang="0">
                    <a:pos x="127" y="20"/>
                  </a:cxn>
                  <a:cxn ang="0">
                    <a:pos x="135" y="30"/>
                  </a:cxn>
                  <a:cxn ang="0">
                    <a:pos x="141" y="40"/>
                  </a:cxn>
                  <a:cxn ang="0">
                    <a:pos x="143" y="52"/>
                  </a:cxn>
                  <a:cxn ang="0">
                    <a:pos x="145" y="64"/>
                  </a:cxn>
                  <a:cxn ang="0">
                    <a:pos x="143" y="80"/>
                  </a:cxn>
                  <a:cxn ang="0">
                    <a:pos x="141" y="92"/>
                  </a:cxn>
                  <a:cxn ang="0">
                    <a:pos x="135" y="104"/>
                  </a:cxn>
                  <a:cxn ang="0">
                    <a:pos x="127" y="112"/>
                  </a:cxn>
                  <a:cxn ang="0">
                    <a:pos x="117" y="120"/>
                  </a:cxn>
                  <a:cxn ang="0">
                    <a:pos x="105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1" y="88"/>
                  </a:cxn>
                  <a:cxn ang="0">
                    <a:pos x="107" y="78"/>
                  </a:cxn>
                  <a:cxn ang="0">
                    <a:pos x="109" y="64"/>
                  </a:cxn>
                  <a:cxn ang="0">
                    <a:pos x="107" y="54"/>
                  </a:cxn>
                  <a:cxn ang="0">
                    <a:pos x="101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7" name="Freeform 87"/>
              <p:cNvSpPr>
                <a:spLocks noEditPoints="1"/>
              </p:cNvSpPr>
              <p:nvPr/>
            </p:nvSpPr>
            <p:spPr bwMode="auto">
              <a:xfrm>
                <a:off x="5105" y="1335"/>
                <a:ext cx="120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2" y="30"/>
                  </a:cxn>
                  <a:cxn ang="0">
                    <a:pos x="22" y="20"/>
                  </a:cxn>
                  <a:cxn ang="0">
                    <a:pos x="32" y="12"/>
                  </a:cxn>
                  <a:cxn ang="0">
                    <a:pos x="44" y="6"/>
                  </a:cxn>
                  <a:cxn ang="0">
                    <a:pos x="56" y="2"/>
                  </a:cxn>
                  <a:cxn ang="0">
                    <a:pos x="70" y="0"/>
                  </a:cxn>
                  <a:cxn ang="0">
                    <a:pos x="86" y="2"/>
                  </a:cxn>
                  <a:cxn ang="0">
                    <a:pos x="102" y="6"/>
                  </a:cxn>
                  <a:cxn ang="0">
                    <a:pos x="114" y="12"/>
                  </a:cxn>
                  <a:cxn ang="0">
                    <a:pos x="124" y="20"/>
                  </a:cxn>
                  <a:cxn ang="0">
                    <a:pos x="132" y="30"/>
                  </a:cxn>
                  <a:cxn ang="0">
                    <a:pos x="138" y="40"/>
                  </a:cxn>
                  <a:cxn ang="0">
                    <a:pos x="140" y="52"/>
                  </a:cxn>
                  <a:cxn ang="0">
                    <a:pos x="142" y="64"/>
                  </a:cxn>
                  <a:cxn ang="0">
                    <a:pos x="140" y="80"/>
                  </a:cxn>
                  <a:cxn ang="0">
                    <a:pos x="138" y="92"/>
                  </a:cxn>
                  <a:cxn ang="0">
                    <a:pos x="132" y="104"/>
                  </a:cxn>
                  <a:cxn ang="0">
                    <a:pos x="124" y="112"/>
                  </a:cxn>
                  <a:cxn ang="0">
                    <a:pos x="114" y="120"/>
                  </a:cxn>
                  <a:cxn ang="0">
                    <a:pos x="102" y="124"/>
                  </a:cxn>
                  <a:cxn ang="0">
                    <a:pos x="86" y="128"/>
                  </a:cxn>
                  <a:cxn ang="0">
                    <a:pos x="70" y="128"/>
                  </a:cxn>
                  <a:cxn ang="0">
                    <a:pos x="44" y="124"/>
                  </a:cxn>
                  <a:cxn ang="0">
                    <a:pos x="32" y="120"/>
                  </a:cxn>
                  <a:cxn ang="0">
                    <a:pos x="22" y="112"/>
                  </a:cxn>
                  <a:cxn ang="0">
                    <a:pos x="12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4" y="64"/>
                  </a:cxn>
                  <a:cxn ang="0">
                    <a:pos x="36" y="72"/>
                  </a:cxn>
                  <a:cxn ang="0">
                    <a:pos x="38" y="78"/>
                  </a:cxn>
                  <a:cxn ang="0">
                    <a:pos x="48" y="88"/>
                  </a:cxn>
                  <a:cxn ang="0">
                    <a:pos x="60" y="94"/>
                  </a:cxn>
                  <a:cxn ang="0">
                    <a:pos x="70" y="96"/>
                  </a:cxn>
                  <a:cxn ang="0">
                    <a:pos x="86" y="94"/>
                  </a:cxn>
                  <a:cxn ang="0">
                    <a:pos x="98" y="88"/>
                  </a:cxn>
                  <a:cxn ang="0">
                    <a:pos x="104" y="78"/>
                  </a:cxn>
                  <a:cxn ang="0">
                    <a:pos x="106" y="64"/>
                  </a:cxn>
                  <a:cxn ang="0">
                    <a:pos x="104" y="54"/>
                  </a:cxn>
                  <a:cxn ang="0">
                    <a:pos x="98" y="44"/>
                  </a:cxn>
                  <a:cxn ang="0">
                    <a:pos x="86" y="36"/>
                  </a:cxn>
                  <a:cxn ang="0">
                    <a:pos x="78" y="34"/>
                  </a:cxn>
                  <a:cxn ang="0">
                    <a:pos x="70" y="32"/>
                  </a:cxn>
                  <a:cxn ang="0">
                    <a:pos x="66" y="34"/>
                  </a:cxn>
                  <a:cxn ang="0">
                    <a:pos x="60" y="36"/>
                  </a:cxn>
                  <a:cxn ang="0">
                    <a:pos x="48" y="44"/>
                  </a:cxn>
                  <a:cxn ang="0">
                    <a:pos x="38" y="54"/>
                  </a:cxn>
                  <a:cxn ang="0">
                    <a:pos x="36" y="60"/>
                  </a:cxn>
                  <a:cxn ang="0">
                    <a:pos x="34" y="64"/>
                  </a:cxn>
                </a:cxnLst>
                <a:rect l="0" t="0" r="r" b="b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8" name="Freeform 88"/>
              <p:cNvSpPr>
                <a:spLocks noEditPoints="1"/>
              </p:cNvSpPr>
              <p:nvPr/>
            </p:nvSpPr>
            <p:spPr bwMode="auto">
              <a:xfrm>
                <a:off x="4736" y="1543"/>
                <a:ext cx="121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6" y="2"/>
                  </a:cxn>
                  <a:cxn ang="0">
                    <a:pos x="98" y="6"/>
                  </a:cxn>
                  <a:cxn ang="0">
                    <a:pos x="110" y="12"/>
                  </a:cxn>
                  <a:cxn ang="0">
                    <a:pos x="122" y="20"/>
                  </a:cxn>
                  <a:cxn ang="0">
                    <a:pos x="130" y="30"/>
                  </a:cxn>
                  <a:cxn ang="0">
                    <a:pos x="138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80"/>
                  </a:cxn>
                  <a:cxn ang="0">
                    <a:pos x="138" y="92"/>
                  </a:cxn>
                  <a:cxn ang="0">
                    <a:pos x="130" y="104"/>
                  </a:cxn>
                  <a:cxn ang="0">
                    <a:pos x="122" y="112"/>
                  </a:cxn>
                  <a:cxn ang="0">
                    <a:pos x="110" y="120"/>
                  </a:cxn>
                  <a:cxn ang="0">
                    <a:pos x="98" y="124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8"/>
                  </a:cxn>
                  <a:cxn ang="0">
                    <a:pos x="46" y="88"/>
                  </a:cxn>
                  <a:cxn ang="0">
                    <a:pos x="56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4" y="34"/>
                  </a:cxn>
                  <a:cxn ang="0">
                    <a:pos x="56" y="36"/>
                  </a:cxn>
                  <a:cxn ang="0">
                    <a:pos x="46" y="44"/>
                  </a:cxn>
                  <a:cxn ang="0">
                    <a:pos x="38" y="54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0"/>
                    </a:lnTo>
                    <a:lnTo>
                      <a:pt x="130" y="30"/>
                    </a:lnTo>
                    <a:lnTo>
                      <a:pt x="138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38" y="92"/>
                    </a:lnTo>
                    <a:lnTo>
                      <a:pt x="130" y="104"/>
                    </a:lnTo>
                    <a:lnTo>
                      <a:pt x="122" y="112"/>
                    </a:lnTo>
                    <a:lnTo>
                      <a:pt x="110" y="120"/>
                    </a:lnTo>
                    <a:lnTo>
                      <a:pt x="98" y="124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8"/>
                    </a:lnTo>
                    <a:lnTo>
                      <a:pt x="46" y="88"/>
                    </a:lnTo>
                    <a:lnTo>
                      <a:pt x="56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4" y="34"/>
                    </a:lnTo>
                    <a:lnTo>
                      <a:pt x="56" y="36"/>
                    </a:lnTo>
                    <a:lnTo>
                      <a:pt x="46" y="44"/>
                    </a:lnTo>
                    <a:lnTo>
                      <a:pt x="38" y="54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69" name="Oval 89"/>
              <p:cNvSpPr>
                <a:spLocks noChangeArrowheads="1"/>
              </p:cNvSpPr>
              <p:nvPr/>
            </p:nvSpPr>
            <p:spPr bwMode="auto">
              <a:xfrm>
                <a:off x="4675" y="764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0" name="Oval 90"/>
              <p:cNvSpPr>
                <a:spLocks noChangeArrowheads="1"/>
              </p:cNvSpPr>
              <p:nvPr/>
            </p:nvSpPr>
            <p:spPr bwMode="auto">
              <a:xfrm>
                <a:off x="4981" y="1284"/>
                <a:ext cx="126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1" name="Oval 91"/>
              <p:cNvSpPr>
                <a:spLocks noChangeArrowheads="1"/>
              </p:cNvSpPr>
              <p:nvPr/>
            </p:nvSpPr>
            <p:spPr bwMode="auto">
              <a:xfrm>
                <a:off x="5105" y="817"/>
                <a:ext cx="123" cy="104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2" name="Oval 92"/>
              <p:cNvSpPr>
                <a:spLocks noChangeArrowheads="1"/>
              </p:cNvSpPr>
              <p:nvPr/>
            </p:nvSpPr>
            <p:spPr bwMode="auto">
              <a:xfrm>
                <a:off x="4736" y="556"/>
                <a:ext cx="123" cy="106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3" name="Freeform 93"/>
              <p:cNvSpPr>
                <a:spLocks noEditPoints="1"/>
              </p:cNvSpPr>
              <p:nvPr/>
            </p:nvSpPr>
            <p:spPr bwMode="auto">
              <a:xfrm>
                <a:off x="5227" y="920"/>
                <a:ext cx="121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80"/>
                  </a:cxn>
                  <a:cxn ang="0">
                    <a:pos x="140" y="92"/>
                  </a:cxn>
                  <a:cxn ang="0">
                    <a:pos x="134" y="104"/>
                  </a:cxn>
                  <a:cxn ang="0">
                    <a:pos x="126" y="112"/>
                  </a:cxn>
                  <a:cxn ang="0">
                    <a:pos x="116" y="120"/>
                  </a:cxn>
                  <a:cxn ang="0">
                    <a:pos x="104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80"/>
                    </a:lnTo>
                    <a:lnTo>
                      <a:pt x="140" y="92"/>
                    </a:lnTo>
                    <a:lnTo>
                      <a:pt x="134" y="104"/>
                    </a:lnTo>
                    <a:lnTo>
                      <a:pt x="126" y="112"/>
                    </a:lnTo>
                    <a:lnTo>
                      <a:pt x="116" y="120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4" name="Freeform 94"/>
              <p:cNvSpPr>
                <a:spLocks noEditPoints="1"/>
              </p:cNvSpPr>
              <p:nvPr/>
            </p:nvSpPr>
            <p:spPr bwMode="auto">
              <a:xfrm>
                <a:off x="4796" y="660"/>
                <a:ext cx="122" cy="104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2" y="53"/>
                  </a:cxn>
                  <a:cxn ang="0">
                    <a:pos x="6" y="41"/>
                  </a:cxn>
                  <a:cxn ang="0">
                    <a:pos x="14" y="31"/>
                  </a:cxn>
                  <a:cxn ang="0">
                    <a:pos x="22" y="21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6" y="2"/>
                  </a:cxn>
                  <a:cxn ang="0">
                    <a:pos x="98" y="6"/>
                  </a:cxn>
                  <a:cxn ang="0">
                    <a:pos x="110" y="12"/>
                  </a:cxn>
                  <a:cxn ang="0">
                    <a:pos x="122" y="21"/>
                  </a:cxn>
                  <a:cxn ang="0">
                    <a:pos x="130" y="31"/>
                  </a:cxn>
                  <a:cxn ang="0">
                    <a:pos x="138" y="41"/>
                  </a:cxn>
                  <a:cxn ang="0">
                    <a:pos x="142" y="53"/>
                  </a:cxn>
                  <a:cxn ang="0">
                    <a:pos x="144" y="65"/>
                  </a:cxn>
                  <a:cxn ang="0">
                    <a:pos x="142" y="77"/>
                  </a:cxn>
                  <a:cxn ang="0">
                    <a:pos x="138" y="89"/>
                  </a:cxn>
                  <a:cxn ang="0">
                    <a:pos x="130" y="99"/>
                  </a:cxn>
                  <a:cxn ang="0">
                    <a:pos x="122" y="109"/>
                  </a:cxn>
                  <a:cxn ang="0">
                    <a:pos x="110" y="117"/>
                  </a:cxn>
                  <a:cxn ang="0">
                    <a:pos x="98" y="123"/>
                  </a:cxn>
                  <a:cxn ang="0">
                    <a:pos x="86" y="127"/>
                  </a:cxn>
                  <a:cxn ang="0">
                    <a:pos x="72" y="129"/>
                  </a:cxn>
                  <a:cxn ang="0">
                    <a:pos x="58" y="127"/>
                  </a:cxn>
                  <a:cxn ang="0">
                    <a:pos x="46" y="123"/>
                  </a:cxn>
                  <a:cxn ang="0">
                    <a:pos x="34" y="117"/>
                  </a:cxn>
                  <a:cxn ang="0">
                    <a:pos x="22" y="109"/>
                  </a:cxn>
                  <a:cxn ang="0">
                    <a:pos x="14" y="99"/>
                  </a:cxn>
                  <a:cxn ang="0">
                    <a:pos x="6" y="89"/>
                  </a:cxn>
                  <a:cxn ang="0">
                    <a:pos x="2" y="77"/>
                  </a:cxn>
                  <a:cxn ang="0">
                    <a:pos x="0" y="65"/>
                  </a:cxn>
                  <a:cxn ang="0">
                    <a:pos x="36" y="65"/>
                  </a:cxn>
                  <a:cxn ang="0">
                    <a:pos x="38" y="73"/>
                  </a:cxn>
                  <a:cxn ang="0">
                    <a:pos x="40" y="79"/>
                  </a:cxn>
                  <a:cxn ang="0">
                    <a:pos x="50" y="89"/>
                  </a:cxn>
                  <a:cxn ang="0">
                    <a:pos x="62" y="95"/>
                  </a:cxn>
                  <a:cxn ang="0">
                    <a:pos x="72" y="97"/>
                  </a:cxn>
                  <a:cxn ang="0">
                    <a:pos x="88" y="95"/>
                  </a:cxn>
                  <a:cxn ang="0">
                    <a:pos x="100" y="89"/>
                  </a:cxn>
                  <a:cxn ang="0">
                    <a:pos x="106" y="79"/>
                  </a:cxn>
                  <a:cxn ang="0">
                    <a:pos x="108" y="65"/>
                  </a:cxn>
                  <a:cxn ang="0">
                    <a:pos x="106" y="55"/>
                  </a:cxn>
                  <a:cxn ang="0">
                    <a:pos x="100" y="45"/>
                  </a:cxn>
                  <a:cxn ang="0">
                    <a:pos x="88" y="37"/>
                  </a:cxn>
                  <a:cxn ang="0">
                    <a:pos x="72" y="33"/>
                  </a:cxn>
                  <a:cxn ang="0">
                    <a:pos x="62" y="37"/>
                  </a:cxn>
                  <a:cxn ang="0">
                    <a:pos x="50" y="45"/>
                  </a:cxn>
                  <a:cxn ang="0">
                    <a:pos x="40" y="55"/>
                  </a:cxn>
                  <a:cxn ang="0">
                    <a:pos x="38" y="61"/>
                  </a:cxn>
                  <a:cxn ang="0">
                    <a:pos x="36" y="65"/>
                  </a:cxn>
                </a:cxnLst>
                <a:rect l="0" t="0" r="r" b="b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3"/>
                    </a:lnTo>
                    <a:lnTo>
                      <a:pt x="40" y="79"/>
                    </a:lnTo>
                    <a:lnTo>
                      <a:pt x="50" y="89"/>
                    </a:lnTo>
                    <a:lnTo>
                      <a:pt x="62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62" y="37"/>
                    </a:lnTo>
                    <a:lnTo>
                      <a:pt x="50" y="45"/>
                    </a:lnTo>
                    <a:lnTo>
                      <a:pt x="40" y="55"/>
                    </a:lnTo>
                    <a:lnTo>
                      <a:pt x="38" y="61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5" name="Freeform 95"/>
              <p:cNvSpPr>
                <a:spLocks noEditPoints="1"/>
              </p:cNvSpPr>
              <p:nvPr/>
            </p:nvSpPr>
            <p:spPr bwMode="auto">
              <a:xfrm>
                <a:off x="4981" y="764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5" y="6"/>
                  </a:cxn>
                  <a:cxn ang="0">
                    <a:pos x="117" y="12"/>
                  </a:cxn>
                  <a:cxn ang="0">
                    <a:pos x="127" y="20"/>
                  </a:cxn>
                  <a:cxn ang="0">
                    <a:pos x="135" y="30"/>
                  </a:cxn>
                  <a:cxn ang="0">
                    <a:pos x="141" y="40"/>
                  </a:cxn>
                  <a:cxn ang="0">
                    <a:pos x="143" y="52"/>
                  </a:cxn>
                  <a:cxn ang="0">
                    <a:pos x="145" y="64"/>
                  </a:cxn>
                  <a:cxn ang="0">
                    <a:pos x="143" y="80"/>
                  </a:cxn>
                  <a:cxn ang="0">
                    <a:pos x="141" y="92"/>
                  </a:cxn>
                  <a:cxn ang="0">
                    <a:pos x="135" y="104"/>
                  </a:cxn>
                  <a:cxn ang="0">
                    <a:pos x="127" y="112"/>
                  </a:cxn>
                  <a:cxn ang="0">
                    <a:pos x="117" y="120"/>
                  </a:cxn>
                  <a:cxn ang="0">
                    <a:pos x="105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46" y="124"/>
                  </a:cxn>
                  <a:cxn ang="0">
                    <a:pos x="34" y="120"/>
                  </a:cxn>
                  <a:cxn ang="0">
                    <a:pos x="22" y="112"/>
                  </a:cxn>
                  <a:cxn ang="0">
                    <a:pos x="14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1" y="88"/>
                  </a:cxn>
                  <a:cxn ang="0">
                    <a:pos x="107" y="78"/>
                  </a:cxn>
                  <a:cxn ang="0">
                    <a:pos x="109" y="64"/>
                  </a:cxn>
                  <a:cxn ang="0">
                    <a:pos x="107" y="54"/>
                  </a:cxn>
                  <a:cxn ang="0">
                    <a:pos x="101" y="44"/>
                  </a:cxn>
                  <a:cxn ang="0">
                    <a:pos x="88" y="36"/>
                  </a:cxn>
                  <a:cxn ang="0">
                    <a:pos x="80" y="34"/>
                  </a:cxn>
                  <a:cxn ang="0">
                    <a:pos x="72" y="32"/>
                  </a:cxn>
                  <a:cxn ang="0">
                    <a:pos x="68" y="34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5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5" y="6"/>
                    </a:lnTo>
                    <a:lnTo>
                      <a:pt x="117" y="12"/>
                    </a:lnTo>
                    <a:lnTo>
                      <a:pt x="127" y="20"/>
                    </a:lnTo>
                    <a:lnTo>
                      <a:pt x="135" y="30"/>
                    </a:lnTo>
                    <a:lnTo>
                      <a:pt x="141" y="40"/>
                    </a:lnTo>
                    <a:lnTo>
                      <a:pt x="143" y="52"/>
                    </a:lnTo>
                    <a:lnTo>
                      <a:pt x="145" y="64"/>
                    </a:lnTo>
                    <a:lnTo>
                      <a:pt x="143" y="80"/>
                    </a:lnTo>
                    <a:lnTo>
                      <a:pt x="141" y="92"/>
                    </a:lnTo>
                    <a:lnTo>
                      <a:pt x="135" y="104"/>
                    </a:lnTo>
                    <a:lnTo>
                      <a:pt x="127" y="112"/>
                    </a:lnTo>
                    <a:lnTo>
                      <a:pt x="117" y="120"/>
                    </a:lnTo>
                    <a:lnTo>
                      <a:pt x="105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46" y="124"/>
                    </a:lnTo>
                    <a:lnTo>
                      <a:pt x="34" y="120"/>
                    </a:lnTo>
                    <a:lnTo>
                      <a:pt x="22" y="112"/>
                    </a:lnTo>
                    <a:lnTo>
                      <a:pt x="14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1" y="88"/>
                    </a:lnTo>
                    <a:lnTo>
                      <a:pt x="107" y="78"/>
                    </a:lnTo>
                    <a:lnTo>
                      <a:pt x="109" y="64"/>
                    </a:lnTo>
                    <a:lnTo>
                      <a:pt x="107" y="54"/>
                    </a:lnTo>
                    <a:lnTo>
                      <a:pt x="101" y="44"/>
                    </a:lnTo>
                    <a:lnTo>
                      <a:pt x="88" y="36"/>
                    </a:lnTo>
                    <a:lnTo>
                      <a:pt x="80" y="34"/>
                    </a:lnTo>
                    <a:lnTo>
                      <a:pt x="72" y="32"/>
                    </a:lnTo>
                    <a:lnTo>
                      <a:pt x="68" y="34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6" name="Freeform 96"/>
              <p:cNvSpPr>
                <a:spLocks noEditPoints="1"/>
              </p:cNvSpPr>
              <p:nvPr/>
            </p:nvSpPr>
            <p:spPr bwMode="auto">
              <a:xfrm>
                <a:off x="4614" y="660"/>
                <a:ext cx="122" cy="104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2" y="53"/>
                  </a:cxn>
                  <a:cxn ang="0">
                    <a:pos x="6" y="41"/>
                  </a:cxn>
                  <a:cxn ang="0">
                    <a:pos x="14" y="31"/>
                  </a:cxn>
                  <a:cxn ang="0">
                    <a:pos x="22" y="21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6" y="2"/>
                  </a:cxn>
                  <a:cxn ang="0">
                    <a:pos x="98" y="6"/>
                  </a:cxn>
                  <a:cxn ang="0">
                    <a:pos x="110" y="12"/>
                  </a:cxn>
                  <a:cxn ang="0">
                    <a:pos x="122" y="21"/>
                  </a:cxn>
                  <a:cxn ang="0">
                    <a:pos x="130" y="31"/>
                  </a:cxn>
                  <a:cxn ang="0">
                    <a:pos x="138" y="41"/>
                  </a:cxn>
                  <a:cxn ang="0">
                    <a:pos x="142" y="53"/>
                  </a:cxn>
                  <a:cxn ang="0">
                    <a:pos x="144" y="65"/>
                  </a:cxn>
                  <a:cxn ang="0">
                    <a:pos x="142" y="77"/>
                  </a:cxn>
                  <a:cxn ang="0">
                    <a:pos x="138" y="89"/>
                  </a:cxn>
                  <a:cxn ang="0">
                    <a:pos x="130" y="99"/>
                  </a:cxn>
                  <a:cxn ang="0">
                    <a:pos x="122" y="109"/>
                  </a:cxn>
                  <a:cxn ang="0">
                    <a:pos x="110" y="117"/>
                  </a:cxn>
                  <a:cxn ang="0">
                    <a:pos x="98" y="123"/>
                  </a:cxn>
                  <a:cxn ang="0">
                    <a:pos x="86" y="127"/>
                  </a:cxn>
                  <a:cxn ang="0">
                    <a:pos x="72" y="129"/>
                  </a:cxn>
                  <a:cxn ang="0">
                    <a:pos x="58" y="127"/>
                  </a:cxn>
                  <a:cxn ang="0">
                    <a:pos x="46" y="123"/>
                  </a:cxn>
                  <a:cxn ang="0">
                    <a:pos x="34" y="117"/>
                  </a:cxn>
                  <a:cxn ang="0">
                    <a:pos x="22" y="109"/>
                  </a:cxn>
                  <a:cxn ang="0">
                    <a:pos x="14" y="99"/>
                  </a:cxn>
                  <a:cxn ang="0">
                    <a:pos x="6" y="89"/>
                  </a:cxn>
                  <a:cxn ang="0">
                    <a:pos x="2" y="77"/>
                  </a:cxn>
                  <a:cxn ang="0">
                    <a:pos x="0" y="65"/>
                  </a:cxn>
                  <a:cxn ang="0">
                    <a:pos x="36" y="65"/>
                  </a:cxn>
                  <a:cxn ang="0">
                    <a:pos x="38" y="79"/>
                  </a:cxn>
                  <a:cxn ang="0">
                    <a:pos x="46" y="89"/>
                  </a:cxn>
                  <a:cxn ang="0">
                    <a:pos x="56" y="95"/>
                  </a:cxn>
                  <a:cxn ang="0">
                    <a:pos x="72" y="97"/>
                  </a:cxn>
                  <a:cxn ang="0">
                    <a:pos x="88" y="95"/>
                  </a:cxn>
                  <a:cxn ang="0">
                    <a:pos x="100" y="89"/>
                  </a:cxn>
                  <a:cxn ang="0">
                    <a:pos x="106" y="79"/>
                  </a:cxn>
                  <a:cxn ang="0">
                    <a:pos x="108" y="65"/>
                  </a:cxn>
                  <a:cxn ang="0">
                    <a:pos x="106" y="55"/>
                  </a:cxn>
                  <a:cxn ang="0">
                    <a:pos x="100" y="45"/>
                  </a:cxn>
                  <a:cxn ang="0">
                    <a:pos x="88" y="37"/>
                  </a:cxn>
                  <a:cxn ang="0">
                    <a:pos x="72" y="33"/>
                  </a:cxn>
                  <a:cxn ang="0">
                    <a:pos x="56" y="37"/>
                  </a:cxn>
                  <a:cxn ang="0">
                    <a:pos x="46" y="45"/>
                  </a:cxn>
                  <a:cxn ang="0">
                    <a:pos x="38" y="55"/>
                  </a:cxn>
                  <a:cxn ang="0">
                    <a:pos x="36" y="65"/>
                  </a:cxn>
                </a:cxnLst>
                <a:rect l="0" t="0" r="r" b="b"/>
                <a:pathLst>
                  <a:path w="144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2" y="21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6" y="2"/>
                    </a:lnTo>
                    <a:lnTo>
                      <a:pt x="98" y="6"/>
                    </a:lnTo>
                    <a:lnTo>
                      <a:pt x="110" y="12"/>
                    </a:lnTo>
                    <a:lnTo>
                      <a:pt x="122" y="21"/>
                    </a:lnTo>
                    <a:lnTo>
                      <a:pt x="130" y="31"/>
                    </a:lnTo>
                    <a:lnTo>
                      <a:pt x="138" y="41"/>
                    </a:lnTo>
                    <a:lnTo>
                      <a:pt x="142" y="53"/>
                    </a:lnTo>
                    <a:lnTo>
                      <a:pt x="144" y="65"/>
                    </a:lnTo>
                    <a:lnTo>
                      <a:pt x="142" y="77"/>
                    </a:lnTo>
                    <a:lnTo>
                      <a:pt x="138" y="89"/>
                    </a:lnTo>
                    <a:lnTo>
                      <a:pt x="130" y="99"/>
                    </a:lnTo>
                    <a:lnTo>
                      <a:pt x="122" y="109"/>
                    </a:lnTo>
                    <a:lnTo>
                      <a:pt x="110" y="117"/>
                    </a:lnTo>
                    <a:lnTo>
                      <a:pt x="98" y="123"/>
                    </a:lnTo>
                    <a:lnTo>
                      <a:pt x="86" y="127"/>
                    </a:lnTo>
                    <a:lnTo>
                      <a:pt x="72" y="129"/>
                    </a:lnTo>
                    <a:lnTo>
                      <a:pt x="58" y="127"/>
                    </a:lnTo>
                    <a:lnTo>
                      <a:pt x="46" y="123"/>
                    </a:lnTo>
                    <a:lnTo>
                      <a:pt x="34" y="117"/>
                    </a:lnTo>
                    <a:lnTo>
                      <a:pt x="22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36" y="65"/>
                    </a:moveTo>
                    <a:lnTo>
                      <a:pt x="38" y="79"/>
                    </a:lnTo>
                    <a:lnTo>
                      <a:pt x="46" y="89"/>
                    </a:lnTo>
                    <a:lnTo>
                      <a:pt x="56" y="95"/>
                    </a:lnTo>
                    <a:lnTo>
                      <a:pt x="72" y="97"/>
                    </a:lnTo>
                    <a:lnTo>
                      <a:pt x="88" y="95"/>
                    </a:lnTo>
                    <a:lnTo>
                      <a:pt x="100" y="89"/>
                    </a:lnTo>
                    <a:lnTo>
                      <a:pt x="106" y="79"/>
                    </a:lnTo>
                    <a:lnTo>
                      <a:pt x="108" y="65"/>
                    </a:lnTo>
                    <a:lnTo>
                      <a:pt x="106" y="55"/>
                    </a:lnTo>
                    <a:lnTo>
                      <a:pt x="100" y="45"/>
                    </a:lnTo>
                    <a:lnTo>
                      <a:pt x="88" y="37"/>
                    </a:lnTo>
                    <a:lnTo>
                      <a:pt x="72" y="33"/>
                    </a:lnTo>
                    <a:lnTo>
                      <a:pt x="56" y="37"/>
                    </a:lnTo>
                    <a:lnTo>
                      <a:pt x="46" y="45"/>
                    </a:lnTo>
                    <a:lnTo>
                      <a:pt x="38" y="5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7" name="Freeform 97"/>
              <p:cNvSpPr>
                <a:spLocks noEditPoints="1"/>
              </p:cNvSpPr>
              <p:nvPr/>
            </p:nvSpPr>
            <p:spPr bwMode="auto">
              <a:xfrm>
                <a:off x="5778" y="764"/>
                <a:ext cx="120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2" y="30"/>
                  </a:cxn>
                  <a:cxn ang="0">
                    <a:pos x="22" y="20"/>
                  </a:cxn>
                  <a:cxn ang="0">
                    <a:pos x="32" y="12"/>
                  </a:cxn>
                  <a:cxn ang="0">
                    <a:pos x="44" y="6"/>
                  </a:cxn>
                  <a:cxn ang="0">
                    <a:pos x="56" y="2"/>
                  </a:cxn>
                  <a:cxn ang="0">
                    <a:pos x="70" y="0"/>
                  </a:cxn>
                  <a:cxn ang="0">
                    <a:pos x="86" y="2"/>
                  </a:cxn>
                  <a:cxn ang="0">
                    <a:pos x="102" y="6"/>
                  </a:cxn>
                  <a:cxn ang="0">
                    <a:pos x="114" y="12"/>
                  </a:cxn>
                  <a:cxn ang="0">
                    <a:pos x="124" y="20"/>
                  </a:cxn>
                  <a:cxn ang="0">
                    <a:pos x="132" y="30"/>
                  </a:cxn>
                  <a:cxn ang="0">
                    <a:pos x="138" y="40"/>
                  </a:cxn>
                  <a:cxn ang="0">
                    <a:pos x="140" y="52"/>
                  </a:cxn>
                  <a:cxn ang="0">
                    <a:pos x="142" y="64"/>
                  </a:cxn>
                  <a:cxn ang="0">
                    <a:pos x="140" y="80"/>
                  </a:cxn>
                  <a:cxn ang="0">
                    <a:pos x="138" y="92"/>
                  </a:cxn>
                  <a:cxn ang="0">
                    <a:pos x="132" y="104"/>
                  </a:cxn>
                  <a:cxn ang="0">
                    <a:pos x="124" y="112"/>
                  </a:cxn>
                  <a:cxn ang="0">
                    <a:pos x="114" y="120"/>
                  </a:cxn>
                  <a:cxn ang="0">
                    <a:pos x="102" y="124"/>
                  </a:cxn>
                  <a:cxn ang="0">
                    <a:pos x="86" y="128"/>
                  </a:cxn>
                  <a:cxn ang="0">
                    <a:pos x="70" y="128"/>
                  </a:cxn>
                  <a:cxn ang="0">
                    <a:pos x="44" y="124"/>
                  </a:cxn>
                  <a:cxn ang="0">
                    <a:pos x="32" y="120"/>
                  </a:cxn>
                  <a:cxn ang="0">
                    <a:pos x="22" y="112"/>
                  </a:cxn>
                  <a:cxn ang="0">
                    <a:pos x="12" y="104"/>
                  </a:cxn>
                  <a:cxn ang="0">
                    <a:pos x="6" y="92"/>
                  </a:cxn>
                  <a:cxn ang="0">
                    <a:pos x="2" y="80"/>
                  </a:cxn>
                  <a:cxn ang="0">
                    <a:pos x="0" y="64"/>
                  </a:cxn>
                  <a:cxn ang="0">
                    <a:pos x="34" y="64"/>
                  </a:cxn>
                  <a:cxn ang="0">
                    <a:pos x="36" y="72"/>
                  </a:cxn>
                  <a:cxn ang="0">
                    <a:pos x="38" y="78"/>
                  </a:cxn>
                  <a:cxn ang="0">
                    <a:pos x="48" y="88"/>
                  </a:cxn>
                  <a:cxn ang="0">
                    <a:pos x="60" y="94"/>
                  </a:cxn>
                  <a:cxn ang="0">
                    <a:pos x="70" y="96"/>
                  </a:cxn>
                  <a:cxn ang="0">
                    <a:pos x="86" y="94"/>
                  </a:cxn>
                  <a:cxn ang="0">
                    <a:pos x="98" y="88"/>
                  </a:cxn>
                  <a:cxn ang="0">
                    <a:pos x="104" y="78"/>
                  </a:cxn>
                  <a:cxn ang="0">
                    <a:pos x="106" y="64"/>
                  </a:cxn>
                  <a:cxn ang="0">
                    <a:pos x="104" y="54"/>
                  </a:cxn>
                  <a:cxn ang="0">
                    <a:pos x="98" y="44"/>
                  </a:cxn>
                  <a:cxn ang="0">
                    <a:pos x="86" y="36"/>
                  </a:cxn>
                  <a:cxn ang="0">
                    <a:pos x="78" y="34"/>
                  </a:cxn>
                  <a:cxn ang="0">
                    <a:pos x="70" y="32"/>
                  </a:cxn>
                  <a:cxn ang="0">
                    <a:pos x="66" y="34"/>
                  </a:cxn>
                  <a:cxn ang="0">
                    <a:pos x="60" y="36"/>
                  </a:cxn>
                  <a:cxn ang="0">
                    <a:pos x="48" y="44"/>
                  </a:cxn>
                  <a:cxn ang="0">
                    <a:pos x="38" y="54"/>
                  </a:cxn>
                  <a:cxn ang="0">
                    <a:pos x="36" y="60"/>
                  </a:cxn>
                  <a:cxn ang="0">
                    <a:pos x="34" y="64"/>
                  </a:cxn>
                </a:cxnLst>
                <a:rect l="0" t="0" r="r" b="b"/>
                <a:pathLst>
                  <a:path w="142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2" y="30"/>
                    </a:lnTo>
                    <a:lnTo>
                      <a:pt x="22" y="20"/>
                    </a:lnTo>
                    <a:lnTo>
                      <a:pt x="32" y="12"/>
                    </a:lnTo>
                    <a:lnTo>
                      <a:pt x="44" y="6"/>
                    </a:lnTo>
                    <a:lnTo>
                      <a:pt x="56" y="2"/>
                    </a:lnTo>
                    <a:lnTo>
                      <a:pt x="70" y="0"/>
                    </a:lnTo>
                    <a:lnTo>
                      <a:pt x="86" y="2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24" y="20"/>
                    </a:lnTo>
                    <a:lnTo>
                      <a:pt x="132" y="30"/>
                    </a:lnTo>
                    <a:lnTo>
                      <a:pt x="138" y="40"/>
                    </a:lnTo>
                    <a:lnTo>
                      <a:pt x="140" y="52"/>
                    </a:lnTo>
                    <a:lnTo>
                      <a:pt x="142" y="64"/>
                    </a:lnTo>
                    <a:lnTo>
                      <a:pt x="140" y="80"/>
                    </a:lnTo>
                    <a:lnTo>
                      <a:pt x="138" y="92"/>
                    </a:lnTo>
                    <a:lnTo>
                      <a:pt x="132" y="104"/>
                    </a:lnTo>
                    <a:lnTo>
                      <a:pt x="124" y="112"/>
                    </a:lnTo>
                    <a:lnTo>
                      <a:pt x="114" y="120"/>
                    </a:lnTo>
                    <a:lnTo>
                      <a:pt x="102" y="124"/>
                    </a:lnTo>
                    <a:lnTo>
                      <a:pt x="86" y="128"/>
                    </a:lnTo>
                    <a:lnTo>
                      <a:pt x="70" y="128"/>
                    </a:lnTo>
                    <a:lnTo>
                      <a:pt x="44" y="124"/>
                    </a:lnTo>
                    <a:lnTo>
                      <a:pt x="32" y="120"/>
                    </a:lnTo>
                    <a:lnTo>
                      <a:pt x="22" y="112"/>
                    </a:lnTo>
                    <a:lnTo>
                      <a:pt x="12" y="104"/>
                    </a:lnTo>
                    <a:lnTo>
                      <a:pt x="6" y="92"/>
                    </a:lnTo>
                    <a:lnTo>
                      <a:pt x="2" y="80"/>
                    </a:lnTo>
                    <a:lnTo>
                      <a:pt x="0" y="64"/>
                    </a:lnTo>
                    <a:close/>
                    <a:moveTo>
                      <a:pt x="34" y="64"/>
                    </a:moveTo>
                    <a:lnTo>
                      <a:pt x="36" y="72"/>
                    </a:lnTo>
                    <a:lnTo>
                      <a:pt x="38" y="78"/>
                    </a:lnTo>
                    <a:lnTo>
                      <a:pt x="48" y="88"/>
                    </a:lnTo>
                    <a:lnTo>
                      <a:pt x="60" y="94"/>
                    </a:lnTo>
                    <a:lnTo>
                      <a:pt x="70" y="96"/>
                    </a:lnTo>
                    <a:lnTo>
                      <a:pt x="86" y="94"/>
                    </a:lnTo>
                    <a:lnTo>
                      <a:pt x="98" y="88"/>
                    </a:lnTo>
                    <a:lnTo>
                      <a:pt x="104" y="78"/>
                    </a:lnTo>
                    <a:lnTo>
                      <a:pt x="106" y="64"/>
                    </a:lnTo>
                    <a:lnTo>
                      <a:pt x="104" y="54"/>
                    </a:lnTo>
                    <a:lnTo>
                      <a:pt x="98" y="44"/>
                    </a:lnTo>
                    <a:lnTo>
                      <a:pt x="86" y="36"/>
                    </a:lnTo>
                    <a:lnTo>
                      <a:pt x="78" y="34"/>
                    </a:lnTo>
                    <a:lnTo>
                      <a:pt x="70" y="32"/>
                    </a:lnTo>
                    <a:lnTo>
                      <a:pt x="66" y="34"/>
                    </a:lnTo>
                    <a:lnTo>
                      <a:pt x="60" y="36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36" y="60"/>
                    </a:lnTo>
                    <a:lnTo>
                      <a:pt x="34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8" name="Freeform 98"/>
              <p:cNvSpPr>
                <a:spLocks noEditPoints="1"/>
              </p:cNvSpPr>
              <p:nvPr/>
            </p:nvSpPr>
            <p:spPr bwMode="auto">
              <a:xfrm>
                <a:off x="5900" y="868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78"/>
                  </a:cxn>
                  <a:cxn ang="0">
                    <a:pos x="140" y="92"/>
                  </a:cxn>
                  <a:cxn ang="0">
                    <a:pos x="134" y="102"/>
                  </a:cxn>
                  <a:cxn ang="0">
                    <a:pos x="126" y="112"/>
                  </a:cxn>
                  <a:cxn ang="0">
                    <a:pos x="116" y="118"/>
                  </a:cxn>
                  <a:cxn ang="0">
                    <a:pos x="104" y="124"/>
                  </a:cxn>
                  <a:cxn ang="0">
                    <a:pos x="88" y="128"/>
                  </a:cxn>
                  <a:cxn ang="0">
                    <a:pos x="72" y="128"/>
                  </a:cxn>
                  <a:cxn ang="0">
                    <a:pos x="58" y="128"/>
                  </a:cxn>
                  <a:cxn ang="0">
                    <a:pos x="46" y="124"/>
                  </a:cxn>
                  <a:cxn ang="0">
                    <a:pos x="34" y="118"/>
                  </a:cxn>
                  <a:cxn ang="0">
                    <a:pos x="22" y="112"/>
                  </a:cxn>
                  <a:cxn ang="0">
                    <a:pos x="14" y="102"/>
                  </a:cxn>
                  <a:cxn ang="0">
                    <a:pos x="6" y="92"/>
                  </a:cxn>
                  <a:cxn ang="0">
                    <a:pos x="2" y="78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4"/>
                  </a:cxn>
                  <a:cxn ang="0">
                    <a:pos x="100" y="44"/>
                  </a:cxn>
                  <a:cxn ang="0">
                    <a:pos x="88" y="36"/>
                  </a:cxn>
                  <a:cxn ang="0">
                    <a:pos x="72" y="32"/>
                  </a:cxn>
                  <a:cxn ang="0">
                    <a:pos x="62" y="36"/>
                  </a:cxn>
                  <a:cxn ang="0">
                    <a:pos x="50" y="44"/>
                  </a:cxn>
                  <a:cxn ang="0">
                    <a:pos x="40" y="54"/>
                  </a:cxn>
                  <a:cxn ang="0">
                    <a:pos x="38" y="60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8"/>
                    </a:lnTo>
                    <a:lnTo>
                      <a:pt x="140" y="92"/>
                    </a:lnTo>
                    <a:lnTo>
                      <a:pt x="134" y="102"/>
                    </a:lnTo>
                    <a:lnTo>
                      <a:pt x="126" y="112"/>
                    </a:lnTo>
                    <a:lnTo>
                      <a:pt x="116" y="118"/>
                    </a:lnTo>
                    <a:lnTo>
                      <a:pt x="104" y="124"/>
                    </a:lnTo>
                    <a:lnTo>
                      <a:pt x="88" y="128"/>
                    </a:lnTo>
                    <a:lnTo>
                      <a:pt x="72" y="128"/>
                    </a:lnTo>
                    <a:lnTo>
                      <a:pt x="58" y="128"/>
                    </a:lnTo>
                    <a:lnTo>
                      <a:pt x="46" y="124"/>
                    </a:lnTo>
                    <a:lnTo>
                      <a:pt x="34" y="118"/>
                    </a:lnTo>
                    <a:lnTo>
                      <a:pt x="22" y="112"/>
                    </a:lnTo>
                    <a:lnTo>
                      <a:pt x="14" y="102"/>
                    </a:lnTo>
                    <a:lnTo>
                      <a:pt x="6" y="92"/>
                    </a:lnTo>
                    <a:lnTo>
                      <a:pt x="2" y="78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4"/>
                    </a:lnTo>
                    <a:lnTo>
                      <a:pt x="100" y="44"/>
                    </a:lnTo>
                    <a:lnTo>
                      <a:pt x="88" y="36"/>
                    </a:lnTo>
                    <a:lnTo>
                      <a:pt x="72" y="32"/>
                    </a:lnTo>
                    <a:lnTo>
                      <a:pt x="62" y="36"/>
                    </a:lnTo>
                    <a:lnTo>
                      <a:pt x="50" y="44"/>
                    </a:lnTo>
                    <a:lnTo>
                      <a:pt x="40" y="54"/>
                    </a:lnTo>
                    <a:lnTo>
                      <a:pt x="38" y="60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79" name="Freeform 99"/>
              <p:cNvSpPr>
                <a:spLocks noEditPoints="1"/>
              </p:cNvSpPr>
              <p:nvPr/>
            </p:nvSpPr>
            <p:spPr bwMode="auto">
              <a:xfrm>
                <a:off x="6083" y="660"/>
                <a:ext cx="133" cy="104"/>
              </a:xfrm>
              <a:custGeom>
                <a:avLst/>
                <a:gdLst/>
                <a:ahLst/>
                <a:cxnLst>
                  <a:cxn ang="0">
                    <a:pos x="0" y="65"/>
                  </a:cxn>
                  <a:cxn ang="0">
                    <a:pos x="2" y="53"/>
                  </a:cxn>
                  <a:cxn ang="0">
                    <a:pos x="6" y="41"/>
                  </a:cxn>
                  <a:cxn ang="0">
                    <a:pos x="14" y="31"/>
                  </a:cxn>
                  <a:cxn ang="0">
                    <a:pos x="24" y="21"/>
                  </a:cxn>
                  <a:cxn ang="0">
                    <a:pos x="36" y="12"/>
                  </a:cxn>
                  <a:cxn ang="0">
                    <a:pos x="52" y="6"/>
                  </a:cxn>
                  <a:cxn ang="0">
                    <a:pos x="68" y="2"/>
                  </a:cxn>
                  <a:cxn ang="0">
                    <a:pos x="86" y="0"/>
                  </a:cxn>
                  <a:cxn ang="0">
                    <a:pos x="100" y="2"/>
                  </a:cxn>
                  <a:cxn ang="0">
                    <a:pos x="112" y="6"/>
                  </a:cxn>
                  <a:cxn ang="0">
                    <a:pos x="124" y="12"/>
                  </a:cxn>
                  <a:cxn ang="0">
                    <a:pos x="136" y="21"/>
                  </a:cxn>
                  <a:cxn ang="0">
                    <a:pos x="144" y="31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58" y="65"/>
                  </a:cxn>
                  <a:cxn ang="0">
                    <a:pos x="156" y="77"/>
                  </a:cxn>
                  <a:cxn ang="0">
                    <a:pos x="152" y="89"/>
                  </a:cxn>
                  <a:cxn ang="0">
                    <a:pos x="144" y="99"/>
                  </a:cxn>
                  <a:cxn ang="0">
                    <a:pos x="136" y="109"/>
                  </a:cxn>
                  <a:cxn ang="0">
                    <a:pos x="124" y="117"/>
                  </a:cxn>
                  <a:cxn ang="0">
                    <a:pos x="112" y="123"/>
                  </a:cxn>
                  <a:cxn ang="0">
                    <a:pos x="100" y="127"/>
                  </a:cxn>
                  <a:cxn ang="0">
                    <a:pos x="86" y="129"/>
                  </a:cxn>
                  <a:cxn ang="0">
                    <a:pos x="68" y="127"/>
                  </a:cxn>
                  <a:cxn ang="0">
                    <a:pos x="52" y="123"/>
                  </a:cxn>
                  <a:cxn ang="0">
                    <a:pos x="36" y="117"/>
                  </a:cxn>
                  <a:cxn ang="0">
                    <a:pos x="24" y="109"/>
                  </a:cxn>
                  <a:cxn ang="0">
                    <a:pos x="14" y="99"/>
                  </a:cxn>
                  <a:cxn ang="0">
                    <a:pos x="6" y="89"/>
                  </a:cxn>
                  <a:cxn ang="0">
                    <a:pos x="2" y="77"/>
                  </a:cxn>
                  <a:cxn ang="0">
                    <a:pos x="0" y="65"/>
                  </a:cxn>
                  <a:cxn ang="0">
                    <a:pos x="48" y="65"/>
                  </a:cxn>
                  <a:cxn ang="0">
                    <a:pos x="50" y="79"/>
                  </a:cxn>
                  <a:cxn ang="0">
                    <a:pos x="58" y="89"/>
                  </a:cxn>
                  <a:cxn ang="0">
                    <a:pos x="70" y="95"/>
                  </a:cxn>
                  <a:cxn ang="0">
                    <a:pos x="86" y="97"/>
                  </a:cxn>
                  <a:cxn ang="0">
                    <a:pos x="96" y="95"/>
                  </a:cxn>
                  <a:cxn ang="0">
                    <a:pos x="108" y="89"/>
                  </a:cxn>
                  <a:cxn ang="0">
                    <a:pos x="118" y="79"/>
                  </a:cxn>
                  <a:cxn ang="0">
                    <a:pos x="122" y="73"/>
                  </a:cxn>
                  <a:cxn ang="0">
                    <a:pos x="122" y="65"/>
                  </a:cxn>
                  <a:cxn ang="0">
                    <a:pos x="122" y="61"/>
                  </a:cxn>
                  <a:cxn ang="0">
                    <a:pos x="118" y="55"/>
                  </a:cxn>
                  <a:cxn ang="0">
                    <a:pos x="108" y="45"/>
                  </a:cxn>
                  <a:cxn ang="0">
                    <a:pos x="96" y="37"/>
                  </a:cxn>
                  <a:cxn ang="0">
                    <a:pos x="86" y="33"/>
                  </a:cxn>
                  <a:cxn ang="0">
                    <a:pos x="70" y="37"/>
                  </a:cxn>
                  <a:cxn ang="0">
                    <a:pos x="58" y="45"/>
                  </a:cxn>
                  <a:cxn ang="0">
                    <a:pos x="50" y="55"/>
                  </a:cxn>
                  <a:cxn ang="0">
                    <a:pos x="48" y="65"/>
                  </a:cxn>
                </a:cxnLst>
                <a:rect l="0" t="0" r="r" b="b"/>
                <a:pathLst>
                  <a:path w="158" h="129">
                    <a:moveTo>
                      <a:pt x="0" y="65"/>
                    </a:moveTo>
                    <a:lnTo>
                      <a:pt x="2" y="53"/>
                    </a:lnTo>
                    <a:lnTo>
                      <a:pt x="6" y="41"/>
                    </a:lnTo>
                    <a:lnTo>
                      <a:pt x="14" y="31"/>
                    </a:lnTo>
                    <a:lnTo>
                      <a:pt x="24" y="21"/>
                    </a:lnTo>
                    <a:lnTo>
                      <a:pt x="36" y="12"/>
                    </a:lnTo>
                    <a:lnTo>
                      <a:pt x="52" y="6"/>
                    </a:lnTo>
                    <a:lnTo>
                      <a:pt x="68" y="2"/>
                    </a:lnTo>
                    <a:lnTo>
                      <a:pt x="86" y="0"/>
                    </a:lnTo>
                    <a:lnTo>
                      <a:pt x="100" y="2"/>
                    </a:lnTo>
                    <a:lnTo>
                      <a:pt x="112" y="6"/>
                    </a:lnTo>
                    <a:lnTo>
                      <a:pt x="124" y="12"/>
                    </a:lnTo>
                    <a:lnTo>
                      <a:pt x="136" y="21"/>
                    </a:lnTo>
                    <a:lnTo>
                      <a:pt x="144" y="31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58" y="65"/>
                    </a:lnTo>
                    <a:lnTo>
                      <a:pt x="156" y="77"/>
                    </a:lnTo>
                    <a:lnTo>
                      <a:pt x="152" y="89"/>
                    </a:lnTo>
                    <a:lnTo>
                      <a:pt x="144" y="99"/>
                    </a:lnTo>
                    <a:lnTo>
                      <a:pt x="136" y="109"/>
                    </a:lnTo>
                    <a:lnTo>
                      <a:pt x="124" y="117"/>
                    </a:lnTo>
                    <a:lnTo>
                      <a:pt x="112" y="123"/>
                    </a:lnTo>
                    <a:lnTo>
                      <a:pt x="100" y="127"/>
                    </a:lnTo>
                    <a:lnTo>
                      <a:pt x="86" y="129"/>
                    </a:lnTo>
                    <a:lnTo>
                      <a:pt x="68" y="127"/>
                    </a:lnTo>
                    <a:lnTo>
                      <a:pt x="52" y="123"/>
                    </a:lnTo>
                    <a:lnTo>
                      <a:pt x="36" y="117"/>
                    </a:lnTo>
                    <a:lnTo>
                      <a:pt x="24" y="109"/>
                    </a:lnTo>
                    <a:lnTo>
                      <a:pt x="14" y="99"/>
                    </a:lnTo>
                    <a:lnTo>
                      <a:pt x="6" y="89"/>
                    </a:lnTo>
                    <a:lnTo>
                      <a:pt x="2" y="77"/>
                    </a:lnTo>
                    <a:lnTo>
                      <a:pt x="0" y="65"/>
                    </a:lnTo>
                    <a:close/>
                    <a:moveTo>
                      <a:pt x="48" y="65"/>
                    </a:moveTo>
                    <a:lnTo>
                      <a:pt x="50" y="79"/>
                    </a:lnTo>
                    <a:lnTo>
                      <a:pt x="58" y="89"/>
                    </a:lnTo>
                    <a:lnTo>
                      <a:pt x="70" y="95"/>
                    </a:lnTo>
                    <a:lnTo>
                      <a:pt x="86" y="97"/>
                    </a:lnTo>
                    <a:lnTo>
                      <a:pt x="96" y="95"/>
                    </a:lnTo>
                    <a:lnTo>
                      <a:pt x="108" y="89"/>
                    </a:lnTo>
                    <a:lnTo>
                      <a:pt x="118" y="79"/>
                    </a:lnTo>
                    <a:lnTo>
                      <a:pt x="122" y="73"/>
                    </a:lnTo>
                    <a:lnTo>
                      <a:pt x="122" y="65"/>
                    </a:lnTo>
                    <a:lnTo>
                      <a:pt x="122" y="61"/>
                    </a:lnTo>
                    <a:lnTo>
                      <a:pt x="118" y="55"/>
                    </a:lnTo>
                    <a:lnTo>
                      <a:pt x="108" y="45"/>
                    </a:lnTo>
                    <a:lnTo>
                      <a:pt x="96" y="37"/>
                    </a:lnTo>
                    <a:lnTo>
                      <a:pt x="86" y="33"/>
                    </a:lnTo>
                    <a:lnTo>
                      <a:pt x="70" y="37"/>
                    </a:lnTo>
                    <a:lnTo>
                      <a:pt x="58" y="45"/>
                    </a:lnTo>
                    <a:lnTo>
                      <a:pt x="50" y="55"/>
                    </a:lnTo>
                    <a:lnTo>
                      <a:pt x="48" y="65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0" name="Freeform 100"/>
              <p:cNvSpPr>
                <a:spLocks noEditPoints="1"/>
              </p:cNvSpPr>
              <p:nvPr/>
            </p:nvSpPr>
            <p:spPr bwMode="auto">
              <a:xfrm>
                <a:off x="5839" y="504"/>
                <a:ext cx="122" cy="103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" y="52"/>
                  </a:cxn>
                  <a:cxn ang="0">
                    <a:pos x="6" y="40"/>
                  </a:cxn>
                  <a:cxn ang="0">
                    <a:pos x="14" y="30"/>
                  </a:cxn>
                  <a:cxn ang="0">
                    <a:pos x="22" y="20"/>
                  </a:cxn>
                  <a:cxn ang="0">
                    <a:pos x="34" y="12"/>
                  </a:cxn>
                  <a:cxn ang="0">
                    <a:pos x="46" y="6"/>
                  </a:cxn>
                  <a:cxn ang="0">
                    <a:pos x="58" y="2"/>
                  </a:cxn>
                  <a:cxn ang="0">
                    <a:pos x="72" y="0"/>
                  </a:cxn>
                  <a:cxn ang="0">
                    <a:pos x="88" y="2"/>
                  </a:cxn>
                  <a:cxn ang="0">
                    <a:pos x="104" y="6"/>
                  </a:cxn>
                  <a:cxn ang="0">
                    <a:pos x="116" y="12"/>
                  </a:cxn>
                  <a:cxn ang="0">
                    <a:pos x="126" y="20"/>
                  </a:cxn>
                  <a:cxn ang="0">
                    <a:pos x="134" y="30"/>
                  </a:cxn>
                  <a:cxn ang="0">
                    <a:pos x="140" y="40"/>
                  </a:cxn>
                  <a:cxn ang="0">
                    <a:pos x="142" y="52"/>
                  </a:cxn>
                  <a:cxn ang="0">
                    <a:pos x="144" y="64"/>
                  </a:cxn>
                  <a:cxn ang="0">
                    <a:pos x="142" y="76"/>
                  </a:cxn>
                  <a:cxn ang="0">
                    <a:pos x="140" y="88"/>
                  </a:cxn>
                  <a:cxn ang="0">
                    <a:pos x="134" y="98"/>
                  </a:cxn>
                  <a:cxn ang="0">
                    <a:pos x="126" y="108"/>
                  </a:cxn>
                  <a:cxn ang="0">
                    <a:pos x="116" y="116"/>
                  </a:cxn>
                  <a:cxn ang="0">
                    <a:pos x="104" y="122"/>
                  </a:cxn>
                  <a:cxn ang="0">
                    <a:pos x="88" y="126"/>
                  </a:cxn>
                  <a:cxn ang="0">
                    <a:pos x="72" y="128"/>
                  </a:cxn>
                  <a:cxn ang="0">
                    <a:pos x="58" y="126"/>
                  </a:cxn>
                  <a:cxn ang="0">
                    <a:pos x="46" y="122"/>
                  </a:cxn>
                  <a:cxn ang="0">
                    <a:pos x="34" y="116"/>
                  </a:cxn>
                  <a:cxn ang="0">
                    <a:pos x="22" y="108"/>
                  </a:cxn>
                  <a:cxn ang="0">
                    <a:pos x="14" y="98"/>
                  </a:cxn>
                  <a:cxn ang="0">
                    <a:pos x="6" y="88"/>
                  </a:cxn>
                  <a:cxn ang="0">
                    <a:pos x="2" y="76"/>
                  </a:cxn>
                  <a:cxn ang="0">
                    <a:pos x="0" y="64"/>
                  </a:cxn>
                  <a:cxn ang="0">
                    <a:pos x="36" y="64"/>
                  </a:cxn>
                  <a:cxn ang="0">
                    <a:pos x="38" y="72"/>
                  </a:cxn>
                  <a:cxn ang="0">
                    <a:pos x="40" y="78"/>
                  </a:cxn>
                  <a:cxn ang="0">
                    <a:pos x="50" y="88"/>
                  </a:cxn>
                  <a:cxn ang="0">
                    <a:pos x="62" y="94"/>
                  </a:cxn>
                  <a:cxn ang="0">
                    <a:pos x="72" y="96"/>
                  </a:cxn>
                  <a:cxn ang="0">
                    <a:pos x="88" y="94"/>
                  </a:cxn>
                  <a:cxn ang="0">
                    <a:pos x="100" y="88"/>
                  </a:cxn>
                  <a:cxn ang="0">
                    <a:pos x="106" y="78"/>
                  </a:cxn>
                  <a:cxn ang="0">
                    <a:pos x="108" y="64"/>
                  </a:cxn>
                  <a:cxn ang="0">
                    <a:pos x="106" y="50"/>
                  </a:cxn>
                  <a:cxn ang="0">
                    <a:pos x="100" y="40"/>
                  </a:cxn>
                  <a:cxn ang="0">
                    <a:pos x="88" y="34"/>
                  </a:cxn>
                  <a:cxn ang="0">
                    <a:pos x="72" y="32"/>
                  </a:cxn>
                  <a:cxn ang="0">
                    <a:pos x="62" y="34"/>
                  </a:cxn>
                  <a:cxn ang="0">
                    <a:pos x="50" y="40"/>
                  </a:cxn>
                  <a:cxn ang="0">
                    <a:pos x="40" y="50"/>
                  </a:cxn>
                  <a:cxn ang="0">
                    <a:pos x="38" y="56"/>
                  </a:cxn>
                  <a:cxn ang="0">
                    <a:pos x="36" y="64"/>
                  </a:cxn>
                </a:cxnLst>
                <a:rect l="0" t="0" r="r" b="b"/>
                <a:pathLst>
                  <a:path w="144" h="128">
                    <a:moveTo>
                      <a:pt x="0" y="64"/>
                    </a:moveTo>
                    <a:lnTo>
                      <a:pt x="2" y="52"/>
                    </a:lnTo>
                    <a:lnTo>
                      <a:pt x="6" y="40"/>
                    </a:lnTo>
                    <a:lnTo>
                      <a:pt x="14" y="30"/>
                    </a:lnTo>
                    <a:lnTo>
                      <a:pt x="22" y="20"/>
                    </a:lnTo>
                    <a:lnTo>
                      <a:pt x="34" y="12"/>
                    </a:lnTo>
                    <a:lnTo>
                      <a:pt x="46" y="6"/>
                    </a:lnTo>
                    <a:lnTo>
                      <a:pt x="58" y="2"/>
                    </a:lnTo>
                    <a:lnTo>
                      <a:pt x="72" y="0"/>
                    </a:lnTo>
                    <a:lnTo>
                      <a:pt x="88" y="2"/>
                    </a:lnTo>
                    <a:lnTo>
                      <a:pt x="104" y="6"/>
                    </a:lnTo>
                    <a:lnTo>
                      <a:pt x="116" y="12"/>
                    </a:lnTo>
                    <a:lnTo>
                      <a:pt x="126" y="20"/>
                    </a:lnTo>
                    <a:lnTo>
                      <a:pt x="134" y="30"/>
                    </a:lnTo>
                    <a:lnTo>
                      <a:pt x="140" y="40"/>
                    </a:lnTo>
                    <a:lnTo>
                      <a:pt x="142" y="52"/>
                    </a:lnTo>
                    <a:lnTo>
                      <a:pt x="144" y="64"/>
                    </a:lnTo>
                    <a:lnTo>
                      <a:pt x="142" y="76"/>
                    </a:lnTo>
                    <a:lnTo>
                      <a:pt x="140" y="88"/>
                    </a:lnTo>
                    <a:lnTo>
                      <a:pt x="134" y="98"/>
                    </a:lnTo>
                    <a:lnTo>
                      <a:pt x="126" y="108"/>
                    </a:lnTo>
                    <a:lnTo>
                      <a:pt x="116" y="116"/>
                    </a:lnTo>
                    <a:lnTo>
                      <a:pt x="104" y="122"/>
                    </a:lnTo>
                    <a:lnTo>
                      <a:pt x="88" y="126"/>
                    </a:lnTo>
                    <a:lnTo>
                      <a:pt x="72" y="128"/>
                    </a:lnTo>
                    <a:lnTo>
                      <a:pt x="58" y="126"/>
                    </a:lnTo>
                    <a:lnTo>
                      <a:pt x="46" y="122"/>
                    </a:lnTo>
                    <a:lnTo>
                      <a:pt x="34" y="116"/>
                    </a:lnTo>
                    <a:lnTo>
                      <a:pt x="22" y="108"/>
                    </a:lnTo>
                    <a:lnTo>
                      <a:pt x="14" y="98"/>
                    </a:lnTo>
                    <a:lnTo>
                      <a:pt x="6" y="88"/>
                    </a:lnTo>
                    <a:lnTo>
                      <a:pt x="2" y="76"/>
                    </a:lnTo>
                    <a:lnTo>
                      <a:pt x="0" y="64"/>
                    </a:lnTo>
                    <a:close/>
                    <a:moveTo>
                      <a:pt x="36" y="64"/>
                    </a:moveTo>
                    <a:lnTo>
                      <a:pt x="38" y="72"/>
                    </a:lnTo>
                    <a:lnTo>
                      <a:pt x="40" y="78"/>
                    </a:lnTo>
                    <a:lnTo>
                      <a:pt x="50" y="88"/>
                    </a:lnTo>
                    <a:lnTo>
                      <a:pt x="62" y="94"/>
                    </a:lnTo>
                    <a:lnTo>
                      <a:pt x="72" y="96"/>
                    </a:lnTo>
                    <a:lnTo>
                      <a:pt x="88" y="94"/>
                    </a:lnTo>
                    <a:lnTo>
                      <a:pt x="100" y="88"/>
                    </a:lnTo>
                    <a:lnTo>
                      <a:pt x="106" y="78"/>
                    </a:lnTo>
                    <a:lnTo>
                      <a:pt x="108" y="64"/>
                    </a:lnTo>
                    <a:lnTo>
                      <a:pt x="106" y="50"/>
                    </a:lnTo>
                    <a:lnTo>
                      <a:pt x="100" y="40"/>
                    </a:lnTo>
                    <a:lnTo>
                      <a:pt x="88" y="34"/>
                    </a:lnTo>
                    <a:lnTo>
                      <a:pt x="72" y="32"/>
                    </a:lnTo>
                    <a:lnTo>
                      <a:pt x="62" y="34"/>
                    </a:lnTo>
                    <a:lnTo>
                      <a:pt x="50" y="40"/>
                    </a:lnTo>
                    <a:lnTo>
                      <a:pt x="40" y="50"/>
                    </a:lnTo>
                    <a:lnTo>
                      <a:pt x="38" y="56"/>
                    </a:lnTo>
                    <a:lnTo>
                      <a:pt x="36" y="64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1" name="Oval 101"/>
              <p:cNvSpPr>
                <a:spLocks noChangeArrowheads="1"/>
              </p:cNvSpPr>
              <p:nvPr/>
            </p:nvSpPr>
            <p:spPr bwMode="auto">
              <a:xfrm>
                <a:off x="6034" y="764"/>
                <a:ext cx="123" cy="106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2" name="Oval 102"/>
              <p:cNvSpPr>
                <a:spLocks noChangeArrowheads="1"/>
              </p:cNvSpPr>
              <p:nvPr/>
            </p:nvSpPr>
            <p:spPr bwMode="auto">
              <a:xfrm>
                <a:off x="5839" y="660"/>
                <a:ext cx="134" cy="105"/>
              </a:xfrm>
              <a:prstGeom prst="ellipse">
                <a:avLst/>
              </a:prstGeom>
              <a:solidFill>
                <a:srgbClr val="FF33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3" name="Freeform 103"/>
              <p:cNvSpPr>
                <a:spLocks/>
              </p:cNvSpPr>
              <p:nvPr/>
            </p:nvSpPr>
            <p:spPr bwMode="auto">
              <a:xfrm>
                <a:off x="4499" y="796"/>
                <a:ext cx="924" cy="206"/>
              </a:xfrm>
              <a:custGeom>
                <a:avLst/>
                <a:gdLst/>
                <a:ahLst/>
                <a:cxnLst>
                  <a:cxn ang="0">
                    <a:pos x="76" y="32"/>
                  </a:cxn>
                  <a:cxn ang="0">
                    <a:pos x="138" y="42"/>
                  </a:cxn>
                  <a:cxn ang="0">
                    <a:pos x="182" y="56"/>
                  </a:cxn>
                  <a:cxn ang="0">
                    <a:pos x="210" y="130"/>
                  </a:cxn>
                  <a:cxn ang="0">
                    <a:pos x="248" y="178"/>
                  </a:cxn>
                  <a:cxn ang="0">
                    <a:pos x="302" y="216"/>
                  </a:cxn>
                  <a:cxn ang="0">
                    <a:pos x="360" y="248"/>
                  </a:cxn>
                  <a:cxn ang="0">
                    <a:pos x="372" y="254"/>
                  </a:cxn>
                  <a:cxn ang="0">
                    <a:pos x="422" y="250"/>
                  </a:cxn>
                  <a:cxn ang="0">
                    <a:pos x="476" y="222"/>
                  </a:cxn>
                  <a:cxn ang="0">
                    <a:pos x="502" y="188"/>
                  </a:cxn>
                  <a:cxn ang="0">
                    <a:pos x="514" y="128"/>
                  </a:cxn>
                  <a:cxn ang="0">
                    <a:pos x="528" y="116"/>
                  </a:cxn>
                  <a:cxn ang="0">
                    <a:pos x="560" y="102"/>
                  </a:cxn>
                  <a:cxn ang="0">
                    <a:pos x="620" y="112"/>
                  </a:cxn>
                  <a:cxn ang="0">
                    <a:pos x="683" y="132"/>
                  </a:cxn>
                  <a:cxn ang="0">
                    <a:pos x="747" y="174"/>
                  </a:cxn>
                  <a:cxn ang="0">
                    <a:pos x="803" y="190"/>
                  </a:cxn>
                  <a:cxn ang="0">
                    <a:pos x="831" y="190"/>
                  </a:cxn>
                  <a:cxn ang="0">
                    <a:pos x="857" y="172"/>
                  </a:cxn>
                  <a:cxn ang="0">
                    <a:pos x="867" y="156"/>
                  </a:cxn>
                  <a:cxn ang="0">
                    <a:pos x="901" y="144"/>
                  </a:cxn>
                  <a:cxn ang="0">
                    <a:pos x="995" y="136"/>
                  </a:cxn>
                  <a:cxn ang="0">
                    <a:pos x="1019" y="102"/>
                  </a:cxn>
                  <a:cxn ang="0">
                    <a:pos x="1045" y="44"/>
                  </a:cxn>
                  <a:cxn ang="0">
                    <a:pos x="1047" y="36"/>
                  </a:cxn>
                  <a:cxn ang="0">
                    <a:pos x="1093" y="10"/>
                  </a:cxn>
                  <a:cxn ang="0">
                    <a:pos x="1037" y="32"/>
                  </a:cxn>
                  <a:cxn ang="0">
                    <a:pos x="1033" y="44"/>
                  </a:cxn>
                  <a:cxn ang="0">
                    <a:pos x="1015" y="84"/>
                  </a:cxn>
                  <a:cxn ang="0">
                    <a:pos x="993" y="122"/>
                  </a:cxn>
                  <a:cxn ang="0">
                    <a:pos x="993" y="126"/>
                  </a:cxn>
                  <a:cxn ang="0">
                    <a:pos x="885" y="134"/>
                  </a:cxn>
                  <a:cxn ang="0">
                    <a:pos x="859" y="148"/>
                  </a:cxn>
                  <a:cxn ang="0">
                    <a:pos x="843" y="172"/>
                  </a:cxn>
                  <a:cxn ang="0">
                    <a:pos x="837" y="176"/>
                  </a:cxn>
                  <a:cxn ang="0">
                    <a:pos x="811" y="186"/>
                  </a:cxn>
                  <a:cxn ang="0">
                    <a:pos x="785" y="174"/>
                  </a:cxn>
                  <a:cxn ang="0">
                    <a:pos x="741" y="158"/>
                  </a:cxn>
                  <a:cxn ang="0">
                    <a:pos x="689" y="122"/>
                  </a:cxn>
                  <a:cxn ang="0">
                    <a:pos x="644" y="102"/>
                  </a:cxn>
                  <a:cxn ang="0">
                    <a:pos x="560" y="96"/>
                  </a:cxn>
                  <a:cxn ang="0">
                    <a:pos x="520" y="108"/>
                  </a:cxn>
                  <a:cxn ang="0">
                    <a:pos x="498" y="150"/>
                  </a:cxn>
                  <a:cxn ang="0">
                    <a:pos x="478" y="200"/>
                  </a:cxn>
                  <a:cxn ang="0">
                    <a:pos x="446" y="230"/>
                  </a:cxn>
                  <a:cxn ang="0">
                    <a:pos x="400" y="240"/>
                  </a:cxn>
                  <a:cxn ang="0">
                    <a:pos x="378" y="244"/>
                  </a:cxn>
                  <a:cxn ang="0">
                    <a:pos x="366" y="238"/>
                  </a:cxn>
                  <a:cxn ang="0">
                    <a:pos x="290" y="196"/>
                  </a:cxn>
                  <a:cxn ang="0">
                    <a:pos x="256" y="170"/>
                  </a:cxn>
                  <a:cxn ang="0">
                    <a:pos x="222" y="128"/>
                  </a:cxn>
                  <a:cxn ang="0">
                    <a:pos x="184" y="52"/>
                  </a:cxn>
                  <a:cxn ang="0">
                    <a:pos x="98" y="22"/>
                  </a:cxn>
                  <a:cxn ang="0">
                    <a:pos x="0" y="40"/>
                  </a:cxn>
                </a:cxnLst>
                <a:rect l="0" t="0" r="r" b="b"/>
                <a:pathLst>
                  <a:path w="1093" h="256">
                    <a:moveTo>
                      <a:pt x="0" y="40"/>
                    </a:moveTo>
                    <a:lnTo>
                      <a:pt x="4" y="52"/>
                    </a:lnTo>
                    <a:lnTo>
                      <a:pt x="30" y="42"/>
                    </a:lnTo>
                    <a:lnTo>
                      <a:pt x="54" y="36"/>
                    </a:lnTo>
                    <a:lnTo>
                      <a:pt x="76" y="32"/>
                    </a:lnTo>
                    <a:lnTo>
                      <a:pt x="74" y="26"/>
                    </a:lnTo>
                    <a:lnTo>
                      <a:pt x="74" y="32"/>
                    </a:lnTo>
                    <a:lnTo>
                      <a:pt x="96" y="34"/>
                    </a:lnTo>
                    <a:lnTo>
                      <a:pt x="116" y="36"/>
                    </a:lnTo>
                    <a:lnTo>
                      <a:pt x="138" y="42"/>
                    </a:lnTo>
                    <a:lnTo>
                      <a:pt x="160" y="52"/>
                    </a:lnTo>
                    <a:lnTo>
                      <a:pt x="160" y="46"/>
                    </a:lnTo>
                    <a:lnTo>
                      <a:pt x="158" y="50"/>
                    </a:lnTo>
                    <a:lnTo>
                      <a:pt x="180" y="62"/>
                    </a:lnTo>
                    <a:lnTo>
                      <a:pt x="182" y="56"/>
                    </a:lnTo>
                    <a:lnTo>
                      <a:pt x="178" y="58"/>
                    </a:lnTo>
                    <a:lnTo>
                      <a:pt x="180" y="60"/>
                    </a:lnTo>
                    <a:lnTo>
                      <a:pt x="178" y="58"/>
                    </a:lnTo>
                    <a:lnTo>
                      <a:pt x="194" y="96"/>
                    </a:lnTo>
                    <a:lnTo>
                      <a:pt x="210" y="130"/>
                    </a:lnTo>
                    <a:lnTo>
                      <a:pt x="212" y="132"/>
                    </a:lnTo>
                    <a:lnTo>
                      <a:pt x="222" y="148"/>
                    </a:lnTo>
                    <a:lnTo>
                      <a:pt x="234" y="162"/>
                    </a:lnTo>
                    <a:lnTo>
                      <a:pt x="246" y="176"/>
                    </a:lnTo>
                    <a:lnTo>
                      <a:pt x="248" y="178"/>
                    </a:lnTo>
                    <a:lnTo>
                      <a:pt x="266" y="192"/>
                    </a:lnTo>
                    <a:lnTo>
                      <a:pt x="268" y="186"/>
                    </a:lnTo>
                    <a:lnTo>
                      <a:pt x="264" y="190"/>
                    </a:lnTo>
                    <a:lnTo>
                      <a:pt x="284" y="206"/>
                    </a:lnTo>
                    <a:lnTo>
                      <a:pt x="302" y="216"/>
                    </a:lnTo>
                    <a:lnTo>
                      <a:pt x="338" y="236"/>
                    </a:lnTo>
                    <a:lnTo>
                      <a:pt x="340" y="230"/>
                    </a:lnTo>
                    <a:lnTo>
                      <a:pt x="338" y="236"/>
                    </a:lnTo>
                    <a:lnTo>
                      <a:pt x="348" y="242"/>
                    </a:lnTo>
                    <a:lnTo>
                      <a:pt x="360" y="248"/>
                    </a:lnTo>
                    <a:lnTo>
                      <a:pt x="362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0"/>
                    </a:lnTo>
                    <a:lnTo>
                      <a:pt x="372" y="254"/>
                    </a:lnTo>
                    <a:lnTo>
                      <a:pt x="374" y="256"/>
                    </a:lnTo>
                    <a:lnTo>
                      <a:pt x="376" y="256"/>
                    </a:lnTo>
                    <a:lnTo>
                      <a:pt x="376" y="256"/>
                    </a:lnTo>
                    <a:lnTo>
                      <a:pt x="402" y="252"/>
                    </a:lnTo>
                    <a:lnTo>
                      <a:pt x="422" y="250"/>
                    </a:lnTo>
                    <a:lnTo>
                      <a:pt x="438" y="246"/>
                    </a:lnTo>
                    <a:lnTo>
                      <a:pt x="450" y="240"/>
                    </a:lnTo>
                    <a:lnTo>
                      <a:pt x="452" y="240"/>
                    </a:lnTo>
                    <a:lnTo>
                      <a:pt x="464" y="232"/>
                    </a:lnTo>
                    <a:lnTo>
                      <a:pt x="476" y="222"/>
                    </a:lnTo>
                    <a:lnTo>
                      <a:pt x="478" y="220"/>
                    </a:lnTo>
                    <a:lnTo>
                      <a:pt x="488" y="206"/>
                    </a:lnTo>
                    <a:lnTo>
                      <a:pt x="502" y="190"/>
                    </a:lnTo>
                    <a:lnTo>
                      <a:pt x="502" y="186"/>
                    </a:lnTo>
                    <a:lnTo>
                      <a:pt x="502" y="188"/>
                    </a:lnTo>
                    <a:lnTo>
                      <a:pt x="506" y="168"/>
                    </a:lnTo>
                    <a:lnTo>
                      <a:pt x="510" y="152"/>
                    </a:lnTo>
                    <a:lnTo>
                      <a:pt x="516" y="140"/>
                    </a:lnTo>
                    <a:lnTo>
                      <a:pt x="520" y="128"/>
                    </a:lnTo>
                    <a:lnTo>
                      <a:pt x="514" y="128"/>
                    </a:lnTo>
                    <a:lnTo>
                      <a:pt x="518" y="130"/>
                    </a:lnTo>
                    <a:lnTo>
                      <a:pt x="524" y="122"/>
                    </a:lnTo>
                    <a:lnTo>
                      <a:pt x="530" y="114"/>
                    </a:lnTo>
                    <a:lnTo>
                      <a:pt x="526" y="112"/>
                    </a:lnTo>
                    <a:lnTo>
                      <a:pt x="528" y="116"/>
                    </a:lnTo>
                    <a:lnTo>
                      <a:pt x="542" y="108"/>
                    </a:lnTo>
                    <a:lnTo>
                      <a:pt x="540" y="104"/>
                    </a:lnTo>
                    <a:lnTo>
                      <a:pt x="540" y="110"/>
                    </a:lnTo>
                    <a:lnTo>
                      <a:pt x="560" y="108"/>
                    </a:lnTo>
                    <a:lnTo>
                      <a:pt x="560" y="102"/>
                    </a:lnTo>
                    <a:lnTo>
                      <a:pt x="558" y="108"/>
                    </a:lnTo>
                    <a:lnTo>
                      <a:pt x="572" y="108"/>
                    </a:lnTo>
                    <a:lnTo>
                      <a:pt x="586" y="108"/>
                    </a:lnTo>
                    <a:lnTo>
                      <a:pt x="602" y="110"/>
                    </a:lnTo>
                    <a:lnTo>
                      <a:pt x="620" y="112"/>
                    </a:lnTo>
                    <a:lnTo>
                      <a:pt x="642" y="114"/>
                    </a:lnTo>
                    <a:lnTo>
                      <a:pt x="667" y="116"/>
                    </a:lnTo>
                    <a:lnTo>
                      <a:pt x="667" y="110"/>
                    </a:lnTo>
                    <a:lnTo>
                      <a:pt x="662" y="114"/>
                    </a:lnTo>
                    <a:lnTo>
                      <a:pt x="683" y="132"/>
                    </a:lnTo>
                    <a:lnTo>
                      <a:pt x="701" y="146"/>
                    </a:lnTo>
                    <a:lnTo>
                      <a:pt x="719" y="160"/>
                    </a:lnTo>
                    <a:lnTo>
                      <a:pt x="721" y="160"/>
                    </a:lnTo>
                    <a:lnTo>
                      <a:pt x="737" y="170"/>
                    </a:lnTo>
                    <a:lnTo>
                      <a:pt x="747" y="174"/>
                    </a:lnTo>
                    <a:lnTo>
                      <a:pt x="749" y="174"/>
                    </a:lnTo>
                    <a:lnTo>
                      <a:pt x="759" y="178"/>
                    </a:lnTo>
                    <a:lnTo>
                      <a:pt x="783" y="186"/>
                    </a:lnTo>
                    <a:lnTo>
                      <a:pt x="793" y="188"/>
                    </a:lnTo>
                    <a:lnTo>
                      <a:pt x="803" y="190"/>
                    </a:lnTo>
                    <a:lnTo>
                      <a:pt x="807" y="192"/>
                    </a:lnTo>
                    <a:lnTo>
                      <a:pt x="811" y="192"/>
                    </a:lnTo>
                    <a:lnTo>
                      <a:pt x="811" y="192"/>
                    </a:lnTo>
                    <a:lnTo>
                      <a:pt x="829" y="190"/>
                    </a:lnTo>
                    <a:lnTo>
                      <a:pt x="831" y="190"/>
                    </a:lnTo>
                    <a:lnTo>
                      <a:pt x="839" y="188"/>
                    </a:lnTo>
                    <a:lnTo>
                      <a:pt x="841" y="186"/>
                    </a:lnTo>
                    <a:lnTo>
                      <a:pt x="851" y="182"/>
                    </a:lnTo>
                    <a:lnTo>
                      <a:pt x="851" y="180"/>
                    </a:lnTo>
                    <a:lnTo>
                      <a:pt x="857" y="172"/>
                    </a:lnTo>
                    <a:lnTo>
                      <a:pt x="859" y="170"/>
                    </a:lnTo>
                    <a:lnTo>
                      <a:pt x="865" y="162"/>
                    </a:lnTo>
                    <a:lnTo>
                      <a:pt x="869" y="154"/>
                    </a:lnTo>
                    <a:lnTo>
                      <a:pt x="863" y="152"/>
                    </a:lnTo>
                    <a:lnTo>
                      <a:pt x="867" y="156"/>
                    </a:lnTo>
                    <a:lnTo>
                      <a:pt x="875" y="150"/>
                    </a:lnTo>
                    <a:lnTo>
                      <a:pt x="871" y="144"/>
                    </a:lnTo>
                    <a:lnTo>
                      <a:pt x="873" y="150"/>
                    </a:lnTo>
                    <a:lnTo>
                      <a:pt x="887" y="146"/>
                    </a:lnTo>
                    <a:lnTo>
                      <a:pt x="901" y="144"/>
                    </a:lnTo>
                    <a:lnTo>
                      <a:pt x="933" y="144"/>
                    </a:lnTo>
                    <a:lnTo>
                      <a:pt x="965" y="144"/>
                    </a:lnTo>
                    <a:lnTo>
                      <a:pt x="979" y="142"/>
                    </a:lnTo>
                    <a:lnTo>
                      <a:pt x="995" y="138"/>
                    </a:lnTo>
                    <a:lnTo>
                      <a:pt x="995" y="136"/>
                    </a:lnTo>
                    <a:lnTo>
                      <a:pt x="997" y="138"/>
                    </a:lnTo>
                    <a:lnTo>
                      <a:pt x="1001" y="130"/>
                    </a:lnTo>
                    <a:lnTo>
                      <a:pt x="1003" y="128"/>
                    </a:lnTo>
                    <a:lnTo>
                      <a:pt x="1011" y="118"/>
                    </a:lnTo>
                    <a:lnTo>
                      <a:pt x="1019" y="102"/>
                    </a:lnTo>
                    <a:lnTo>
                      <a:pt x="1027" y="88"/>
                    </a:lnTo>
                    <a:lnTo>
                      <a:pt x="1027" y="86"/>
                    </a:lnTo>
                    <a:lnTo>
                      <a:pt x="1035" y="70"/>
                    </a:lnTo>
                    <a:lnTo>
                      <a:pt x="1041" y="54"/>
                    </a:lnTo>
                    <a:lnTo>
                      <a:pt x="1045" y="44"/>
                    </a:lnTo>
                    <a:lnTo>
                      <a:pt x="1045" y="42"/>
                    </a:lnTo>
                    <a:lnTo>
                      <a:pt x="1047" y="36"/>
                    </a:lnTo>
                    <a:lnTo>
                      <a:pt x="1041" y="36"/>
                    </a:lnTo>
                    <a:lnTo>
                      <a:pt x="1045" y="38"/>
                    </a:lnTo>
                    <a:lnTo>
                      <a:pt x="1047" y="36"/>
                    </a:lnTo>
                    <a:lnTo>
                      <a:pt x="1045" y="40"/>
                    </a:lnTo>
                    <a:lnTo>
                      <a:pt x="1055" y="32"/>
                    </a:lnTo>
                    <a:lnTo>
                      <a:pt x="1069" y="24"/>
                    </a:lnTo>
                    <a:lnTo>
                      <a:pt x="1081" y="16"/>
                    </a:lnTo>
                    <a:lnTo>
                      <a:pt x="1093" y="10"/>
                    </a:lnTo>
                    <a:lnTo>
                      <a:pt x="1087" y="0"/>
                    </a:lnTo>
                    <a:lnTo>
                      <a:pt x="1075" y="6"/>
                    </a:lnTo>
                    <a:lnTo>
                      <a:pt x="1063" y="14"/>
                    </a:lnTo>
                    <a:lnTo>
                      <a:pt x="1049" y="22"/>
                    </a:lnTo>
                    <a:lnTo>
                      <a:pt x="1037" y="32"/>
                    </a:lnTo>
                    <a:lnTo>
                      <a:pt x="1037" y="34"/>
                    </a:lnTo>
                    <a:lnTo>
                      <a:pt x="1035" y="36"/>
                    </a:lnTo>
                    <a:lnTo>
                      <a:pt x="1035" y="36"/>
                    </a:lnTo>
                    <a:lnTo>
                      <a:pt x="1035" y="36"/>
                    </a:lnTo>
                    <a:lnTo>
                      <a:pt x="1033" y="44"/>
                    </a:lnTo>
                    <a:lnTo>
                      <a:pt x="1039" y="42"/>
                    </a:lnTo>
                    <a:lnTo>
                      <a:pt x="1033" y="42"/>
                    </a:lnTo>
                    <a:lnTo>
                      <a:pt x="1029" y="52"/>
                    </a:lnTo>
                    <a:lnTo>
                      <a:pt x="1023" y="68"/>
                    </a:lnTo>
                    <a:lnTo>
                      <a:pt x="1015" y="84"/>
                    </a:lnTo>
                    <a:lnTo>
                      <a:pt x="1021" y="84"/>
                    </a:lnTo>
                    <a:lnTo>
                      <a:pt x="1017" y="82"/>
                    </a:lnTo>
                    <a:lnTo>
                      <a:pt x="1009" y="96"/>
                    </a:lnTo>
                    <a:lnTo>
                      <a:pt x="1001" y="112"/>
                    </a:lnTo>
                    <a:lnTo>
                      <a:pt x="993" y="122"/>
                    </a:lnTo>
                    <a:lnTo>
                      <a:pt x="999" y="126"/>
                    </a:lnTo>
                    <a:lnTo>
                      <a:pt x="995" y="120"/>
                    </a:lnTo>
                    <a:lnTo>
                      <a:pt x="991" y="128"/>
                    </a:lnTo>
                    <a:lnTo>
                      <a:pt x="993" y="132"/>
                    </a:lnTo>
                    <a:lnTo>
                      <a:pt x="993" y="126"/>
                    </a:lnTo>
                    <a:lnTo>
                      <a:pt x="977" y="130"/>
                    </a:lnTo>
                    <a:lnTo>
                      <a:pt x="963" y="132"/>
                    </a:lnTo>
                    <a:lnTo>
                      <a:pt x="931" y="132"/>
                    </a:lnTo>
                    <a:lnTo>
                      <a:pt x="899" y="132"/>
                    </a:lnTo>
                    <a:lnTo>
                      <a:pt x="885" y="134"/>
                    </a:lnTo>
                    <a:lnTo>
                      <a:pt x="871" y="138"/>
                    </a:lnTo>
                    <a:lnTo>
                      <a:pt x="869" y="140"/>
                    </a:lnTo>
                    <a:lnTo>
                      <a:pt x="869" y="140"/>
                    </a:lnTo>
                    <a:lnTo>
                      <a:pt x="861" y="146"/>
                    </a:lnTo>
                    <a:lnTo>
                      <a:pt x="859" y="148"/>
                    </a:lnTo>
                    <a:lnTo>
                      <a:pt x="855" y="156"/>
                    </a:lnTo>
                    <a:lnTo>
                      <a:pt x="849" y="164"/>
                    </a:lnTo>
                    <a:lnTo>
                      <a:pt x="855" y="168"/>
                    </a:lnTo>
                    <a:lnTo>
                      <a:pt x="851" y="162"/>
                    </a:lnTo>
                    <a:lnTo>
                      <a:pt x="843" y="172"/>
                    </a:lnTo>
                    <a:lnTo>
                      <a:pt x="847" y="176"/>
                    </a:lnTo>
                    <a:lnTo>
                      <a:pt x="845" y="172"/>
                    </a:lnTo>
                    <a:lnTo>
                      <a:pt x="835" y="176"/>
                    </a:lnTo>
                    <a:lnTo>
                      <a:pt x="839" y="182"/>
                    </a:lnTo>
                    <a:lnTo>
                      <a:pt x="837" y="176"/>
                    </a:lnTo>
                    <a:lnTo>
                      <a:pt x="829" y="178"/>
                    </a:lnTo>
                    <a:lnTo>
                      <a:pt x="829" y="184"/>
                    </a:lnTo>
                    <a:lnTo>
                      <a:pt x="831" y="178"/>
                    </a:lnTo>
                    <a:lnTo>
                      <a:pt x="811" y="180"/>
                    </a:lnTo>
                    <a:lnTo>
                      <a:pt x="811" y="186"/>
                    </a:lnTo>
                    <a:lnTo>
                      <a:pt x="813" y="180"/>
                    </a:lnTo>
                    <a:lnTo>
                      <a:pt x="809" y="180"/>
                    </a:lnTo>
                    <a:lnTo>
                      <a:pt x="805" y="178"/>
                    </a:lnTo>
                    <a:lnTo>
                      <a:pt x="795" y="176"/>
                    </a:lnTo>
                    <a:lnTo>
                      <a:pt x="785" y="174"/>
                    </a:lnTo>
                    <a:lnTo>
                      <a:pt x="761" y="166"/>
                    </a:lnTo>
                    <a:lnTo>
                      <a:pt x="751" y="162"/>
                    </a:lnTo>
                    <a:lnTo>
                      <a:pt x="749" y="168"/>
                    </a:lnTo>
                    <a:lnTo>
                      <a:pt x="753" y="164"/>
                    </a:lnTo>
                    <a:lnTo>
                      <a:pt x="741" y="158"/>
                    </a:lnTo>
                    <a:lnTo>
                      <a:pt x="723" y="148"/>
                    </a:lnTo>
                    <a:lnTo>
                      <a:pt x="721" y="154"/>
                    </a:lnTo>
                    <a:lnTo>
                      <a:pt x="725" y="150"/>
                    </a:lnTo>
                    <a:lnTo>
                      <a:pt x="707" y="136"/>
                    </a:lnTo>
                    <a:lnTo>
                      <a:pt x="689" y="122"/>
                    </a:lnTo>
                    <a:lnTo>
                      <a:pt x="671" y="106"/>
                    </a:lnTo>
                    <a:lnTo>
                      <a:pt x="669" y="106"/>
                    </a:lnTo>
                    <a:lnTo>
                      <a:pt x="667" y="104"/>
                    </a:lnTo>
                    <a:lnTo>
                      <a:pt x="667" y="104"/>
                    </a:lnTo>
                    <a:lnTo>
                      <a:pt x="644" y="102"/>
                    </a:lnTo>
                    <a:lnTo>
                      <a:pt x="622" y="100"/>
                    </a:lnTo>
                    <a:lnTo>
                      <a:pt x="604" y="98"/>
                    </a:lnTo>
                    <a:lnTo>
                      <a:pt x="588" y="96"/>
                    </a:lnTo>
                    <a:lnTo>
                      <a:pt x="574" y="96"/>
                    </a:lnTo>
                    <a:lnTo>
                      <a:pt x="560" y="96"/>
                    </a:lnTo>
                    <a:lnTo>
                      <a:pt x="558" y="96"/>
                    </a:lnTo>
                    <a:lnTo>
                      <a:pt x="538" y="98"/>
                    </a:lnTo>
                    <a:lnTo>
                      <a:pt x="536" y="98"/>
                    </a:lnTo>
                    <a:lnTo>
                      <a:pt x="522" y="106"/>
                    </a:lnTo>
                    <a:lnTo>
                      <a:pt x="520" y="108"/>
                    </a:lnTo>
                    <a:lnTo>
                      <a:pt x="514" y="116"/>
                    </a:lnTo>
                    <a:lnTo>
                      <a:pt x="508" y="124"/>
                    </a:lnTo>
                    <a:lnTo>
                      <a:pt x="508" y="126"/>
                    </a:lnTo>
                    <a:lnTo>
                      <a:pt x="504" y="138"/>
                    </a:lnTo>
                    <a:lnTo>
                      <a:pt x="498" y="150"/>
                    </a:lnTo>
                    <a:lnTo>
                      <a:pt x="494" y="166"/>
                    </a:lnTo>
                    <a:lnTo>
                      <a:pt x="490" y="186"/>
                    </a:lnTo>
                    <a:lnTo>
                      <a:pt x="496" y="186"/>
                    </a:lnTo>
                    <a:lnTo>
                      <a:pt x="492" y="184"/>
                    </a:lnTo>
                    <a:lnTo>
                      <a:pt x="478" y="200"/>
                    </a:lnTo>
                    <a:lnTo>
                      <a:pt x="468" y="214"/>
                    </a:lnTo>
                    <a:lnTo>
                      <a:pt x="472" y="218"/>
                    </a:lnTo>
                    <a:lnTo>
                      <a:pt x="470" y="212"/>
                    </a:lnTo>
                    <a:lnTo>
                      <a:pt x="458" y="222"/>
                    </a:lnTo>
                    <a:lnTo>
                      <a:pt x="446" y="230"/>
                    </a:lnTo>
                    <a:lnTo>
                      <a:pt x="450" y="234"/>
                    </a:lnTo>
                    <a:lnTo>
                      <a:pt x="448" y="228"/>
                    </a:lnTo>
                    <a:lnTo>
                      <a:pt x="436" y="234"/>
                    </a:lnTo>
                    <a:lnTo>
                      <a:pt x="420" y="238"/>
                    </a:lnTo>
                    <a:lnTo>
                      <a:pt x="400" y="240"/>
                    </a:lnTo>
                    <a:lnTo>
                      <a:pt x="376" y="244"/>
                    </a:lnTo>
                    <a:lnTo>
                      <a:pt x="376" y="244"/>
                    </a:lnTo>
                    <a:lnTo>
                      <a:pt x="376" y="250"/>
                    </a:lnTo>
                    <a:lnTo>
                      <a:pt x="378" y="244"/>
                    </a:lnTo>
                    <a:lnTo>
                      <a:pt x="378" y="244"/>
                    </a:lnTo>
                    <a:lnTo>
                      <a:pt x="376" y="244"/>
                    </a:lnTo>
                    <a:lnTo>
                      <a:pt x="374" y="242"/>
                    </a:lnTo>
                    <a:lnTo>
                      <a:pt x="364" y="238"/>
                    </a:lnTo>
                    <a:lnTo>
                      <a:pt x="362" y="244"/>
                    </a:lnTo>
                    <a:lnTo>
                      <a:pt x="366" y="238"/>
                    </a:lnTo>
                    <a:lnTo>
                      <a:pt x="354" y="232"/>
                    </a:lnTo>
                    <a:lnTo>
                      <a:pt x="344" y="226"/>
                    </a:lnTo>
                    <a:lnTo>
                      <a:pt x="342" y="224"/>
                    </a:lnTo>
                    <a:lnTo>
                      <a:pt x="308" y="206"/>
                    </a:lnTo>
                    <a:lnTo>
                      <a:pt x="290" y="196"/>
                    </a:lnTo>
                    <a:lnTo>
                      <a:pt x="272" y="182"/>
                    </a:lnTo>
                    <a:lnTo>
                      <a:pt x="272" y="182"/>
                    </a:lnTo>
                    <a:lnTo>
                      <a:pt x="254" y="168"/>
                    </a:lnTo>
                    <a:lnTo>
                      <a:pt x="252" y="174"/>
                    </a:lnTo>
                    <a:lnTo>
                      <a:pt x="256" y="170"/>
                    </a:lnTo>
                    <a:lnTo>
                      <a:pt x="244" y="156"/>
                    </a:lnTo>
                    <a:lnTo>
                      <a:pt x="232" y="142"/>
                    </a:lnTo>
                    <a:lnTo>
                      <a:pt x="222" y="126"/>
                    </a:lnTo>
                    <a:lnTo>
                      <a:pt x="216" y="130"/>
                    </a:lnTo>
                    <a:lnTo>
                      <a:pt x="222" y="128"/>
                    </a:lnTo>
                    <a:lnTo>
                      <a:pt x="206" y="94"/>
                    </a:lnTo>
                    <a:lnTo>
                      <a:pt x="188" y="54"/>
                    </a:lnTo>
                    <a:lnTo>
                      <a:pt x="186" y="54"/>
                    </a:lnTo>
                    <a:lnTo>
                      <a:pt x="184" y="52"/>
                    </a:lnTo>
                    <a:lnTo>
                      <a:pt x="184" y="52"/>
                    </a:lnTo>
                    <a:lnTo>
                      <a:pt x="164" y="40"/>
                    </a:lnTo>
                    <a:lnTo>
                      <a:pt x="162" y="40"/>
                    </a:lnTo>
                    <a:lnTo>
                      <a:pt x="140" y="30"/>
                    </a:lnTo>
                    <a:lnTo>
                      <a:pt x="118" y="24"/>
                    </a:lnTo>
                    <a:lnTo>
                      <a:pt x="98" y="22"/>
                    </a:lnTo>
                    <a:lnTo>
                      <a:pt x="76" y="20"/>
                    </a:lnTo>
                    <a:lnTo>
                      <a:pt x="74" y="20"/>
                    </a:lnTo>
                    <a:lnTo>
                      <a:pt x="52" y="24"/>
                    </a:lnTo>
                    <a:lnTo>
                      <a:pt x="28" y="3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4" name="Freeform 104"/>
              <p:cNvSpPr>
                <a:spLocks/>
              </p:cNvSpPr>
              <p:nvPr/>
            </p:nvSpPr>
            <p:spPr bwMode="auto">
              <a:xfrm>
                <a:off x="4700" y="986"/>
                <a:ext cx="751" cy="719"/>
              </a:xfrm>
              <a:custGeom>
                <a:avLst/>
                <a:gdLst/>
                <a:ahLst/>
                <a:cxnLst>
                  <a:cxn ang="0">
                    <a:pos x="825" y="18"/>
                  </a:cxn>
                  <a:cxn ang="0">
                    <a:pos x="741" y="50"/>
                  </a:cxn>
                  <a:cxn ang="0">
                    <a:pos x="713" y="90"/>
                  </a:cxn>
                  <a:cxn ang="0">
                    <a:pos x="623" y="134"/>
                  </a:cxn>
                  <a:cxn ang="0">
                    <a:pos x="563" y="210"/>
                  </a:cxn>
                  <a:cxn ang="0">
                    <a:pos x="579" y="351"/>
                  </a:cxn>
                  <a:cxn ang="0">
                    <a:pos x="617" y="373"/>
                  </a:cxn>
                  <a:cxn ang="0">
                    <a:pos x="639" y="435"/>
                  </a:cxn>
                  <a:cxn ang="0">
                    <a:pos x="631" y="459"/>
                  </a:cxn>
                  <a:cxn ang="0">
                    <a:pos x="601" y="519"/>
                  </a:cxn>
                  <a:cxn ang="0">
                    <a:pos x="597" y="525"/>
                  </a:cxn>
                  <a:cxn ang="0">
                    <a:pos x="551" y="545"/>
                  </a:cxn>
                  <a:cxn ang="0">
                    <a:pos x="521" y="551"/>
                  </a:cxn>
                  <a:cxn ang="0">
                    <a:pos x="485" y="641"/>
                  </a:cxn>
                  <a:cxn ang="0">
                    <a:pos x="493" y="761"/>
                  </a:cxn>
                  <a:cxn ang="0">
                    <a:pos x="463" y="841"/>
                  </a:cxn>
                  <a:cxn ang="0">
                    <a:pos x="384" y="871"/>
                  </a:cxn>
                  <a:cxn ang="0">
                    <a:pos x="210" y="889"/>
                  </a:cxn>
                  <a:cxn ang="0">
                    <a:pos x="78" y="869"/>
                  </a:cxn>
                  <a:cxn ang="0">
                    <a:pos x="66" y="869"/>
                  </a:cxn>
                  <a:cxn ang="0">
                    <a:pos x="60" y="809"/>
                  </a:cxn>
                  <a:cxn ang="0">
                    <a:pos x="10" y="743"/>
                  </a:cxn>
                  <a:cxn ang="0">
                    <a:pos x="18" y="711"/>
                  </a:cxn>
                  <a:cxn ang="0">
                    <a:pos x="54" y="675"/>
                  </a:cxn>
                  <a:cxn ang="0">
                    <a:pos x="104" y="655"/>
                  </a:cxn>
                  <a:cxn ang="0">
                    <a:pos x="178" y="595"/>
                  </a:cxn>
                  <a:cxn ang="0">
                    <a:pos x="242" y="515"/>
                  </a:cxn>
                  <a:cxn ang="0">
                    <a:pos x="368" y="385"/>
                  </a:cxn>
                  <a:cxn ang="0">
                    <a:pos x="477" y="288"/>
                  </a:cxn>
                  <a:cxn ang="0">
                    <a:pos x="555" y="208"/>
                  </a:cxn>
                  <a:cxn ang="0">
                    <a:pos x="509" y="238"/>
                  </a:cxn>
                  <a:cxn ang="0">
                    <a:pos x="429" y="339"/>
                  </a:cxn>
                  <a:cxn ang="0">
                    <a:pos x="252" y="479"/>
                  </a:cxn>
                  <a:cxn ang="0">
                    <a:pos x="194" y="561"/>
                  </a:cxn>
                  <a:cxn ang="0">
                    <a:pos x="114" y="643"/>
                  </a:cxn>
                  <a:cxn ang="0">
                    <a:pos x="62" y="659"/>
                  </a:cxn>
                  <a:cxn ang="0">
                    <a:pos x="6" y="707"/>
                  </a:cxn>
                  <a:cxn ang="0">
                    <a:pos x="0" y="747"/>
                  </a:cxn>
                  <a:cxn ang="0">
                    <a:pos x="36" y="795"/>
                  </a:cxn>
                  <a:cxn ang="0">
                    <a:pos x="56" y="853"/>
                  </a:cxn>
                  <a:cxn ang="0">
                    <a:pos x="72" y="879"/>
                  </a:cxn>
                  <a:cxn ang="0">
                    <a:pos x="210" y="895"/>
                  </a:cxn>
                  <a:cxn ang="0">
                    <a:pos x="431" y="871"/>
                  </a:cxn>
                  <a:cxn ang="0">
                    <a:pos x="495" y="813"/>
                  </a:cxn>
                  <a:cxn ang="0">
                    <a:pos x="507" y="703"/>
                  </a:cxn>
                  <a:cxn ang="0">
                    <a:pos x="497" y="625"/>
                  </a:cxn>
                  <a:cxn ang="0">
                    <a:pos x="525" y="559"/>
                  </a:cxn>
                  <a:cxn ang="0">
                    <a:pos x="553" y="557"/>
                  </a:cxn>
                  <a:cxn ang="0">
                    <a:pos x="605" y="533"/>
                  </a:cxn>
                  <a:cxn ang="0">
                    <a:pos x="609" y="499"/>
                  </a:cxn>
                  <a:cxn ang="0">
                    <a:pos x="653" y="445"/>
                  </a:cxn>
                  <a:cxn ang="0">
                    <a:pos x="633" y="387"/>
                  </a:cxn>
                  <a:cxn ang="0">
                    <a:pos x="609" y="361"/>
                  </a:cxn>
                  <a:cxn ang="0">
                    <a:pos x="581" y="337"/>
                  </a:cxn>
                  <a:cxn ang="0">
                    <a:pos x="587" y="182"/>
                  </a:cxn>
                  <a:cxn ang="0">
                    <a:pos x="625" y="140"/>
                  </a:cxn>
                  <a:cxn ang="0">
                    <a:pos x="707" y="106"/>
                  </a:cxn>
                  <a:cxn ang="0">
                    <a:pos x="761" y="38"/>
                  </a:cxn>
                  <a:cxn ang="0">
                    <a:pos x="827" y="30"/>
                  </a:cxn>
                </a:cxnLst>
                <a:rect l="0" t="0" r="r" b="b"/>
                <a:pathLst>
                  <a:path w="889" h="895">
                    <a:moveTo>
                      <a:pt x="889" y="10"/>
                    </a:moveTo>
                    <a:lnTo>
                      <a:pt x="885" y="0"/>
                    </a:lnTo>
                    <a:lnTo>
                      <a:pt x="871" y="6"/>
                    </a:lnTo>
                    <a:lnTo>
                      <a:pt x="873" y="12"/>
                    </a:lnTo>
                    <a:lnTo>
                      <a:pt x="873" y="6"/>
                    </a:lnTo>
                    <a:lnTo>
                      <a:pt x="857" y="10"/>
                    </a:lnTo>
                    <a:lnTo>
                      <a:pt x="825" y="18"/>
                    </a:lnTo>
                    <a:lnTo>
                      <a:pt x="789" y="24"/>
                    </a:lnTo>
                    <a:lnTo>
                      <a:pt x="755" y="30"/>
                    </a:lnTo>
                    <a:lnTo>
                      <a:pt x="755" y="30"/>
                    </a:lnTo>
                    <a:lnTo>
                      <a:pt x="753" y="32"/>
                    </a:lnTo>
                    <a:lnTo>
                      <a:pt x="751" y="34"/>
                    </a:lnTo>
                    <a:lnTo>
                      <a:pt x="751" y="34"/>
                    </a:lnTo>
                    <a:lnTo>
                      <a:pt x="741" y="50"/>
                    </a:lnTo>
                    <a:lnTo>
                      <a:pt x="731" y="70"/>
                    </a:lnTo>
                    <a:lnTo>
                      <a:pt x="717" y="86"/>
                    </a:lnTo>
                    <a:lnTo>
                      <a:pt x="723" y="88"/>
                    </a:lnTo>
                    <a:lnTo>
                      <a:pt x="719" y="84"/>
                    </a:lnTo>
                    <a:lnTo>
                      <a:pt x="711" y="90"/>
                    </a:lnTo>
                    <a:lnTo>
                      <a:pt x="715" y="96"/>
                    </a:lnTo>
                    <a:lnTo>
                      <a:pt x="713" y="90"/>
                    </a:lnTo>
                    <a:lnTo>
                      <a:pt x="705" y="94"/>
                    </a:lnTo>
                    <a:lnTo>
                      <a:pt x="703" y="96"/>
                    </a:lnTo>
                    <a:lnTo>
                      <a:pt x="675" y="110"/>
                    </a:lnTo>
                    <a:lnTo>
                      <a:pt x="679" y="114"/>
                    </a:lnTo>
                    <a:lnTo>
                      <a:pt x="677" y="108"/>
                    </a:lnTo>
                    <a:lnTo>
                      <a:pt x="651" y="122"/>
                    </a:lnTo>
                    <a:lnTo>
                      <a:pt x="623" y="134"/>
                    </a:lnTo>
                    <a:lnTo>
                      <a:pt x="621" y="134"/>
                    </a:lnTo>
                    <a:lnTo>
                      <a:pt x="595" y="150"/>
                    </a:lnTo>
                    <a:lnTo>
                      <a:pt x="595" y="150"/>
                    </a:lnTo>
                    <a:lnTo>
                      <a:pt x="593" y="152"/>
                    </a:lnTo>
                    <a:lnTo>
                      <a:pt x="575" y="178"/>
                    </a:lnTo>
                    <a:lnTo>
                      <a:pt x="575" y="180"/>
                    </a:lnTo>
                    <a:lnTo>
                      <a:pt x="563" y="210"/>
                    </a:lnTo>
                    <a:lnTo>
                      <a:pt x="555" y="244"/>
                    </a:lnTo>
                    <a:lnTo>
                      <a:pt x="553" y="276"/>
                    </a:lnTo>
                    <a:lnTo>
                      <a:pt x="553" y="278"/>
                    </a:lnTo>
                    <a:lnTo>
                      <a:pt x="557" y="310"/>
                    </a:lnTo>
                    <a:lnTo>
                      <a:pt x="569" y="339"/>
                    </a:lnTo>
                    <a:lnTo>
                      <a:pt x="571" y="341"/>
                    </a:lnTo>
                    <a:lnTo>
                      <a:pt x="579" y="351"/>
                    </a:lnTo>
                    <a:lnTo>
                      <a:pt x="581" y="353"/>
                    </a:lnTo>
                    <a:lnTo>
                      <a:pt x="591" y="363"/>
                    </a:lnTo>
                    <a:lnTo>
                      <a:pt x="603" y="371"/>
                    </a:lnTo>
                    <a:lnTo>
                      <a:pt x="605" y="371"/>
                    </a:lnTo>
                    <a:lnTo>
                      <a:pt x="621" y="377"/>
                    </a:lnTo>
                    <a:lnTo>
                      <a:pt x="621" y="371"/>
                    </a:lnTo>
                    <a:lnTo>
                      <a:pt x="617" y="373"/>
                    </a:lnTo>
                    <a:lnTo>
                      <a:pt x="619" y="375"/>
                    </a:lnTo>
                    <a:lnTo>
                      <a:pt x="615" y="373"/>
                    </a:lnTo>
                    <a:lnTo>
                      <a:pt x="621" y="389"/>
                    </a:lnTo>
                    <a:lnTo>
                      <a:pt x="627" y="403"/>
                    </a:lnTo>
                    <a:lnTo>
                      <a:pt x="631" y="413"/>
                    </a:lnTo>
                    <a:lnTo>
                      <a:pt x="635" y="423"/>
                    </a:lnTo>
                    <a:lnTo>
                      <a:pt x="639" y="435"/>
                    </a:lnTo>
                    <a:lnTo>
                      <a:pt x="641" y="445"/>
                    </a:lnTo>
                    <a:lnTo>
                      <a:pt x="647" y="443"/>
                    </a:lnTo>
                    <a:lnTo>
                      <a:pt x="641" y="443"/>
                    </a:lnTo>
                    <a:lnTo>
                      <a:pt x="637" y="451"/>
                    </a:lnTo>
                    <a:lnTo>
                      <a:pt x="643" y="451"/>
                    </a:lnTo>
                    <a:lnTo>
                      <a:pt x="639" y="449"/>
                    </a:lnTo>
                    <a:lnTo>
                      <a:pt x="631" y="459"/>
                    </a:lnTo>
                    <a:lnTo>
                      <a:pt x="619" y="473"/>
                    </a:lnTo>
                    <a:lnTo>
                      <a:pt x="613" y="483"/>
                    </a:lnTo>
                    <a:lnTo>
                      <a:pt x="605" y="497"/>
                    </a:lnTo>
                    <a:lnTo>
                      <a:pt x="603" y="499"/>
                    </a:lnTo>
                    <a:lnTo>
                      <a:pt x="603" y="499"/>
                    </a:lnTo>
                    <a:lnTo>
                      <a:pt x="603" y="509"/>
                    </a:lnTo>
                    <a:lnTo>
                      <a:pt x="601" y="519"/>
                    </a:lnTo>
                    <a:lnTo>
                      <a:pt x="599" y="527"/>
                    </a:lnTo>
                    <a:lnTo>
                      <a:pt x="605" y="527"/>
                    </a:lnTo>
                    <a:lnTo>
                      <a:pt x="601" y="523"/>
                    </a:lnTo>
                    <a:lnTo>
                      <a:pt x="599" y="525"/>
                    </a:lnTo>
                    <a:lnTo>
                      <a:pt x="603" y="521"/>
                    </a:lnTo>
                    <a:lnTo>
                      <a:pt x="597" y="525"/>
                    </a:lnTo>
                    <a:lnTo>
                      <a:pt x="597" y="525"/>
                    </a:lnTo>
                    <a:lnTo>
                      <a:pt x="595" y="527"/>
                    </a:lnTo>
                    <a:lnTo>
                      <a:pt x="593" y="527"/>
                    </a:lnTo>
                    <a:lnTo>
                      <a:pt x="585" y="533"/>
                    </a:lnTo>
                    <a:lnTo>
                      <a:pt x="587" y="539"/>
                    </a:lnTo>
                    <a:lnTo>
                      <a:pt x="587" y="533"/>
                    </a:lnTo>
                    <a:lnTo>
                      <a:pt x="575" y="537"/>
                    </a:lnTo>
                    <a:lnTo>
                      <a:pt x="551" y="545"/>
                    </a:lnTo>
                    <a:lnTo>
                      <a:pt x="541" y="545"/>
                    </a:lnTo>
                    <a:lnTo>
                      <a:pt x="531" y="547"/>
                    </a:lnTo>
                    <a:lnTo>
                      <a:pt x="527" y="547"/>
                    </a:lnTo>
                    <a:lnTo>
                      <a:pt x="525" y="547"/>
                    </a:lnTo>
                    <a:lnTo>
                      <a:pt x="525" y="547"/>
                    </a:lnTo>
                    <a:lnTo>
                      <a:pt x="523" y="549"/>
                    </a:lnTo>
                    <a:lnTo>
                      <a:pt x="521" y="551"/>
                    </a:lnTo>
                    <a:lnTo>
                      <a:pt x="505" y="571"/>
                    </a:lnTo>
                    <a:lnTo>
                      <a:pt x="495" y="591"/>
                    </a:lnTo>
                    <a:lnTo>
                      <a:pt x="493" y="593"/>
                    </a:lnTo>
                    <a:lnTo>
                      <a:pt x="487" y="609"/>
                    </a:lnTo>
                    <a:lnTo>
                      <a:pt x="485" y="623"/>
                    </a:lnTo>
                    <a:lnTo>
                      <a:pt x="485" y="625"/>
                    </a:lnTo>
                    <a:lnTo>
                      <a:pt x="485" y="641"/>
                    </a:lnTo>
                    <a:lnTo>
                      <a:pt x="487" y="659"/>
                    </a:lnTo>
                    <a:lnTo>
                      <a:pt x="491" y="679"/>
                    </a:lnTo>
                    <a:lnTo>
                      <a:pt x="495" y="705"/>
                    </a:lnTo>
                    <a:lnTo>
                      <a:pt x="501" y="703"/>
                    </a:lnTo>
                    <a:lnTo>
                      <a:pt x="495" y="703"/>
                    </a:lnTo>
                    <a:lnTo>
                      <a:pt x="495" y="733"/>
                    </a:lnTo>
                    <a:lnTo>
                      <a:pt x="493" y="761"/>
                    </a:lnTo>
                    <a:lnTo>
                      <a:pt x="491" y="785"/>
                    </a:lnTo>
                    <a:lnTo>
                      <a:pt x="483" y="809"/>
                    </a:lnTo>
                    <a:lnTo>
                      <a:pt x="483" y="811"/>
                    </a:lnTo>
                    <a:lnTo>
                      <a:pt x="475" y="829"/>
                    </a:lnTo>
                    <a:lnTo>
                      <a:pt x="481" y="829"/>
                    </a:lnTo>
                    <a:lnTo>
                      <a:pt x="477" y="827"/>
                    </a:lnTo>
                    <a:lnTo>
                      <a:pt x="463" y="841"/>
                    </a:lnTo>
                    <a:lnTo>
                      <a:pt x="469" y="845"/>
                    </a:lnTo>
                    <a:lnTo>
                      <a:pt x="465" y="839"/>
                    </a:lnTo>
                    <a:lnTo>
                      <a:pt x="447" y="851"/>
                    </a:lnTo>
                    <a:lnTo>
                      <a:pt x="451" y="855"/>
                    </a:lnTo>
                    <a:lnTo>
                      <a:pt x="449" y="849"/>
                    </a:lnTo>
                    <a:lnTo>
                      <a:pt x="429" y="859"/>
                    </a:lnTo>
                    <a:lnTo>
                      <a:pt x="384" y="871"/>
                    </a:lnTo>
                    <a:lnTo>
                      <a:pt x="362" y="877"/>
                    </a:lnTo>
                    <a:lnTo>
                      <a:pt x="342" y="881"/>
                    </a:lnTo>
                    <a:lnTo>
                      <a:pt x="342" y="887"/>
                    </a:lnTo>
                    <a:lnTo>
                      <a:pt x="342" y="881"/>
                    </a:lnTo>
                    <a:lnTo>
                      <a:pt x="276" y="883"/>
                    </a:lnTo>
                    <a:lnTo>
                      <a:pt x="210" y="883"/>
                    </a:lnTo>
                    <a:lnTo>
                      <a:pt x="210" y="889"/>
                    </a:lnTo>
                    <a:lnTo>
                      <a:pt x="212" y="883"/>
                    </a:lnTo>
                    <a:lnTo>
                      <a:pt x="178" y="883"/>
                    </a:lnTo>
                    <a:lnTo>
                      <a:pt x="144" y="881"/>
                    </a:lnTo>
                    <a:lnTo>
                      <a:pt x="112" y="875"/>
                    </a:lnTo>
                    <a:lnTo>
                      <a:pt x="80" y="869"/>
                    </a:lnTo>
                    <a:lnTo>
                      <a:pt x="78" y="869"/>
                    </a:lnTo>
                    <a:lnTo>
                      <a:pt x="78" y="869"/>
                    </a:lnTo>
                    <a:lnTo>
                      <a:pt x="70" y="867"/>
                    </a:lnTo>
                    <a:lnTo>
                      <a:pt x="70" y="873"/>
                    </a:lnTo>
                    <a:lnTo>
                      <a:pt x="74" y="869"/>
                    </a:lnTo>
                    <a:lnTo>
                      <a:pt x="72" y="867"/>
                    </a:lnTo>
                    <a:lnTo>
                      <a:pt x="76" y="871"/>
                    </a:lnTo>
                    <a:lnTo>
                      <a:pt x="70" y="865"/>
                    </a:lnTo>
                    <a:lnTo>
                      <a:pt x="66" y="869"/>
                    </a:lnTo>
                    <a:lnTo>
                      <a:pt x="72" y="867"/>
                    </a:lnTo>
                    <a:lnTo>
                      <a:pt x="70" y="859"/>
                    </a:lnTo>
                    <a:lnTo>
                      <a:pt x="68" y="851"/>
                    </a:lnTo>
                    <a:lnTo>
                      <a:pt x="66" y="829"/>
                    </a:lnTo>
                    <a:lnTo>
                      <a:pt x="64" y="819"/>
                    </a:lnTo>
                    <a:lnTo>
                      <a:pt x="62" y="817"/>
                    </a:lnTo>
                    <a:lnTo>
                      <a:pt x="60" y="809"/>
                    </a:lnTo>
                    <a:lnTo>
                      <a:pt x="54" y="799"/>
                    </a:lnTo>
                    <a:lnTo>
                      <a:pt x="46" y="789"/>
                    </a:lnTo>
                    <a:lnTo>
                      <a:pt x="30" y="767"/>
                    </a:lnTo>
                    <a:lnTo>
                      <a:pt x="24" y="759"/>
                    </a:lnTo>
                    <a:lnTo>
                      <a:pt x="16" y="751"/>
                    </a:lnTo>
                    <a:lnTo>
                      <a:pt x="12" y="745"/>
                    </a:lnTo>
                    <a:lnTo>
                      <a:pt x="10" y="743"/>
                    </a:lnTo>
                    <a:lnTo>
                      <a:pt x="6" y="747"/>
                    </a:lnTo>
                    <a:lnTo>
                      <a:pt x="12" y="747"/>
                    </a:lnTo>
                    <a:lnTo>
                      <a:pt x="12" y="735"/>
                    </a:lnTo>
                    <a:lnTo>
                      <a:pt x="6" y="737"/>
                    </a:lnTo>
                    <a:lnTo>
                      <a:pt x="12" y="737"/>
                    </a:lnTo>
                    <a:lnTo>
                      <a:pt x="14" y="725"/>
                    </a:lnTo>
                    <a:lnTo>
                      <a:pt x="18" y="711"/>
                    </a:lnTo>
                    <a:lnTo>
                      <a:pt x="12" y="709"/>
                    </a:lnTo>
                    <a:lnTo>
                      <a:pt x="16" y="713"/>
                    </a:lnTo>
                    <a:lnTo>
                      <a:pt x="24" y="695"/>
                    </a:lnTo>
                    <a:lnTo>
                      <a:pt x="18" y="693"/>
                    </a:lnTo>
                    <a:lnTo>
                      <a:pt x="22" y="697"/>
                    </a:lnTo>
                    <a:lnTo>
                      <a:pt x="38" y="685"/>
                    </a:lnTo>
                    <a:lnTo>
                      <a:pt x="54" y="675"/>
                    </a:lnTo>
                    <a:lnTo>
                      <a:pt x="50" y="671"/>
                    </a:lnTo>
                    <a:lnTo>
                      <a:pt x="52" y="677"/>
                    </a:lnTo>
                    <a:lnTo>
                      <a:pt x="64" y="671"/>
                    </a:lnTo>
                    <a:lnTo>
                      <a:pt x="78" y="667"/>
                    </a:lnTo>
                    <a:lnTo>
                      <a:pt x="90" y="663"/>
                    </a:lnTo>
                    <a:lnTo>
                      <a:pt x="102" y="657"/>
                    </a:lnTo>
                    <a:lnTo>
                      <a:pt x="104" y="655"/>
                    </a:lnTo>
                    <a:lnTo>
                      <a:pt x="116" y="647"/>
                    </a:lnTo>
                    <a:lnTo>
                      <a:pt x="118" y="645"/>
                    </a:lnTo>
                    <a:lnTo>
                      <a:pt x="132" y="633"/>
                    </a:lnTo>
                    <a:lnTo>
                      <a:pt x="126" y="629"/>
                    </a:lnTo>
                    <a:lnTo>
                      <a:pt x="128" y="635"/>
                    </a:lnTo>
                    <a:lnTo>
                      <a:pt x="154" y="615"/>
                    </a:lnTo>
                    <a:lnTo>
                      <a:pt x="178" y="595"/>
                    </a:lnTo>
                    <a:lnTo>
                      <a:pt x="200" y="571"/>
                    </a:lnTo>
                    <a:lnTo>
                      <a:pt x="226" y="549"/>
                    </a:lnTo>
                    <a:lnTo>
                      <a:pt x="226" y="545"/>
                    </a:lnTo>
                    <a:lnTo>
                      <a:pt x="228" y="545"/>
                    </a:lnTo>
                    <a:lnTo>
                      <a:pt x="244" y="513"/>
                    </a:lnTo>
                    <a:lnTo>
                      <a:pt x="238" y="511"/>
                    </a:lnTo>
                    <a:lnTo>
                      <a:pt x="242" y="515"/>
                    </a:lnTo>
                    <a:lnTo>
                      <a:pt x="262" y="485"/>
                    </a:lnTo>
                    <a:lnTo>
                      <a:pt x="286" y="457"/>
                    </a:lnTo>
                    <a:lnTo>
                      <a:pt x="312" y="431"/>
                    </a:lnTo>
                    <a:lnTo>
                      <a:pt x="306" y="429"/>
                    </a:lnTo>
                    <a:lnTo>
                      <a:pt x="310" y="433"/>
                    </a:lnTo>
                    <a:lnTo>
                      <a:pt x="338" y="409"/>
                    </a:lnTo>
                    <a:lnTo>
                      <a:pt x="368" y="385"/>
                    </a:lnTo>
                    <a:lnTo>
                      <a:pt x="431" y="345"/>
                    </a:lnTo>
                    <a:lnTo>
                      <a:pt x="431" y="343"/>
                    </a:lnTo>
                    <a:lnTo>
                      <a:pt x="433" y="341"/>
                    </a:lnTo>
                    <a:lnTo>
                      <a:pt x="435" y="343"/>
                    </a:lnTo>
                    <a:lnTo>
                      <a:pt x="445" y="326"/>
                    </a:lnTo>
                    <a:lnTo>
                      <a:pt x="459" y="308"/>
                    </a:lnTo>
                    <a:lnTo>
                      <a:pt x="477" y="288"/>
                    </a:lnTo>
                    <a:lnTo>
                      <a:pt x="497" y="266"/>
                    </a:lnTo>
                    <a:lnTo>
                      <a:pt x="493" y="262"/>
                    </a:lnTo>
                    <a:lnTo>
                      <a:pt x="495" y="268"/>
                    </a:lnTo>
                    <a:lnTo>
                      <a:pt x="515" y="248"/>
                    </a:lnTo>
                    <a:lnTo>
                      <a:pt x="537" y="228"/>
                    </a:lnTo>
                    <a:lnTo>
                      <a:pt x="557" y="214"/>
                    </a:lnTo>
                    <a:lnTo>
                      <a:pt x="555" y="208"/>
                    </a:lnTo>
                    <a:lnTo>
                      <a:pt x="555" y="214"/>
                    </a:lnTo>
                    <a:lnTo>
                      <a:pt x="575" y="204"/>
                    </a:lnTo>
                    <a:lnTo>
                      <a:pt x="571" y="192"/>
                    </a:lnTo>
                    <a:lnTo>
                      <a:pt x="553" y="202"/>
                    </a:lnTo>
                    <a:lnTo>
                      <a:pt x="551" y="204"/>
                    </a:lnTo>
                    <a:lnTo>
                      <a:pt x="531" y="218"/>
                    </a:lnTo>
                    <a:lnTo>
                      <a:pt x="509" y="238"/>
                    </a:lnTo>
                    <a:lnTo>
                      <a:pt x="489" y="258"/>
                    </a:lnTo>
                    <a:lnTo>
                      <a:pt x="487" y="260"/>
                    </a:lnTo>
                    <a:lnTo>
                      <a:pt x="467" y="282"/>
                    </a:lnTo>
                    <a:lnTo>
                      <a:pt x="449" y="302"/>
                    </a:lnTo>
                    <a:lnTo>
                      <a:pt x="435" y="320"/>
                    </a:lnTo>
                    <a:lnTo>
                      <a:pt x="424" y="337"/>
                    </a:lnTo>
                    <a:lnTo>
                      <a:pt x="429" y="339"/>
                    </a:lnTo>
                    <a:lnTo>
                      <a:pt x="427" y="334"/>
                    </a:lnTo>
                    <a:lnTo>
                      <a:pt x="362" y="375"/>
                    </a:lnTo>
                    <a:lnTo>
                      <a:pt x="332" y="399"/>
                    </a:lnTo>
                    <a:lnTo>
                      <a:pt x="304" y="423"/>
                    </a:lnTo>
                    <a:lnTo>
                      <a:pt x="302" y="425"/>
                    </a:lnTo>
                    <a:lnTo>
                      <a:pt x="276" y="451"/>
                    </a:lnTo>
                    <a:lnTo>
                      <a:pt x="252" y="479"/>
                    </a:lnTo>
                    <a:lnTo>
                      <a:pt x="232" y="509"/>
                    </a:lnTo>
                    <a:lnTo>
                      <a:pt x="232" y="511"/>
                    </a:lnTo>
                    <a:lnTo>
                      <a:pt x="216" y="541"/>
                    </a:lnTo>
                    <a:lnTo>
                      <a:pt x="218" y="541"/>
                    </a:lnTo>
                    <a:lnTo>
                      <a:pt x="222" y="543"/>
                    </a:lnTo>
                    <a:lnTo>
                      <a:pt x="220" y="539"/>
                    </a:lnTo>
                    <a:lnTo>
                      <a:pt x="194" y="561"/>
                    </a:lnTo>
                    <a:lnTo>
                      <a:pt x="172" y="585"/>
                    </a:lnTo>
                    <a:lnTo>
                      <a:pt x="148" y="605"/>
                    </a:lnTo>
                    <a:lnTo>
                      <a:pt x="124" y="625"/>
                    </a:lnTo>
                    <a:lnTo>
                      <a:pt x="124" y="625"/>
                    </a:lnTo>
                    <a:lnTo>
                      <a:pt x="122" y="627"/>
                    </a:lnTo>
                    <a:lnTo>
                      <a:pt x="108" y="639"/>
                    </a:lnTo>
                    <a:lnTo>
                      <a:pt x="114" y="643"/>
                    </a:lnTo>
                    <a:lnTo>
                      <a:pt x="110" y="637"/>
                    </a:lnTo>
                    <a:lnTo>
                      <a:pt x="98" y="645"/>
                    </a:lnTo>
                    <a:lnTo>
                      <a:pt x="100" y="651"/>
                    </a:lnTo>
                    <a:lnTo>
                      <a:pt x="100" y="645"/>
                    </a:lnTo>
                    <a:lnTo>
                      <a:pt x="88" y="651"/>
                    </a:lnTo>
                    <a:lnTo>
                      <a:pt x="76" y="655"/>
                    </a:lnTo>
                    <a:lnTo>
                      <a:pt x="62" y="659"/>
                    </a:lnTo>
                    <a:lnTo>
                      <a:pt x="50" y="665"/>
                    </a:lnTo>
                    <a:lnTo>
                      <a:pt x="48" y="665"/>
                    </a:lnTo>
                    <a:lnTo>
                      <a:pt x="32" y="675"/>
                    </a:lnTo>
                    <a:lnTo>
                      <a:pt x="14" y="689"/>
                    </a:lnTo>
                    <a:lnTo>
                      <a:pt x="14" y="691"/>
                    </a:lnTo>
                    <a:lnTo>
                      <a:pt x="14" y="691"/>
                    </a:lnTo>
                    <a:lnTo>
                      <a:pt x="6" y="707"/>
                    </a:lnTo>
                    <a:lnTo>
                      <a:pt x="6" y="709"/>
                    </a:lnTo>
                    <a:lnTo>
                      <a:pt x="2" y="723"/>
                    </a:lnTo>
                    <a:lnTo>
                      <a:pt x="0" y="735"/>
                    </a:lnTo>
                    <a:lnTo>
                      <a:pt x="0" y="737"/>
                    </a:lnTo>
                    <a:lnTo>
                      <a:pt x="0" y="737"/>
                    </a:lnTo>
                    <a:lnTo>
                      <a:pt x="0" y="747"/>
                    </a:lnTo>
                    <a:lnTo>
                      <a:pt x="0" y="747"/>
                    </a:lnTo>
                    <a:lnTo>
                      <a:pt x="2" y="749"/>
                    </a:lnTo>
                    <a:lnTo>
                      <a:pt x="2" y="751"/>
                    </a:lnTo>
                    <a:lnTo>
                      <a:pt x="2" y="751"/>
                    </a:lnTo>
                    <a:lnTo>
                      <a:pt x="6" y="757"/>
                    </a:lnTo>
                    <a:lnTo>
                      <a:pt x="14" y="765"/>
                    </a:lnTo>
                    <a:lnTo>
                      <a:pt x="20" y="773"/>
                    </a:lnTo>
                    <a:lnTo>
                      <a:pt x="36" y="795"/>
                    </a:lnTo>
                    <a:lnTo>
                      <a:pt x="44" y="805"/>
                    </a:lnTo>
                    <a:lnTo>
                      <a:pt x="50" y="813"/>
                    </a:lnTo>
                    <a:lnTo>
                      <a:pt x="52" y="823"/>
                    </a:lnTo>
                    <a:lnTo>
                      <a:pt x="58" y="821"/>
                    </a:lnTo>
                    <a:lnTo>
                      <a:pt x="52" y="821"/>
                    </a:lnTo>
                    <a:lnTo>
                      <a:pt x="54" y="831"/>
                    </a:lnTo>
                    <a:lnTo>
                      <a:pt x="56" y="853"/>
                    </a:lnTo>
                    <a:lnTo>
                      <a:pt x="58" y="861"/>
                    </a:lnTo>
                    <a:lnTo>
                      <a:pt x="60" y="869"/>
                    </a:lnTo>
                    <a:lnTo>
                      <a:pt x="60" y="871"/>
                    </a:lnTo>
                    <a:lnTo>
                      <a:pt x="66" y="877"/>
                    </a:lnTo>
                    <a:lnTo>
                      <a:pt x="68" y="879"/>
                    </a:lnTo>
                    <a:lnTo>
                      <a:pt x="70" y="879"/>
                    </a:lnTo>
                    <a:lnTo>
                      <a:pt x="72" y="879"/>
                    </a:lnTo>
                    <a:lnTo>
                      <a:pt x="78" y="881"/>
                    </a:lnTo>
                    <a:lnTo>
                      <a:pt x="78" y="875"/>
                    </a:lnTo>
                    <a:lnTo>
                      <a:pt x="78" y="881"/>
                    </a:lnTo>
                    <a:lnTo>
                      <a:pt x="110" y="887"/>
                    </a:lnTo>
                    <a:lnTo>
                      <a:pt x="142" y="893"/>
                    </a:lnTo>
                    <a:lnTo>
                      <a:pt x="176" y="895"/>
                    </a:lnTo>
                    <a:lnTo>
                      <a:pt x="210" y="895"/>
                    </a:lnTo>
                    <a:lnTo>
                      <a:pt x="212" y="895"/>
                    </a:lnTo>
                    <a:lnTo>
                      <a:pt x="278" y="895"/>
                    </a:lnTo>
                    <a:lnTo>
                      <a:pt x="342" y="893"/>
                    </a:lnTo>
                    <a:lnTo>
                      <a:pt x="344" y="893"/>
                    </a:lnTo>
                    <a:lnTo>
                      <a:pt x="364" y="889"/>
                    </a:lnTo>
                    <a:lnTo>
                      <a:pt x="386" y="883"/>
                    </a:lnTo>
                    <a:lnTo>
                      <a:pt x="431" y="871"/>
                    </a:lnTo>
                    <a:lnTo>
                      <a:pt x="451" y="861"/>
                    </a:lnTo>
                    <a:lnTo>
                      <a:pt x="453" y="861"/>
                    </a:lnTo>
                    <a:lnTo>
                      <a:pt x="471" y="849"/>
                    </a:lnTo>
                    <a:lnTo>
                      <a:pt x="473" y="847"/>
                    </a:lnTo>
                    <a:lnTo>
                      <a:pt x="487" y="833"/>
                    </a:lnTo>
                    <a:lnTo>
                      <a:pt x="487" y="831"/>
                    </a:lnTo>
                    <a:lnTo>
                      <a:pt x="495" y="813"/>
                    </a:lnTo>
                    <a:lnTo>
                      <a:pt x="489" y="811"/>
                    </a:lnTo>
                    <a:lnTo>
                      <a:pt x="495" y="813"/>
                    </a:lnTo>
                    <a:lnTo>
                      <a:pt x="503" y="787"/>
                    </a:lnTo>
                    <a:lnTo>
                      <a:pt x="505" y="763"/>
                    </a:lnTo>
                    <a:lnTo>
                      <a:pt x="507" y="735"/>
                    </a:lnTo>
                    <a:lnTo>
                      <a:pt x="507" y="703"/>
                    </a:lnTo>
                    <a:lnTo>
                      <a:pt x="507" y="703"/>
                    </a:lnTo>
                    <a:lnTo>
                      <a:pt x="507" y="703"/>
                    </a:lnTo>
                    <a:lnTo>
                      <a:pt x="503" y="677"/>
                    </a:lnTo>
                    <a:lnTo>
                      <a:pt x="499" y="657"/>
                    </a:lnTo>
                    <a:lnTo>
                      <a:pt x="497" y="639"/>
                    </a:lnTo>
                    <a:lnTo>
                      <a:pt x="497" y="623"/>
                    </a:lnTo>
                    <a:lnTo>
                      <a:pt x="491" y="625"/>
                    </a:lnTo>
                    <a:lnTo>
                      <a:pt x="497" y="625"/>
                    </a:lnTo>
                    <a:lnTo>
                      <a:pt x="499" y="611"/>
                    </a:lnTo>
                    <a:lnTo>
                      <a:pt x="505" y="595"/>
                    </a:lnTo>
                    <a:lnTo>
                      <a:pt x="499" y="593"/>
                    </a:lnTo>
                    <a:lnTo>
                      <a:pt x="505" y="597"/>
                    </a:lnTo>
                    <a:lnTo>
                      <a:pt x="515" y="577"/>
                    </a:lnTo>
                    <a:lnTo>
                      <a:pt x="531" y="557"/>
                    </a:lnTo>
                    <a:lnTo>
                      <a:pt x="525" y="559"/>
                    </a:lnTo>
                    <a:lnTo>
                      <a:pt x="527" y="557"/>
                    </a:lnTo>
                    <a:lnTo>
                      <a:pt x="525" y="553"/>
                    </a:lnTo>
                    <a:lnTo>
                      <a:pt x="525" y="559"/>
                    </a:lnTo>
                    <a:lnTo>
                      <a:pt x="529" y="559"/>
                    </a:lnTo>
                    <a:lnTo>
                      <a:pt x="533" y="559"/>
                    </a:lnTo>
                    <a:lnTo>
                      <a:pt x="543" y="557"/>
                    </a:lnTo>
                    <a:lnTo>
                      <a:pt x="553" y="557"/>
                    </a:lnTo>
                    <a:lnTo>
                      <a:pt x="577" y="549"/>
                    </a:lnTo>
                    <a:lnTo>
                      <a:pt x="589" y="545"/>
                    </a:lnTo>
                    <a:lnTo>
                      <a:pt x="591" y="543"/>
                    </a:lnTo>
                    <a:lnTo>
                      <a:pt x="601" y="535"/>
                    </a:lnTo>
                    <a:lnTo>
                      <a:pt x="597" y="531"/>
                    </a:lnTo>
                    <a:lnTo>
                      <a:pt x="597" y="537"/>
                    </a:lnTo>
                    <a:lnTo>
                      <a:pt x="605" y="533"/>
                    </a:lnTo>
                    <a:lnTo>
                      <a:pt x="607" y="533"/>
                    </a:lnTo>
                    <a:lnTo>
                      <a:pt x="609" y="531"/>
                    </a:lnTo>
                    <a:lnTo>
                      <a:pt x="611" y="529"/>
                    </a:lnTo>
                    <a:lnTo>
                      <a:pt x="613" y="521"/>
                    </a:lnTo>
                    <a:lnTo>
                      <a:pt x="615" y="511"/>
                    </a:lnTo>
                    <a:lnTo>
                      <a:pt x="615" y="499"/>
                    </a:lnTo>
                    <a:lnTo>
                      <a:pt x="609" y="499"/>
                    </a:lnTo>
                    <a:lnTo>
                      <a:pt x="615" y="503"/>
                    </a:lnTo>
                    <a:lnTo>
                      <a:pt x="623" y="489"/>
                    </a:lnTo>
                    <a:lnTo>
                      <a:pt x="629" y="479"/>
                    </a:lnTo>
                    <a:lnTo>
                      <a:pt x="641" y="465"/>
                    </a:lnTo>
                    <a:lnTo>
                      <a:pt x="649" y="455"/>
                    </a:lnTo>
                    <a:lnTo>
                      <a:pt x="649" y="453"/>
                    </a:lnTo>
                    <a:lnTo>
                      <a:pt x="653" y="445"/>
                    </a:lnTo>
                    <a:lnTo>
                      <a:pt x="653" y="443"/>
                    </a:lnTo>
                    <a:lnTo>
                      <a:pt x="653" y="443"/>
                    </a:lnTo>
                    <a:lnTo>
                      <a:pt x="651" y="433"/>
                    </a:lnTo>
                    <a:lnTo>
                      <a:pt x="647" y="421"/>
                    </a:lnTo>
                    <a:lnTo>
                      <a:pt x="643" y="411"/>
                    </a:lnTo>
                    <a:lnTo>
                      <a:pt x="639" y="401"/>
                    </a:lnTo>
                    <a:lnTo>
                      <a:pt x="633" y="387"/>
                    </a:lnTo>
                    <a:lnTo>
                      <a:pt x="627" y="369"/>
                    </a:lnTo>
                    <a:lnTo>
                      <a:pt x="625" y="369"/>
                    </a:lnTo>
                    <a:lnTo>
                      <a:pt x="623" y="367"/>
                    </a:lnTo>
                    <a:lnTo>
                      <a:pt x="623" y="365"/>
                    </a:lnTo>
                    <a:lnTo>
                      <a:pt x="607" y="359"/>
                    </a:lnTo>
                    <a:lnTo>
                      <a:pt x="607" y="365"/>
                    </a:lnTo>
                    <a:lnTo>
                      <a:pt x="609" y="361"/>
                    </a:lnTo>
                    <a:lnTo>
                      <a:pt x="597" y="353"/>
                    </a:lnTo>
                    <a:lnTo>
                      <a:pt x="587" y="343"/>
                    </a:lnTo>
                    <a:lnTo>
                      <a:pt x="583" y="349"/>
                    </a:lnTo>
                    <a:lnTo>
                      <a:pt x="589" y="345"/>
                    </a:lnTo>
                    <a:lnTo>
                      <a:pt x="581" y="334"/>
                    </a:lnTo>
                    <a:lnTo>
                      <a:pt x="575" y="337"/>
                    </a:lnTo>
                    <a:lnTo>
                      <a:pt x="581" y="337"/>
                    </a:lnTo>
                    <a:lnTo>
                      <a:pt x="569" y="308"/>
                    </a:lnTo>
                    <a:lnTo>
                      <a:pt x="565" y="276"/>
                    </a:lnTo>
                    <a:lnTo>
                      <a:pt x="559" y="278"/>
                    </a:lnTo>
                    <a:lnTo>
                      <a:pt x="565" y="278"/>
                    </a:lnTo>
                    <a:lnTo>
                      <a:pt x="567" y="246"/>
                    </a:lnTo>
                    <a:lnTo>
                      <a:pt x="575" y="212"/>
                    </a:lnTo>
                    <a:lnTo>
                      <a:pt x="587" y="182"/>
                    </a:lnTo>
                    <a:lnTo>
                      <a:pt x="581" y="180"/>
                    </a:lnTo>
                    <a:lnTo>
                      <a:pt x="585" y="184"/>
                    </a:lnTo>
                    <a:lnTo>
                      <a:pt x="603" y="158"/>
                    </a:lnTo>
                    <a:lnTo>
                      <a:pt x="597" y="154"/>
                    </a:lnTo>
                    <a:lnTo>
                      <a:pt x="599" y="160"/>
                    </a:lnTo>
                    <a:lnTo>
                      <a:pt x="627" y="144"/>
                    </a:lnTo>
                    <a:lnTo>
                      <a:pt x="625" y="140"/>
                    </a:lnTo>
                    <a:lnTo>
                      <a:pt x="625" y="146"/>
                    </a:lnTo>
                    <a:lnTo>
                      <a:pt x="653" y="134"/>
                    </a:lnTo>
                    <a:lnTo>
                      <a:pt x="679" y="120"/>
                    </a:lnTo>
                    <a:lnTo>
                      <a:pt x="681" y="120"/>
                    </a:lnTo>
                    <a:lnTo>
                      <a:pt x="707" y="106"/>
                    </a:lnTo>
                    <a:lnTo>
                      <a:pt x="705" y="100"/>
                    </a:lnTo>
                    <a:lnTo>
                      <a:pt x="707" y="106"/>
                    </a:lnTo>
                    <a:lnTo>
                      <a:pt x="715" y="102"/>
                    </a:lnTo>
                    <a:lnTo>
                      <a:pt x="717" y="100"/>
                    </a:lnTo>
                    <a:lnTo>
                      <a:pt x="725" y="94"/>
                    </a:lnTo>
                    <a:lnTo>
                      <a:pt x="727" y="92"/>
                    </a:lnTo>
                    <a:lnTo>
                      <a:pt x="741" y="76"/>
                    </a:lnTo>
                    <a:lnTo>
                      <a:pt x="751" y="56"/>
                    </a:lnTo>
                    <a:lnTo>
                      <a:pt x="761" y="38"/>
                    </a:lnTo>
                    <a:lnTo>
                      <a:pt x="755" y="42"/>
                    </a:lnTo>
                    <a:lnTo>
                      <a:pt x="757" y="40"/>
                    </a:lnTo>
                    <a:lnTo>
                      <a:pt x="759" y="38"/>
                    </a:lnTo>
                    <a:lnTo>
                      <a:pt x="755" y="36"/>
                    </a:lnTo>
                    <a:lnTo>
                      <a:pt x="757" y="42"/>
                    </a:lnTo>
                    <a:lnTo>
                      <a:pt x="791" y="36"/>
                    </a:lnTo>
                    <a:lnTo>
                      <a:pt x="827" y="30"/>
                    </a:lnTo>
                    <a:lnTo>
                      <a:pt x="859" y="22"/>
                    </a:lnTo>
                    <a:lnTo>
                      <a:pt x="875" y="18"/>
                    </a:lnTo>
                    <a:lnTo>
                      <a:pt x="877" y="16"/>
                    </a:lnTo>
                    <a:lnTo>
                      <a:pt x="889" y="1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5" name="Freeform 105"/>
              <p:cNvSpPr>
                <a:spLocks/>
              </p:cNvSpPr>
              <p:nvPr/>
            </p:nvSpPr>
            <p:spPr bwMode="auto">
              <a:xfrm>
                <a:off x="5836" y="448"/>
                <a:ext cx="385" cy="865"/>
              </a:xfrm>
              <a:custGeom>
                <a:avLst/>
                <a:gdLst/>
                <a:ahLst/>
                <a:cxnLst>
                  <a:cxn ang="0">
                    <a:pos x="94" y="18"/>
                  </a:cxn>
                  <a:cxn ang="0">
                    <a:pos x="204" y="52"/>
                  </a:cxn>
                  <a:cxn ang="0">
                    <a:pos x="252" y="106"/>
                  </a:cxn>
                  <a:cxn ang="0">
                    <a:pos x="242" y="130"/>
                  </a:cxn>
                  <a:cxn ang="0">
                    <a:pos x="120" y="295"/>
                  </a:cxn>
                  <a:cxn ang="0">
                    <a:pos x="96" y="499"/>
                  </a:cxn>
                  <a:cxn ang="0">
                    <a:pos x="112" y="571"/>
                  </a:cxn>
                  <a:cxn ang="0">
                    <a:pos x="210" y="561"/>
                  </a:cxn>
                  <a:cxn ang="0">
                    <a:pos x="264" y="551"/>
                  </a:cxn>
                  <a:cxn ang="0">
                    <a:pos x="286" y="533"/>
                  </a:cxn>
                  <a:cxn ang="0">
                    <a:pos x="288" y="557"/>
                  </a:cxn>
                  <a:cxn ang="0">
                    <a:pos x="302" y="625"/>
                  </a:cxn>
                  <a:cxn ang="0">
                    <a:pos x="346" y="643"/>
                  </a:cxn>
                  <a:cxn ang="0">
                    <a:pos x="450" y="641"/>
                  </a:cxn>
                  <a:cxn ang="0">
                    <a:pos x="448" y="645"/>
                  </a:cxn>
                  <a:cxn ang="0">
                    <a:pos x="406" y="655"/>
                  </a:cxn>
                  <a:cxn ang="0">
                    <a:pos x="302" y="725"/>
                  </a:cxn>
                  <a:cxn ang="0">
                    <a:pos x="286" y="789"/>
                  </a:cxn>
                  <a:cxn ang="0">
                    <a:pos x="322" y="849"/>
                  </a:cxn>
                  <a:cxn ang="0">
                    <a:pos x="340" y="871"/>
                  </a:cxn>
                  <a:cxn ang="0">
                    <a:pos x="346" y="901"/>
                  </a:cxn>
                  <a:cxn ang="0">
                    <a:pos x="322" y="923"/>
                  </a:cxn>
                  <a:cxn ang="0">
                    <a:pos x="220" y="935"/>
                  </a:cxn>
                  <a:cxn ang="0">
                    <a:pos x="202" y="947"/>
                  </a:cxn>
                  <a:cxn ang="0">
                    <a:pos x="134" y="979"/>
                  </a:cxn>
                  <a:cxn ang="0">
                    <a:pos x="110" y="1012"/>
                  </a:cxn>
                  <a:cxn ang="0">
                    <a:pos x="100" y="1012"/>
                  </a:cxn>
                  <a:cxn ang="0">
                    <a:pos x="82" y="1020"/>
                  </a:cxn>
                  <a:cxn ang="0">
                    <a:pos x="28" y="1034"/>
                  </a:cxn>
                  <a:cxn ang="0">
                    <a:pos x="28" y="1044"/>
                  </a:cxn>
                  <a:cxn ang="0">
                    <a:pos x="4" y="1064"/>
                  </a:cxn>
                  <a:cxn ang="0">
                    <a:pos x="6" y="1072"/>
                  </a:cxn>
                  <a:cxn ang="0">
                    <a:pos x="32" y="1048"/>
                  </a:cxn>
                  <a:cxn ang="0">
                    <a:pos x="34" y="1040"/>
                  </a:cxn>
                  <a:cxn ang="0">
                    <a:pos x="60" y="1038"/>
                  </a:cxn>
                  <a:cxn ang="0">
                    <a:pos x="100" y="1024"/>
                  </a:cxn>
                  <a:cxn ang="0">
                    <a:pos x="134" y="997"/>
                  </a:cxn>
                  <a:cxn ang="0">
                    <a:pos x="148" y="987"/>
                  </a:cxn>
                  <a:cxn ang="0">
                    <a:pos x="218" y="949"/>
                  </a:cxn>
                  <a:cxn ang="0">
                    <a:pos x="252" y="941"/>
                  </a:cxn>
                  <a:cxn ang="0">
                    <a:pos x="342" y="917"/>
                  </a:cxn>
                  <a:cxn ang="0">
                    <a:pos x="354" y="881"/>
                  </a:cxn>
                  <a:cxn ang="0">
                    <a:pos x="328" y="839"/>
                  </a:cxn>
                  <a:cxn ang="0">
                    <a:pos x="308" y="817"/>
                  </a:cxn>
                  <a:cxn ang="0">
                    <a:pos x="304" y="751"/>
                  </a:cxn>
                  <a:cxn ang="0">
                    <a:pos x="324" y="717"/>
                  </a:cxn>
                  <a:cxn ang="0">
                    <a:pos x="430" y="659"/>
                  </a:cxn>
                  <a:cxn ang="0">
                    <a:pos x="456" y="641"/>
                  </a:cxn>
                  <a:cxn ang="0">
                    <a:pos x="400" y="633"/>
                  </a:cxn>
                  <a:cxn ang="0">
                    <a:pos x="318" y="625"/>
                  </a:cxn>
                  <a:cxn ang="0">
                    <a:pos x="312" y="621"/>
                  </a:cxn>
                  <a:cxn ang="0">
                    <a:pos x="298" y="533"/>
                  </a:cxn>
                  <a:cxn ang="0">
                    <a:pos x="290" y="527"/>
                  </a:cxn>
                  <a:cxn ang="0">
                    <a:pos x="222" y="549"/>
                  </a:cxn>
                  <a:cxn ang="0">
                    <a:pos x="188" y="555"/>
                  </a:cxn>
                  <a:cxn ang="0">
                    <a:pos x="116" y="563"/>
                  </a:cxn>
                  <a:cxn ang="0">
                    <a:pos x="108" y="499"/>
                  </a:cxn>
                  <a:cxn ang="0">
                    <a:pos x="130" y="299"/>
                  </a:cxn>
                  <a:cxn ang="0">
                    <a:pos x="230" y="158"/>
                  </a:cxn>
                  <a:cxn ang="0">
                    <a:pos x="262" y="100"/>
                  </a:cxn>
                  <a:cxn ang="0">
                    <a:pos x="186" y="28"/>
                  </a:cxn>
                  <a:cxn ang="0">
                    <a:pos x="54" y="4"/>
                  </a:cxn>
                </a:cxnLst>
                <a:rect l="0" t="0" r="r" b="b"/>
                <a:pathLst>
                  <a:path w="456" h="1076">
                    <a:moveTo>
                      <a:pt x="4" y="0"/>
                    </a:moveTo>
                    <a:lnTo>
                      <a:pt x="4" y="12"/>
                    </a:lnTo>
                    <a:lnTo>
                      <a:pt x="28" y="14"/>
                    </a:lnTo>
                    <a:lnTo>
                      <a:pt x="52" y="16"/>
                    </a:lnTo>
                    <a:lnTo>
                      <a:pt x="74" y="16"/>
                    </a:lnTo>
                    <a:lnTo>
                      <a:pt x="94" y="18"/>
                    </a:lnTo>
                    <a:lnTo>
                      <a:pt x="128" y="22"/>
                    </a:lnTo>
                    <a:lnTo>
                      <a:pt x="156" y="28"/>
                    </a:lnTo>
                    <a:lnTo>
                      <a:pt x="182" y="38"/>
                    </a:lnTo>
                    <a:lnTo>
                      <a:pt x="182" y="32"/>
                    </a:lnTo>
                    <a:lnTo>
                      <a:pt x="180" y="38"/>
                    </a:lnTo>
                    <a:lnTo>
                      <a:pt x="204" y="52"/>
                    </a:lnTo>
                    <a:lnTo>
                      <a:pt x="216" y="64"/>
                    </a:lnTo>
                    <a:lnTo>
                      <a:pt x="218" y="58"/>
                    </a:lnTo>
                    <a:lnTo>
                      <a:pt x="214" y="62"/>
                    </a:lnTo>
                    <a:lnTo>
                      <a:pt x="226" y="74"/>
                    </a:lnTo>
                    <a:lnTo>
                      <a:pt x="238" y="88"/>
                    </a:lnTo>
                    <a:lnTo>
                      <a:pt x="252" y="106"/>
                    </a:lnTo>
                    <a:lnTo>
                      <a:pt x="256" y="102"/>
                    </a:lnTo>
                    <a:lnTo>
                      <a:pt x="250" y="102"/>
                    </a:lnTo>
                    <a:lnTo>
                      <a:pt x="250" y="102"/>
                    </a:lnTo>
                    <a:lnTo>
                      <a:pt x="252" y="100"/>
                    </a:lnTo>
                    <a:lnTo>
                      <a:pt x="236" y="128"/>
                    </a:lnTo>
                    <a:lnTo>
                      <a:pt x="242" y="130"/>
                    </a:lnTo>
                    <a:lnTo>
                      <a:pt x="236" y="126"/>
                    </a:lnTo>
                    <a:lnTo>
                      <a:pt x="220" y="152"/>
                    </a:lnTo>
                    <a:lnTo>
                      <a:pt x="186" y="200"/>
                    </a:lnTo>
                    <a:lnTo>
                      <a:pt x="150" y="246"/>
                    </a:lnTo>
                    <a:lnTo>
                      <a:pt x="134" y="268"/>
                    </a:lnTo>
                    <a:lnTo>
                      <a:pt x="120" y="295"/>
                    </a:lnTo>
                    <a:lnTo>
                      <a:pt x="118" y="297"/>
                    </a:lnTo>
                    <a:lnTo>
                      <a:pt x="118" y="297"/>
                    </a:lnTo>
                    <a:lnTo>
                      <a:pt x="108" y="363"/>
                    </a:lnTo>
                    <a:lnTo>
                      <a:pt x="98" y="431"/>
                    </a:lnTo>
                    <a:lnTo>
                      <a:pt x="96" y="465"/>
                    </a:lnTo>
                    <a:lnTo>
                      <a:pt x="96" y="499"/>
                    </a:lnTo>
                    <a:lnTo>
                      <a:pt x="96" y="501"/>
                    </a:lnTo>
                    <a:lnTo>
                      <a:pt x="100" y="533"/>
                    </a:lnTo>
                    <a:lnTo>
                      <a:pt x="106" y="567"/>
                    </a:lnTo>
                    <a:lnTo>
                      <a:pt x="108" y="567"/>
                    </a:lnTo>
                    <a:lnTo>
                      <a:pt x="110" y="569"/>
                    </a:lnTo>
                    <a:lnTo>
                      <a:pt x="112" y="571"/>
                    </a:lnTo>
                    <a:lnTo>
                      <a:pt x="112" y="571"/>
                    </a:lnTo>
                    <a:lnTo>
                      <a:pt x="138" y="571"/>
                    </a:lnTo>
                    <a:lnTo>
                      <a:pt x="140" y="571"/>
                    </a:lnTo>
                    <a:lnTo>
                      <a:pt x="166" y="569"/>
                    </a:lnTo>
                    <a:lnTo>
                      <a:pt x="190" y="567"/>
                    </a:lnTo>
                    <a:lnTo>
                      <a:pt x="210" y="561"/>
                    </a:lnTo>
                    <a:lnTo>
                      <a:pt x="208" y="555"/>
                    </a:lnTo>
                    <a:lnTo>
                      <a:pt x="208" y="561"/>
                    </a:lnTo>
                    <a:lnTo>
                      <a:pt x="222" y="561"/>
                    </a:lnTo>
                    <a:lnTo>
                      <a:pt x="224" y="561"/>
                    </a:lnTo>
                    <a:lnTo>
                      <a:pt x="238" y="557"/>
                    </a:lnTo>
                    <a:lnTo>
                      <a:pt x="264" y="551"/>
                    </a:lnTo>
                    <a:lnTo>
                      <a:pt x="276" y="547"/>
                    </a:lnTo>
                    <a:lnTo>
                      <a:pt x="286" y="543"/>
                    </a:lnTo>
                    <a:lnTo>
                      <a:pt x="290" y="541"/>
                    </a:lnTo>
                    <a:lnTo>
                      <a:pt x="294" y="539"/>
                    </a:lnTo>
                    <a:lnTo>
                      <a:pt x="292" y="533"/>
                    </a:lnTo>
                    <a:lnTo>
                      <a:pt x="286" y="533"/>
                    </a:lnTo>
                    <a:lnTo>
                      <a:pt x="288" y="535"/>
                    </a:lnTo>
                    <a:lnTo>
                      <a:pt x="290" y="537"/>
                    </a:lnTo>
                    <a:lnTo>
                      <a:pt x="292" y="539"/>
                    </a:lnTo>
                    <a:lnTo>
                      <a:pt x="292" y="539"/>
                    </a:lnTo>
                    <a:lnTo>
                      <a:pt x="286" y="533"/>
                    </a:lnTo>
                    <a:lnTo>
                      <a:pt x="288" y="557"/>
                    </a:lnTo>
                    <a:lnTo>
                      <a:pt x="290" y="575"/>
                    </a:lnTo>
                    <a:lnTo>
                      <a:pt x="292" y="591"/>
                    </a:lnTo>
                    <a:lnTo>
                      <a:pt x="294" y="605"/>
                    </a:lnTo>
                    <a:lnTo>
                      <a:pt x="298" y="615"/>
                    </a:lnTo>
                    <a:lnTo>
                      <a:pt x="300" y="623"/>
                    </a:lnTo>
                    <a:lnTo>
                      <a:pt x="302" y="625"/>
                    </a:lnTo>
                    <a:lnTo>
                      <a:pt x="304" y="627"/>
                    </a:lnTo>
                    <a:lnTo>
                      <a:pt x="314" y="637"/>
                    </a:lnTo>
                    <a:lnTo>
                      <a:pt x="316" y="637"/>
                    </a:lnTo>
                    <a:lnTo>
                      <a:pt x="324" y="641"/>
                    </a:lnTo>
                    <a:lnTo>
                      <a:pt x="334" y="641"/>
                    </a:lnTo>
                    <a:lnTo>
                      <a:pt x="346" y="643"/>
                    </a:lnTo>
                    <a:lnTo>
                      <a:pt x="360" y="643"/>
                    </a:lnTo>
                    <a:lnTo>
                      <a:pt x="378" y="643"/>
                    </a:lnTo>
                    <a:lnTo>
                      <a:pt x="398" y="645"/>
                    </a:lnTo>
                    <a:lnTo>
                      <a:pt x="422" y="645"/>
                    </a:lnTo>
                    <a:lnTo>
                      <a:pt x="450" y="647"/>
                    </a:lnTo>
                    <a:lnTo>
                      <a:pt x="450" y="641"/>
                    </a:lnTo>
                    <a:lnTo>
                      <a:pt x="448" y="637"/>
                    </a:lnTo>
                    <a:lnTo>
                      <a:pt x="446" y="639"/>
                    </a:lnTo>
                    <a:lnTo>
                      <a:pt x="444" y="641"/>
                    </a:lnTo>
                    <a:lnTo>
                      <a:pt x="444" y="641"/>
                    </a:lnTo>
                    <a:lnTo>
                      <a:pt x="446" y="643"/>
                    </a:lnTo>
                    <a:lnTo>
                      <a:pt x="448" y="645"/>
                    </a:lnTo>
                    <a:lnTo>
                      <a:pt x="450" y="647"/>
                    </a:lnTo>
                    <a:lnTo>
                      <a:pt x="448" y="637"/>
                    </a:lnTo>
                    <a:lnTo>
                      <a:pt x="426" y="647"/>
                    </a:lnTo>
                    <a:lnTo>
                      <a:pt x="428" y="653"/>
                    </a:lnTo>
                    <a:lnTo>
                      <a:pt x="428" y="647"/>
                    </a:lnTo>
                    <a:lnTo>
                      <a:pt x="406" y="655"/>
                    </a:lnTo>
                    <a:lnTo>
                      <a:pt x="368" y="673"/>
                    </a:lnTo>
                    <a:lnTo>
                      <a:pt x="366" y="675"/>
                    </a:lnTo>
                    <a:lnTo>
                      <a:pt x="332" y="695"/>
                    </a:lnTo>
                    <a:lnTo>
                      <a:pt x="318" y="707"/>
                    </a:lnTo>
                    <a:lnTo>
                      <a:pt x="316" y="709"/>
                    </a:lnTo>
                    <a:lnTo>
                      <a:pt x="302" y="725"/>
                    </a:lnTo>
                    <a:lnTo>
                      <a:pt x="302" y="725"/>
                    </a:lnTo>
                    <a:lnTo>
                      <a:pt x="300" y="725"/>
                    </a:lnTo>
                    <a:lnTo>
                      <a:pt x="292" y="749"/>
                    </a:lnTo>
                    <a:lnTo>
                      <a:pt x="288" y="769"/>
                    </a:lnTo>
                    <a:lnTo>
                      <a:pt x="286" y="787"/>
                    </a:lnTo>
                    <a:lnTo>
                      <a:pt x="286" y="789"/>
                    </a:lnTo>
                    <a:lnTo>
                      <a:pt x="290" y="805"/>
                    </a:lnTo>
                    <a:lnTo>
                      <a:pt x="296" y="819"/>
                    </a:lnTo>
                    <a:lnTo>
                      <a:pt x="296" y="821"/>
                    </a:lnTo>
                    <a:lnTo>
                      <a:pt x="306" y="833"/>
                    </a:lnTo>
                    <a:lnTo>
                      <a:pt x="308" y="835"/>
                    </a:lnTo>
                    <a:lnTo>
                      <a:pt x="322" y="849"/>
                    </a:lnTo>
                    <a:lnTo>
                      <a:pt x="340" y="861"/>
                    </a:lnTo>
                    <a:lnTo>
                      <a:pt x="342" y="855"/>
                    </a:lnTo>
                    <a:lnTo>
                      <a:pt x="338" y="857"/>
                    </a:lnTo>
                    <a:lnTo>
                      <a:pt x="340" y="859"/>
                    </a:lnTo>
                    <a:lnTo>
                      <a:pt x="336" y="857"/>
                    </a:lnTo>
                    <a:lnTo>
                      <a:pt x="340" y="871"/>
                    </a:lnTo>
                    <a:lnTo>
                      <a:pt x="342" y="883"/>
                    </a:lnTo>
                    <a:lnTo>
                      <a:pt x="348" y="883"/>
                    </a:lnTo>
                    <a:lnTo>
                      <a:pt x="342" y="881"/>
                    </a:lnTo>
                    <a:lnTo>
                      <a:pt x="342" y="893"/>
                    </a:lnTo>
                    <a:lnTo>
                      <a:pt x="340" y="901"/>
                    </a:lnTo>
                    <a:lnTo>
                      <a:pt x="346" y="901"/>
                    </a:lnTo>
                    <a:lnTo>
                      <a:pt x="340" y="899"/>
                    </a:lnTo>
                    <a:lnTo>
                      <a:pt x="332" y="911"/>
                    </a:lnTo>
                    <a:lnTo>
                      <a:pt x="336" y="915"/>
                    </a:lnTo>
                    <a:lnTo>
                      <a:pt x="334" y="909"/>
                    </a:lnTo>
                    <a:lnTo>
                      <a:pt x="320" y="917"/>
                    </a:lnTo>
                    <a:lnTo>
                      <a:pt x="322" y="923"/>
                    </a:lnTo>
                    <a:lnTo>
                      <a:pt x="322" y="917"/>
                    </a:lnTo>
                    <a:lnTo>
                      <a:pt x="302" y="921"/>
                    </a:lnTo>
                    <a:lnTo>
                      <a:pt x="278" y="925"/>
                    </a:lnTo>
                    <a:lnTo>
                      <a:pt x="250" y="929"/>
                    </a:lnTo>
                    <a:lnTo>
                      <a:pt x="220" y="935"/>
                    </a:lnTo>
                    <a:lnTo>
                      <a:pt x="220" y="935"/>
                    </a:lnTo>
                    <a:lnTo>
                      <a:pt x="218" y="937"/>
                    </a:lnTo>
                    <a:lnTo>
                      <a:pt x="216" y="937"/>
                    </a:lnTo>
                    <a:lnTo>
                      <a:pt x="208" y="943"/>
                    </a:lnTo>
                    <a:lnTo>
                      <a:pt x="214" y="945"/>
                    </a:lnTo>
                    <a:lnTo>
                      <a:pt x="210" y="941"/>
                    </a:lnTo>
                    <a:lnTo>
                      <a:pt x="202" y="947"/>
                    </a:lnTo>
                    <a:lnTo>
                      <a:pt x="180" y="959"/>
                    </a:lnTo>
                    <a:lnTo>
                      <a:pt x="182" y="963"/>
                    </a:lnTo>
                    <a:lnTo>
                      <a:pt x="182" y="957"/>
                    </a:lnTo>
                    <a:lnTo>
                      <a:pt x="156" y="969"/>
                    </a:lnTo>
                    <a:lnTo>
                      <a:pt x="146" y="975"/>
                    </a:lnTo>
                    <a:lnTo>
                      <a:pt x="134" y="979"/>
                    </a:lnTo>
                    <a:lnTo>
                      <a:pt x="134" y="981"/>
                    </a:lnTo>
                    <a:lnTo>
                      <a:pt x="134" y="981"/>
                    </a:lnTo>
                    <a:lnTo>
                      <a:pt x="126" y="989"/>
                    </a:lnTo>
                    <a:lnTo>
                      <a:pt x="124" y="991"/>
                    </a:lnTo>
                    <a:lnTo>
                      <a:pt x="118" y="1001"/>
                    </a:lnTo>
                    <a:lnTo>
                      <a:pt x="110" y="1012"/>
                    </a:lnTo>
                    <a:lnTo>
                      <a:pt x="114" y="1014"/>
                    </a:lnTo>
                    <a:lnTo>
                      <a:pt x="112" y="1010"/>
                    </a:lnTo>
                    <a:lnTo>
                      <a:pt x="114" y="1008"/>
                    </a:lnTo>
                    <a:lnTo>
                      <a:pt x="108" y="1012"/>
                    </a:lnTo>
                    <a:lnTo>
                      <a:pt x="100" y="1012"/>
                    </a:lnTo>
                    <a:lnTo>
                      <a:pt x="100" y="1012"/>
                    </a:lnTo>
                    <a:lnTo>
                      <a:pt x="98" y="1014"/>
                    </a:lnTo>
                    <a:lnTo>
                      <a:pt x="98" y="1014"/>
                    </a:lnTo>
                    <a:lnTo>
                      <a:pt x="90" y="1016"/>
                    </a:lnTo>
                    <a:lnTo>
                      <a:pt x="94" y="1022"/>
                    </a:lnTo>
                    <a:lnTo>
                      <a:pt x="92" y="1016"/>
                    </a:lnTo>
                    <a:lnTo>
                      <a:pt x="82" y="1020"/>
                    </a:lnTo>
                    <a:lnTo>
                      <a:pt x="58" y="1026"/>
                    </a:lnTo>
                    <a:lnTo>
                      <a:pt x="46" y="1030"/>
                    </a:lnTo>
                    <a:lnTo>
                      <a:pt x="36" y="1032"/>
                    </a:lnTo>
                    <a:lnTo>
                      <a:pt x="30" y="1034"/>
                    </a:lnTo>
                    <a:lnTo>
                      <a:pt x="28" y="1034"/>
                    </a:lnTo>
                    <a:lnTo>
                      <a:pt x="28" y="1034"/>
                    </a:lnTo>
                    <a:lnTo>
                      <a:pt x="26" y="1036"/>
                    </a:lnTo>
                    <a:lnTo>
                      <a:pt x="24" y="1038"/>
                    </a:lnTo>
                    <a:lnTo>
                      <a:pt x="22" y="1040"/>
                    </a:lnTo>
                    <a:lnTo>
                      <a:pt x="22" y="1040"/>
                    </a:lnTo>
                    <a:lnTo>
                      <a:pt x="22" y="1044"/>
                    </a:lnTo>
                    <a:lnTo>
                      <a:pt x="28" y="1044"/>
                    </a:lnTo>
                    <a:lnTo>
                      <a:pt x="22" y="1042"/>
                    </a:lnTo>
                    <a:lnTo>
                      <a:pt x="20" y="1046"/>
                    </a:lnTo>
                    <a:lnTo>
                      <a:pt x="12" y="1056"/>
                    </a:lnTo>
                    <a:lnTo>
                      <a:pt x="2" y="1066"/>
                    </a:lnTo>
                    <a:lnTo>
                      <a:pt x="8" y="1068"/>
                    </a:lnTo>
                    <a:lnTo>
                      <a:pt x="4" y="1064"/>
                    </a:lnTo>
                    <a:lnTo>
                      <a:pt x="2" y="1066"/>
                    </a:lnTo>
                    <a:lnTo>
                      <a:pt x="0" y="1068"/>
                    </a:lnTo>
                    <a:lnTo>
                      <a:pt x="0" y="1068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6" y="1072"/>
                    </a:lnTo>
                    <a:lnTo>
                      <a:pt x="8" y="1076"/>
                    </a:lnTo>
                    <a:lnTo>
                      <a:pt x="10" y="1074"/>
                    </a:lnTo>
                    <a:lnTo>
                      <a:pt x="12" y="1072"/>
                    </a:lnTo>
                    <a:lnTo>
                      <a:pt x="22" y="1062"/>
                    </a:lnTo>
                    <a:lnTo>
                      <a:pt x="30" y="1052"/>
                    </a:lnTo>
                    <a:lnTo>
                      <a:pt x="32" y="1048"/>
                    </a:lnTo>
                    <a:lnTo>
                      <a:pt x="34" y="1046"/>
                    </a:lnTo>
                    <a:lnTo>
                      <a:pt x="34" y="1040"/>
                    </a:lnTo>
                    <a:lnTo>
                      <a:pt x="28" y="1046"/>
                    </a:lnTo>
                    <a:lnTo>
                      <a:pt x="30" y="1044"/>
                    </a:lnTo>
                    <a:lnTo>
                      <a:pt x="32" y="1042"/>
                    </a:lnTo>
                    <a:lnTo>
                      <a:pt x="34" y="1040"/>
                    </a:lnTo>
                    <a:lnTo>
                      <a:pt x="28" y="1040"/>
                    </a:lnTo>
                    <a:lnTo>
                      <a:pt x="30" y="1046"/>
                    </a:lnTo>
                    <a:lnTo>
                      <a:pt x="32" y="1046"/>
                    </a:lnTo>
                    <a:lnTo>
                      <a:pt x="38" y="1044"/>
                    </a:lnTo>
                    <a:lnTo>
                      <a:pt x="48" y="1042"/>
                    </a:lnTo>
                    <a:lnTo>
                      <a:pt x="60" y="1038"/>
                    </a:lnTo>
                    <a:lnTo>
                      <a:pt x="84" y="1032"/>
                    </a:lnTo>
                    <a:lnTo>
                      <a:pt x="94" y="1028"/>
                    </a:lnTo>
                    <a:lnTo>
                      <a:pt x="96" y="1026"/>
                    </a:lnTo>
                    <a:lnTo>
                      <a:pt x="104" y="1024"/>
                    </a:lnTo>
                    <a:lnTo>
                      <a:pt x="100" y="1018"/>
                    </a:lnTo>
                    <a:lnTo>
                      <a:pt x="100" y="1024"/>
                    </a:lnTo>
                    <a:lnTo>
                      <a:pt x="110" y="1024"/>
                    </a:lnTo>
                    <a:lnTo>
                      <a:pt x="116" y="1020"/>
                    </a:lnTo>
                    <a:lnTo>
                      <a:pt x="118" y="1020"/>
                    </a:lnTo>
                    <a:lnTo>
                      <a:pt x="120" y="1018"/>
                    </a:lnTo>
                    <a:lnTo>
                      <a:pt x="128" y="1008"/>
                    </a:lnTo>
                    <a:lnTo>
                      <a:pt x="134" y="997"/>
                    </a:lnTo>
                    <a:lnTo>
                      <a:pt x="128" y="995"/>
                    </a:lnTo>
                    <a:lnTo>
                      <a:pt x="132" y="999"/>
                    </a:lnTo>
                    <a:lnTo>
                      <a:pt x="140" y="991"/>
                    </a:lnTo>
                    <a:lnTo>
                      <a:pt x="136" y="985"/>
                    </a:lnTo>
                    <a:lnTo>
                      <a:pt x="138" y="991"/>
                    </a:lnTo>
                    <a:lnTo>
                      <a:pt x="148" y="987"/>
                    </a:lnTo>
                    <a:lnTo>
                      <a:pt x="158" y="981"/>
                    </a:lnTo>
                    <a:lnTo>
                      <a:pt x="184" y="969"/>
                    </a:lnTo>
                    <a:lnTo>
                      <a:pt x="186" y="969"/>
                    </a:lnTo>
                    <a:lnTo>
                      <a:pt x="208" y="957"/>
                    </a:lnTo>
                    <a:lnTo>
                      <a:pt x="216" y="951"/>
                    </a:lnTo>
                    <a:lnTo>
                      <a:pt x="218" y="949"/>
                    </a:lnTo>
                    <a:lnTo>
                      <a:pt x="224" y="945"/>
                    </a:lnTo>
                    <a:lnTo>
                      <a:pt x="220" y="947"/>
                    </a:lnTo>
                    <a:lnTo>
                      <a:pt x="222" y="945"/>
                    </a:lnTo>
                    <a:lnTo>
                      <a:pt x="220" y="941"/>
                    </a:lnTo>
                    <a:lnTo>
                      <a:pt x="222" y="947"/>
                    </a:lnTo>
                    <a:lnTo>
                      <a:pt x="252" y="941"/>
                    </a:lnTo>
                    <a:lnTo>
                      <a:pt x="280" y="937"/>
                    </a:lnTo>
                    <a:lnTo>
                      <a:pt x="304" y="933"/>
                    </a:lnTo>
                    <a:lnTo>
                      <a:pt x="324" y="929"/>
                    </a:lnTo>
                    <a:lnTo>
                      <a:pt x="326" y="927"/>
                    </a:lnTo>
                    <a:lnTo>
                      <a:pt x="340" y="919"/>
                    </a:lnTo>
                    <a:lnTo>
                      <a:pt x="342" y="917"/>
                    </a:lnTo>
                    <a:lnTo>
                      <a:pt x="350" y="905"/>
                    </a:lnTo>
                    <a:lnTo>
                      <a:pt x="352" y="903"/>
                    </a:lnTo>
                    <a:lnTo>
                      <a:pt x="354" y="895"/>
                    </a:lnTo>
                    <a:lnTo>
                      <a:pt x="354" y="883"/>
                    </a:lnTo>
                    <a:lnTo>
                      <a:pt x="354" y="881"/>
                    </a:lnTo>
                    <a:lnTo>
                      <a:pt x="354" y="881"/>
                    </a:lnTo>
                    <a:lnTo>
                      <a:pt x="352" y="869"/>
                    </a:lnTo>
                    <a:lnTo>
                      <a:pt x="348" y="855"/>
                    </a:lnTo>
                    <a:lnTo>
                      <a:pt x="346" y="853"/>
                    </a:lnTo>
                    <a:lnTo>
                      <a:pt x="344" y="851"/>
                    </a:lnTo>
                    <a:lnTo>
                      <a:pt x="344" y="851"/>
                    </a:lnTo>
                    <a:lnTo>
                      <a:pt x="328" y="839"/>
                    </a:lnTo>
                    <a:lnTo>
                      <a:pt x="314" y="825"/>
                    </a:lnTo>
                    <a:lnTo>
                      <a:pt x="312" y="831"/>
                    </a:lnTo>
                    <a:lnTo>
                      <a:pt x="316" y="827"/>
                    </a:lnTo>
                    <a:lnTo>
                      <a:pt x="306" y="815"/>
                    </a:lnTo>
                    <a:lnTo>
                      <a:pt x="302" y="817"/>
                    </a:lnTo>
                    <a:lnTo>
                      <a:pt x="308" y="817"/>
                    </a:lnTo>
                    <a:lnTo>
                      <a:pt x="302" y="803"/>
                    </a:lnTo>
                    <a:lnTo>
                      <a:pt x="298" y="787"/>
                    </a:lnTo>
                    <a:lnTo>
                      <a:pt x="292" y="787"/>
                    </a:lnTo>
                    <a:lnTo>
                      <a:pt x="298" y="789"/>
                    </a:lnTo>
                    <a:lnTo>
                      <a:pt x="300" y="771"/>
                    </a:lnTo>
                    <a:lnTo>
                      <a:pt x="304" y="751"/>
                    </a:lnTo>
                    <a:lnTo>
                      <a:pt x="312" y="729"/>
                    </a:lnTo>
                    <a:lnTo>
                      <a:pt x="306" y="727"/>
                    </a:lnTo>
                    <a:lnTo>
                      <a:pt x="312" y="731"/>
                    </a:lnTo>
                    <a:lnTo>
                      <a:pt x="326" y="715"/>
                    </a:lnTo>
                    <a:lnTo>
                      <a:pt x="320" y="713"/>
                    </a:lnTo>
                    <a:lnTo>
                      <a:pt x="324" y="717"/>
                    </a:lnTo>
                    <a:lnTo>
                      <a:pt x="338" y="705"/>
                    </a:lnTo>
                    <a:lnTo>
                      <a:pt x="372" y="685"/>
                    </a:lnTo>
                    <a:lnTo>
                      <a:pt x="370" y="679"/>
                    </a:lnTo>
                    <a:lnTo>
                      <a:pt x="370" y="685"/>
                    </a:lnTo>
                    <a:lnTo>
                      <a:pt x="408" y="667"/>
                    </a:lnTo>
                    <a:lnTo>
                      <a:pt x="430" y="659"/>
                    </a:lnTo>
                    <a:lnTo>
                      <a:pt x="432" y="657"/>
                    </a:lnTo>
                    <a:lnTo>
                      <a:pt x="452" y="647"/>
                    </a:lnTo>
                    <a:lnTo>
                      <a:pt x="452" y="645"/>
                    </a:lnTo>
                    <a:lnTo>
                      <a:pt x="454" y="643"/>
                    </a:lnTo>
                    <a:lnTo>
                      <a:pt x="456" y="641"/>
                    </a:lnTo>
                    <a:lnTo>
                      <a:pt x="456" y="641"/>
                    </a:lnTo>
                    <a:lnTo>
                      <a:pt x="454" y="639"/>
                    </a:lnTo>
                    <a:lnTo>
                      <a:pt x="452" y="637"/>
                    </a:lnTo>
                    <a:lnTo>
                      <a:pt x="450" y="635"/>
                    </a:lnTo>
                    <a:lnTo>
                      <a:pt x="450" y="635"/>
                    </a:lnTo>
                    <a:lnTo>
                      <a:pt x="424" y="633"/>
                    </a:lnTo>
                    <a:lnTo>
                      <a:pt x="400" y="633"/>
                    </a:lnTo>
                    <a:lnTo>
                      <a:pt x="380" y="631"/>
                    </a:lnTo>
                    <a:lnTo>
                      <a:pt x="362" y="631"/>
                    </a:lnTo>
                    <a:lnTo>
                      <a:pt x="348" y="631"/>
                    </a:lnTo>
                    <a:lnTo>
                      <a:pt x="336" y="629"/>
                    </a:lnTo>
                    <a:lnTo>
                      <a:pt x="326" y="629"/>
                    </a:lnTo>
                    <a:lnTo>
                      <a:pt x="318" y="625"/>
                    </a:lnTo>
                    <a:lnTo>
                      <a:pt x="318" y="631"/>
                    </a:lnTo>
                    <a:lnTo>
                      <a:pt x="320" y="627"/>
                    </a:lnTo>
                    <a:lnTo>
                      <a:pt x="310" y="617"/>
                    </a:lnTo>
                    <a:lnTo>
                      <a:pt x="312" y="619"/>
                    </a:lnTo>
                    <a:lnTo>
                      <a:pt x="306" y="621"/>
                    </a:lnTo>
                    <a:lnTo>
                      <a:pt x="312" y="621"/>
                    </a:lnTo>
                    <a:lnTo>
                      <a:pt x="310" y="613"/>
                    </a:lnTo>
                    <a:lnTo>
                      <a:pt x="306" y="603"/>
                    </a:lnTo>
                    <a:lnTo>
                      <a:pt x="304" y="589"/>
                    </a:lnTo>
                    <a:lnTo>
                      <a:pt x="302" y="573"/>
                    </a:lnTo>
                    <a:lnTo>
                      <a:pt x="300" y="555"/>
                    </a:lnTo>
                    <a:lnTo>
                      <a:pt x="298" y="533"/>
                    </a:lnTo>
                    <a:lnTo>
                      <a:pt x="298" y="533"/>
                    </a:lnTo>
                    <a:lnTo>
                      <a:pt x="296" y="531"/>
                    </a:lnTo>
                    <a:lnTo>
                      <a:pt x="294" y="529"/>
                    </a:lnTo>
                    <a:lnTo>
                      <a:pt x="292" y="527"/>
                    </a:lnTo>
                    <a:lnTo>
                      <a:pt x="292" y="527"/>
                    </a:lnTo>
                    <a:lnTo>
                      <a:pt x="290" y="527"/>
                    </a:lnTo>
                    <a:lnTo>
                      <a:pt x="288" y="529"/>
                    </a:lnTo>
                    <a:lnTo>
                      <a:pt x="284" y="531"/>
                    </a:lnTo>
                    <a:lnTo>
                      <a:pt x="274" y="535"/>
                    </a:lnTo>
                    <a:lnTo>
                      <a:pt x="262" y="539"/>
                    </a:lnTo>
                    <a:lnTo>
                      <a:pt x="236" y="545"/>
                    </a:lnTo>
                    <a:lnTo>
                      <a:pt x="222" y="549"/>
                    </a:lnTo>
                    <a:lnTo>
                      <a:pt x="222" y="555"/>
                    </a:lnTo>
                    <a:lnTo>
                      <a:pt x="224" y="549"/>
                    </a:lnTo>
                    <a:lnTo>
                      <a:pt x="208" y="549"/>
                    </a:lnTo>
                    <a:lnTo>
                      <a:pt x="208" y="549"/>
                    </a:lnTo>
                    <a:lnTo>
                      <a:pt x="206" y="549"/>
                    </a:lnTo>
                    <a:lnTo>
                      <a:pt x="188" y="555"/>
                    </a:lnTo>
                    <a:lnTo>
                      <a:pt x="164" y="557"/>
                    </a:lnTo>
                    <a:lnTo>
                      <a:pt x="138" y="559"/>
                    </a:lnTo>
                    <a:lnTo>
                      <a:pt x="138" y="565"/>
                    </a:lnTo>
                    <a:lnTo>
                      <a:pt x="140" y="559"/>
                    </a:lnTo>
                    <a:lnTo>
                      <a:pt x="112" y="559"/>
                    </a:lnTo>
                    <a:lnTo>
                      <a:pt x="116" y="563"/>
                    </a:lnTo>
                    <a:lnTo>
                      <a:pt x="114" y="561"/>
                    </a:lnTo>
                    <a:lnTo>
                      <a:pt x="112" y="559"/>
                    </a:lnTo>
                    <a:lnTo>
                      <a:pt x="112" y="565"/>
                    </a:lnTo>
                    <a:lnTo>
                      <a:pt x="118" y="565"/>
                    </a:lnTo>
                    <a:lnTo>
                      <a:pt x="112" y="531"/>
                    </a:lnTo>
                    <a:lnTo>
                      <a:pt x="108" y="499"/>
                    </a:lnTo>
                    <a:lnTo>
                      <a:pt x="102" y="499"/>
                    </a:lnTo>
                    <a:lnTo>
                      <a:pt x="108" y="501"/>
                    </a:lnTo>
                    <a:lnTo>
                      <a:pt x="108" y="467"/>
                    </a:lnTo>
                    <a:lnTo>
                      <a:pt x="110" y="433"/>
                    </a:lnTo>
                    <a:lnTo>
                      <a:pt x="120" y="365"/>
                    </a:lnTo>
                    <a:lnTo>
                      <a:pt x="130" y="299"/>
                    </a:lnTo>
                    <a:lnTo>
                      <a:pt x="124" y="297"/>
                    </a:lnTo>
                    <a:lnTo>
                      <a:pt x="130" y="299"/>
                    </a:lnTo>
                    <a:lnTo>
                      <a:pt x="144" y="274"/>
                    </a:lnTo>
                    <a:lnTo>
                      <a:pt x="160" y="252"/>
                    </a:lnTo>
                    <a:lnTo>
                      <a:pt x="196" y="206"/>
                    </a:lnTo>
                    <a:lnTo>
                      <a:pt x="230" y="158"/>
                    </a:lnTo>
                    <a:lnTo>
                      <a:pt x="246" y="132"/>
                    </a:lnTo>
                    <a:lnTo>
                      <a:pt x="248" y="130"/>
                    </a:lnTo>
                    <a:lnTo>
                      <a:pt x="262" y="104"/>
                    </a:lnTo>
                    <a:lnTo>
                      <a:pt x="262" y="102"/>
                    </a:lnTo>
                    <a:lnTo>
                      <a:pt x="262" y="102"/>
                    </a:lnTo>
                    <a:lnTo>
                      <a:pt x="262" y="100"/>
                    </a:lnTo>
                    <a:lnTo>
                      <a:pt x="248" y="82"/>
                    </a:lnTo>
                    <a:lnTo>
                      <a:pt x="236" y="68"/>
                    </a:lnTo>
                    <a:lnTo>
                      <a:pt x="224" y="56"/>
                    </a:lnTo>
                    <a:lnTo>
                      <a:pt x="222" y="54"/>
                    </a:lnTo>
                    <a:lnTo>
                      <a:pt x="210" y="42"/>
                    </a:lnTo>
                    <a:lnTo>
                      <a:pt x="186" y="28"/>
                    </a:lnTo>
                    <a:lnTo>
                      <a:pt x="184" y="26"/>
                    </a:lnTo>
                    <a:lnTo>
                      <a:pt x="158" y="16"/>
                    </a:lnTo>
                    <a:lnTo>
                      <a:pt x="130" y="10"/>
                    </a:lnTo>
                    <a:lnTo>
                      <a:pt x="96" y="6"/>
                    </a:lnTo>
                    <a:lnTo>
                      <a:pt x="76" y="4"/>
                    </a:lnTo>
                    <a:lnTo>
                      <a:pt x="54" y="4"/>
                    </a:lnTo>
                    <a:lnTo>
                      <a:pt x="3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6" name="Freeform 106"/>
              <p:cNvSpPr>
                <a:spLocks/>
              </p:cNvSpPr>
              <p:nvPr/>
            </p:nvSpPr>
            <p:spPr bwMode="auto">
              <a:xfrm>
                <a:off x="4910" y="284"/>
                <a:ext cx="702" cy="398"/>
              </a:xfrm>
              <a:custGeom>
                <a:avLst/>
                <a:gdLst/>
                <a:ahLst/>
                <a:cxnLst>
                  <a:cxn ang="0">
                    <a:pos x="64" y="234"/>
                  </a:cxn>
                  <a:cxn ang="0">
                    <a:pos x="132" y="216"/>
                  </a:cxn>
                  <a:cxn ang="0">
                    <a:pos x="160" y="214"/>
                  </a:cxn>
                  <a:cxn ang="0">
                    <a:pos x="221" y="222"/>
                  </a:cxn>
                  <a:cxn ang="0">
                    <a:pos x="313" y="230"/>
                  </a:cxn>
                  <a:cxn ang="0">
                    <a:pos x="307" y="232"/>
                  </a:cxn>
                  <a:cxn ang="0">
                    <a:pos x="401" y="460"/>
                  </a:cxn>
                  <a:cxn ang="0">
                    <a:pos x="421" y="493"/>
                  </a:cxn>
                  <a:cxn ang="0">
                    <a:pos x="427" y="491"/>
                  </a:cxn>
                  <a:cxn ang="0">
                    <a:pos x="427" y="358"/>
                  </a:cxn>
                  <a:cxn ang="0">
                    <a:pos x="417" y="230"/>
                  </a:cxn>
                  <a:cxn ang="0">
                    <a:pos x="413" y="202"/>
                  </a:cxn>
                  <a:cxn ang="0">
                    <a:pos x="403" y="198"/>
                  </a:cxn>
                  <a:cxn ang="0">
                    <a:pos x="407" y="196"/>
                  </a:cxn>
                  <a:cxn ang="0">
                    <a:pos x="413" y="176"/>
                  </a:cxn>
                  <a:cxn ang="0">
                    <a:pos x="415" y="172"/>
                  </a:cxn>
                  <a:cxn ang="0">
                    <a:pos x="447" y="138"/>
                  </a:cxn>
                  <a:cxn ang="0">
                    <a:pos x="469" y="112"/>
                  </a:cxn>
                  <a:cxn ang="0">
                    <a:pos x="487" y="104"/>
                  </a:cxn>
                  <a:cxn ang="0">
                    <a:pos x="579" y="88"/>
                  </a:cxn>
                  <a:cxn ang="0">
                    <a:pos x="619" y="74"/>
                  </a:cxn>
                  <a:cxn ang="0">
                    <a:pos x="761" y="16"/>
                  </a:cxn>
                  <a:cxn ang="0">
                    <a:pos x="803" y="18"/>
                  </a:cxn>
                  <a:cxn ang="0">
                    <a:pos x="819" y="24"/>
                  </a:cxn>
                  <a:cxn ang="0">
                    <a:pos x="819" y="22"/>
                  </a:cxn>
                  <a:cxn ang="0">
                    <a:pos x="815" y="48"/>
                  </a:cxn>
                  <a:cxn ang="0">
                    <a:pos x="829" y="36"/>
                  </a:cxn>
                  <a:cxn ang="0">
                    <a:pos x="831" y="18"/>
                  </a:cxn>
                  <a:cxn ang="0">
                    <a:pos x="817" y="10"/>
                  </a:cxn>
                  <a:cxn ang="0">
                    <a:pos x="785" y="0"/>
                  </a:cxn>
                  <a:cxn ang="0">
                    <a:pos x="641" y="50"/>
                  </a:cxn>
                  <a:cxn ang="0">
                    <a:pos x="591" y="74"/>
                  </a:cxn>
                  <a:cxn ang="0">
                    <a:pos x="543" y="82"/>
                  </a:cxn>
                  <a:cxn ang="0">
                    <a:pos x="469" y="98"/>
                  </a:cxn>
                  <a:cxn ang="0">
                    <a:pos x="453" y="112"/>
                  </a:cxn>
                  <a:cxn ang="0">
                    <a:pos x="417" y="160"/>
                  </a:cxn>
                  <a:cxn ang="0">
                    <a:pos x="405" y="164"/>
                  </a:cxn>
                  <a:cxn ang="0">
                    <a:pos x="395" y="196"/>
                  </a:cxn>
                  <a:cxn ang="0">
                    <a:pos x="399" y="204"/>
                  </a:cxn>
                  <a:cxn ang="0">
                    <a:pos x="403" y="208"/>
                  </a:cxn>
                  <a:cxn ang="0">
                    <a:pos x="405" y="222"/>
                  </a:cxn>
                  <a:cxn ang="0">
                    <a:pos x="415" y="360"/>
                  </a:cxn>
                  <a:cxn ang="0">
                    <a:pos x="425" y="484"/>
                  </a:cxn>
                  <a:cxn ang="0">
                    <a:pos x="419" y="486"/>
                  </a:cxn>
                  <a:cxn ang="0">
                    <a:pos x="429" y="486"/>
                  </a:cxn>
                  <a:cxn ang="0">
                    <a:pos x="397" y="428"/>
                  </a:cxn>
                  <a:cxn ang="0">
                    <a:pos x="317" y="228"/>
                  </a:cxn>
                  <a:cxn ang="0">
                    <a:pos x="277" y="218"/>
                  </a:cxn>
                  <a:cxn ang="0">
                    <a:pos x="187" y="204"/>
                  </a:cxn>
                  <a:cxn ang="0">
                    <a:pos x="150" y="202"/>
                  </a:cxn>
                  <a:cxn ang="0">
                    <a:pos x="86" y="216"/>
                  </a:cxn>
                </a:cxnLst>
                <a:rect l="0" t="0" r="r" b="b"/>
                <a:pathLst>
                  <a:path w="831" h="495">
                    <a:moveTo>
                      <a:pt x="0" y="236"/>
                    </a:moveTo>
                    <a:lnTo>
                      <a:pt x="2" y="248"/>
                    </a:lnTo>
                    <a:lnTo>
                      <a:pt x="36" y="240"/>
                    </a:lnTo>
                    <a:lnTo>
                      <a:pt x="64" y="234"/>
                    </a:lnTo>
                    <a:lnTo>
                      <a:pt x="88" y="228"/>
                    </a:lnTo>
                    <a:lnTo>
                      <a:pt x="106" y="224"/>
                    </a:lnTo>
                    <a:lnTo>
                      <a:pt x="120" y="220"/>
                    </a:lnTo>
                    <a:lnTo>
                      <a:pt x="132" y="216"/>
                    </a:lnTo>
                    <a:lnTo>
                      <a:pt x="152" y="214"/>
                    </a:lnTo>
                    <a:lnTo>
                      <a:pt x="162" y="214"/>
                    </a:lnTo>
                    <a:lnTo>
                      <a:pt x="162" y="208"/>
                    </a:lnTo>
                    <a:lnTo>
                      <a:pt x="160" y="214"/>
                    </a:lnTo>
                    <a:lnTo>
                      <a:pt x="172" y="214"/>
                    </a:lnTo>
                    <a:lnTo>
                      <a:pt x="185" y="216"/>
                    </a:lnTo>
                    <a:lnTo>
                      <a:pt x="201" y="218"/>
                    </a:lnTo>
                    <a:lnTo>
                      <a:pt x="221" y="222"/>
                    </a:lnTo>
                    <a:lnTo>
                      <a:pt x="245" y="226"/>
                    </a:lnTo>
                    <a:lnTo>
                      <a:pt x="275" y="230"/>
                    </a:lnTo>
                    <a:lnTo>
                      <a:pt x="313" y="236"/>
                    </a:lnTo>
                    <a:lnTo>
                      <a:pt x="313" y="230"/>
                    </a:lnTo>
                    <a:lnTo>
                      <a:pt x="309" y="232"/>
                    </a:lnTo>
                    <a:lnTo>
                      <a:pt x="311" y="234"/>
                    </a:lnTo>
                    <a:lnTo>
                      <a:pt x="313" y="236"/>
                    </a:lnTo>
                    <a:lnTo>
                      <a:pt x="307" y="232"/>
                    </a:lnTo>
                    <a:lnTo>
                      <a:pt x="333" y="298"/>
                    </a:lnTo>
                    <a:lnTo>
                      <a:pt x="359" y="364"/>
                    </a:lnTo>
                    <a:lnTo>
                      <a:pt x="385" y="430"/>
                    </a:lnTo>
                    <a:lnTo>
                      <a:pt x="401" y="460"/>
                    </a:lnTo>
                    <a:lnTo>
                      <a:pt x="401" y="462"/>
                    </a:lnTo>
                    <a:lnTo>
                      <a:pt x="419" y="493"/>
                    </a:lnTo>
                    <a:lnTo>
                      <a:pt x="419" y="491"/>
                    </a:lnTo>
                    <a:lnTo>
                      <a:pt x="421" y="493"/>
                    </a:lnTo>
                    <a:lnTo>
                      <a:pt x="423" y="495"/>
                    </a:lnTo>
                    <a:lnTo>
                      <a:pt x="423" y="495"/>
                    </a:lnTo>
                    <a:lnTo>
                      <a:pt x="425" y="493"/>
                    </a:lnTo>
                    <a:lnTo>
                      <a:pt x="427" y="491"/>
                    </a:lnTo>
                    <a:lnTo>
                      <a:pt x="429" y="489"/>
                    </a:lnTo>
                    <a:lnTo>
                      <a:pt x="429" y="489"/>
                    </a:lnTo>
                    <a:lnTo>
                      <a:pt x="429" y="422"/>
                    </a:lnTo>
                    <a:lnTo>
                      <a:pt x="427" y="358"/>
                    </a:lnTo>
                    <a:lnTo>
                      <a:pt x="425" y="294"/>
                    </a:lnTo>
                    <a:lnTo>
                      <a:pt x="417" y="230"/>
                    </a:lnTo>
                    <a:lnTo>
                      <a:pt x="411" y="230"/>
                    </a:lnTo>
                    <a:lnTo>
                      <a:pt x="417" y="230"/>
                    </a:lnTo>
                    <a:lnTo>
                      <a:pt x="417" y="220"/>
                    </a:lnTo>
                    <a:lnTo>
                      <a:pt x="417" y="214"/>
                    </a:lnTo>
                    <a:lnTo>
                      <a:pt x="413" y="204"/>
                    </a:lnTo>
                    <a:lnTo>
                      <a:pt x="413" y="202"/>
                    </a:lnTo>
                    <a:lnTo>
                      <a:pt x="409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3" y="198"/>
                    </a:lnTo>
                    <a:lnTo>
                      <a:pt x="407" y="196"/>
                    </a:lnTo>
                    <a:lnTo>
                      <a:pt x="405" y="194"/>
                    </a:lnTo>
                    <a:lnTo>
                      <a:pt x="401" y="196"/>
                    </a:lnTo>
                    <a:lnTo>
                      <a:pt x="407" y="196"/>
                    </a:lnTo>
                    <a:lnTo>
                      <a:pt x="407" y="198"/>
                    </a:lnTo>
                    <a:lnTo>
                      <a:pt x="407" y="192"/>
                    </a:lnTo>
                    <a:lnTo>
                      <a:pt x="411" y="184"/>
                    </a:lnTo>
                    <a:lnTo>
                      <a:pt x="413" y="176"/>
                    </a:lnTo>
                    <a:lnTo>
                      <a:pt x="417" y="168"/>
                    </a:lnTo>
                    <a:lnTo>
                      <a:pt x="411" y="166"/>
                    </a:lnTo>
                    <a:lnTo>
                      <a:pt x="415" y="168"/>
                    </a:lnTo>
                    <a:lnTo>
                      <a:pt x="415" y="172"/>
                    </a:lnTo>
                    <a:lnTo>
                      <a:pt x="419" y="166"/>
                    </a:lnTo>
                    <a:lnTo>
                      <a:pt x="421" y="164"/>
                    </a:lnTo>
                    <a:lnTo>
                      <a:pt x="429" y="156"/>
                    </a:lnTo>
                    <a:lnTo>
                      <a:pt x="447" y="138"/>
                    </a:lnTo>
                    <a:lnTo>
                      <a:pt x="463" y="118"/>
                    </a:lnTo>
                    <a:lnTo>
                      <a:pt x="471" y="110"/>
                    </a:lnTo>
                    <a:lnTo>
                      <a:pt x="465" y="108"/>
                    </a:lnTo>
                    <a:lnTo>
                      <a:pt x="469" y="112"/>
                    </a:lnTo>
                    <a:lnTo>
                      <a:pt x="475" y="108"/>
                    </a:lnTo>
                    <a:lnTo>
                      <a:pt x="471" y="102"/>
                    </a:lnTo>
                    <a:lnTo>
                      <a:pt x="473" y="108"/>
                    </a:lnTo>
                    <a:lnTo>
                      <a:pt x="487" y="104"/>
                    </a:lnTo>
                    <a:lnTo>
                      <a:pt x="507" y="100"/>
                    </a:lnTo>
                    <a:lnTo>
                      <a:pt x="545" y="94"/>
                    </a:lnTo>
                    <a:lnTo>
                      <a:pt x="563" y="90"/>
                    </a:lnTo>
                    <a:lnTo>
                      <a:pt x="579" y="88"/>
                    </a:lnTo>
                    <a:lnTo>
                      <a:pt x="589" y="86"/>
                    </a:lnTo>
                    <a:lnTo>
                      <a:pt x="591" y="86"/>
                    </a:lnTo>
                    <a:lnTo>
                      <a:pt x="593" y="86"/>
                    </a:lnTo>
                    <a:lnTo>
                      <a:pt x="619" y="74"/>
                    </a:lnTo>
                    <a:lnTo>
                      <a:pt x="643" y="62"/>
                    </a:lnTo>
                    <a:lnTo>
                      <a:pt x="689" y="40"/>
                    </a:lnTo>
                    <a:lnTo>
                      <a:pt x="735" y="24"/>
                    </a:lnTo>
                    <a:lnTo>
                      <a:pt x="761" y="16"/>
                    </a:lnTo>
                    <a:lnTo>
                      <a:pt x="785" y="12"/>
                    </a:lnTo>
                    <a:lnTo>
                      <a:pt x="785" y="6"/>
                    </a:lnTo>
                    <a:lnTo>
                      <a:pt x="785" y="12"/>
                    </a:lnTo>
                    <a:lnTo>
                      <a:pt x="803" y="18"/>
                    </a:lnTo>
                    <a:lnTo>
                      <a:pt x="815" y="22"/>
                    </a:lnTo>
                    <a:lnTo>
                      <a:pt x="821" y="24"/>
                    </a:lnTo>
                    <a:lnTo>
                      <a:pt x="823" y="18"/>
                    </a:lnTo>
                    <a:lnTo>
                      <a:pt x="819" y="24"/>
                    </a:lnTo>
                    <a:lnTo>
                      <a:pt x="817" y="22"/>
                    </a:lnTo>
                    <a:lnTo>
                      <a:pt x="821" y="24"/>
                    </a:lnTo>
                    <a:lnTo>
                      <a:pt x="825" y="22"/>
                    </a:lnTo>
                    <a:lnTo>
                      <a:pt x="819" y="22"/>
                    </a:lnTo>
                    <a:lnTo>
                      <a:pt x="819" y="20"/>
                    </a:lnTo>
                    <a:lnTo>
                      <a:pt x="819" y="26"/>
                    </a:lnTo>
                    <a:lnTo>
                      <a:pt x="817" y="34"/>
                    </a:lnTo>
                    <a:lnTo>
                      <a:pt x="815" y="48"/>
                    </a:lnTo>
                    <a:lnTo>
                      <a:pt x="815" y="70"/>
                    </a:lnTo>
                    <a:lnTo>
                      <a:pt x="827" y="70"/>
                    </a:lnTo>
                    <a:lnTo>
                      <a:pt x="827" y="50"/>
                    </a:lnTo>
                    <a:lnTo>
                      <a:pt x="829" y="36"/>
                    </a:lnTo>
                    <a:lnTo>
                      <a:pt x="831" y="28"/>
                    </a:lnTo>
                    <a:lnTo>
                      <a:pt x="831" y="22"/>
                    </a:lnTo>
                    <a:lnTo>
                      <a:pt x="831" y="20"/>
                    </a:lnTo>
                    <a:lnTo>
                      <a:pt x="831" y="18"/>
                    </a:lnTo>
                    <a:lnTo>
                      <a:pt x="827" y="16"/>
                    </a:lnTo>
                    <a:lnTo>
                      <a:pt x="825" y="14"/>
                    </a:lnTo>
                    <a:lnTo>
                      <a:pt x="823" y="12"/>
                    </a:lnTo>
                    <a:lnTo>
                      <a:pt x="817" y="10"/>
                    </a:lnTo>
                    <a:lnTo>
                      <a:pt x="805" y="6"/>
                    </a:lnTo>
                    <a:lnTo>
                      <a:pt x="787" y="0"/>
                    </a:lnTo>
                    <a:lnTo>
                      <a:pt x="785" y="0"/>
                    </a:lnTo>
                    <a:lnTo>
                      <a:pt x="785" y="0"/>
                    </a:lnTo>
                    <a:lnTo>
                      <a:pt x="759" y="4"/>
                    </a:lnTo>
                    <a:lnTo>
                      <a:pt x="733" y="12"/>
                    </a:lnTo>
                    <a:lnTo>
                      <a:pt x="687" y="28"/>
                    </a:lnTo>
                    <a:lnTo>
                      <a:pt x="641" y="50"/>
                    </a:lnTo>
                    <a:lnTo>
                      <a:pt x="617" y="62"/>
                    </a:lnTo>
                    <a:lnTo>
                      <a:pt x="589" y="74"/>
                    </a:lnTo>
                    <a:lnTo>
                      <a:pt x="591" y="80"/>
                    </a:lnTo>
                    <a:lnTo>
                      <a:pt x="591" y="74"/>
                    </a:lnTo>
                    <a:lnTo>
                      <a:pt x="587" y="74"/>
                    </a:lnTo>
                    <a:lnTo>
                      <a:pt x="577" y="76"/>
                    </a:lnTo>
                    <a:lnTo>
                      <a:pt x="561" y="78"/>
                    </a:lnTo>
                    <a:lnTo>
                      <a:pt x="543" y="82"/>
                    </a:lnTo>
                    <a:lnTo>
                      <a:pt x="505" y="88"/>
                    </a:lnTo>
                    <a:lnTo>
                      <a:pt x="485" y="92"/>
                    </a:lnTo>
                    <a:lnTo>
                      <a:pt x="471" y="96"/>
                    </a:lnTo>
                    <a:lnTo>
                      <a:pt x="469" y="98"/>
                    </a:lnTo>
                    <a:lnTo>
                      <a:pt x="469" y="98"/>
                    </a:lnTo>
                    <a:lnTo>
                      <a:pt x="463" y="102"/>
                    </a:lnTo>
                    <a:lnTo>
                      <a:pt x="461" y="104"/>
                    </a:lnTo>
                    <a:lnTo>
                      <a:pt x="453" y="112"/>
                    </a:lnTo>
                    <a:lnTo>
                      <a:pt x="437" y="132"/>
                    </a:lnTo>
                    <a:lnTo>
                      <a:pt x="419" y="150"/>
                    </a:lnTo>
                    <a:lnTo>
                      <a:pt x="411" y="158"/>
                    </a:lnTo>
                    <a:lnTo>
                      <a:pt x="417" y="160"/>
                    </a:lnTo>
                    <a:lnTo>
                      <a:pt x="413" y="156"/>
                    </a:lnTo>
                    <a:lnTo>
                      <a:pt x="409" y="162"/>
                    </a:lnTo>
                    <a:lnTo>
                      <a:pt x="407" y="164"/>
                    </a:lnTo>
                    <a:lnTo>
                      <a:pt x="405" y="164"/>
                    </a:lnTo>
                    <a:lnTo>
                      <a:pt x="401" y="174"/>
                    </a:lnTo>
                    <a:lnTo>
                      <a:pt x="399" y="182"/>
                    </a:lnTo>
                    <a:lnTo>
                      <a:pt x="395" y="190"/>
                    </a:lnTo>
                    <a:lnTo>
                      <a:pt x="395" y="196"/>
                    </a:lnTo>
                    <a:lnTo>
                      <a:pt x="395" y="198"/>
                    </a:lnTo>
                    <a:lnTo>
                      <a:pt x="395" y="200"/>
                    </a:lnTo>
                    <a:lnTo>
                      <a:pt x="397" y="202"/>
                    </a:lnTo>
                    <a:lnTo>
                      <a:pt x="399" y="204"/>
                    </a:lnTo>
                    <a:lnTo>
                      <a:pt x="401" y="206"/>
                    </a:lnTo>
                    <a:lnTo>
                      <a:pt x="405" y="202"/>
                    </a:lnTo>
                    <a:lnTo>
                      <a:pt x="399" y="204"/>
                    </a:lnTo>
                    <a:lnTo>
                      <a:pt x="403" y="208"/>
                    </a:lnTo>
                    <a:lnTo>
                      <a:pt x="407" y="206"/>
                    </a:lnTo>
                    <a:lnTo>
                      <a:pt x="401" y="206"/>
                    </a:lnTo>
                    <a:lnTo>
                      <a:pt x="405" y="216"/>
                    </a:lnTo>
                    <a:lnTo>
                      <a:pt x="405" y="222"/>
                    </a:lnTo>
                    <a:lnTo>
                      <a:pt x="405" y="230"/>
                    </a:lnTo>
                    <a:lnTo>
                      <a:pt x="405" y="232"/>
                    </a:lnTo>
                    <a:lnTo>
                      <a:pt x="413" y="296"/>
                    </a:lnTo>
                    <a:lnTo>
                      <a:pt x="415" y="360"/>
                    </a:lnTo>
                    <a:lnTo>
                      <a:pt x="417" y="424"/>
                    </a:lnTo>
                    <a:lnTo>
                      <a:pt x="417" y="489"/>
                    </a:lnTo>
                    <a:lnTo>
                      <a:pt x="427" y="486"/>
                    </a:lnTo>
                    <a:lnTo>
                      <a:pt x="425" y="484"/>
                    </a:lnTo>
                    <a:lnTo>
                      <a:pt x="423" y="482"/>
                    </a:lnTo>
                    <a:lnTo>
                      <a:pt x="423" y="482"/>
                    </a:lnTo>
                    <a:lnTo>
                      <a:pt x="421" y="484"/>
                    </a:lnTo>
                    <a:lnTo>
                      <a:pt x="419" y="486"/>
                    </a:lnTo>
                    <a:lnTo>
                      <a:pt x="417" y="489"/>
                    </a:lnTo>
                    <a:lnTo>
                      <a:pt x="417" y="489"/>
                    </a:lnTo>
                    <a:lnTo>
                      <a:pt x="423" y="489"/>
                    </a:lnTo>
                    <a:lnTo>
                      <a:pt x="429" y="486"/>
                    </a:lnTo>
                    <a:lnTo>
                      <a:pt x="411" y="456"/>
                    </a:lnTo>
                    <a:lnTo>
                      <a:pt x="407" y="460"/>
                    </a:lnTo>
                    <a:lnTo>
                      <a:pt x="413" y="458"/>
                    </a:lnTo>
                    <a:lnTo>
                      <a:pt x="397" y="428"/>
                    </a:lnTo>
                    <a:lnTo>
                      <a:pt x="371" y="362"/>
                    </a:lnTo>
                    <a:lnTo>
                      <a:pt x="345" y="296"/>
                    </a:lnTo>
                    <a:lnTo>
                      <a:pt x="319" y="228"/>
                    </a:lnTo>
                    <a:lnTo>
                      <a:pt x="317" y="228"/>
                    </a:lnTo>
                    <a:lnTo>
                      <a:pt x="315" y="226"/>
                    </a:lnTo>
                    <a:lnTo>
                      <a:pt x="313" y="224"/>
                    </a:lnTo>
                    <a:lnTo>
                      <a:pt x="315" y="224"/>
                    </a:lnTo>
                    <a:lnTo>
                      <a:pt x="277" y="218"/>
                    </a:lnTo>
                    <a:lnTo>
                      <a:pt x="247" y="214"/>
                    </a:lnTo>
                    <a:lnTo>
                      <a:pt x="223" y="210"/>
                    </a:lnTo>
                    <a:lnTo>
                      <a:pt x="203" y="206"/>
                    </a:lnTo>
                    <a:lnTo>
                      <a:pt x="187" y="204"/>
                    </a:lnTo>
                    <a:lnTo>
                      <a:pt x="174" y="202"/>
                    </a:lnTo>
                    <a:lnTo>
                      <a:pt x="162" y="202"/>
                    </a:lnTo>
                    <a:lnTo>
                      <a:pt x="160" y="202"/>
                    </a:lnTo>
                    <a:lnTo>
                      <a:pt x="150" y="202"/>
                    </a:lnTo>
                    <a:lnTo>
                      <a:pt x="130" y="204"/>
                    </a:lnTo>
                    <a:lnTo>
                      <a:pt x="118" y="208"/>
                    </a:lnTo>
                    <a:lnTo>
                      <a:pt x="104" y="212"/>
                    </a:lnTo>
                    <a:lnTo>
                      <a:pt x="86" y="216"/>
                    </a:lnTo>
                    <a:lnTo>
                      <a:pt x="62" y="222"/>
                    </a:lnTo>
                    <a:lnTo>
                      <a:pt x="34" y="228"/>
                    </a:lnTo>
                    <a:lnTo>
                      <a:pt x="0" y="236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7" name="Freeform 107"/>
              <p:cNvSpPr>
                <a:spLocks/>
              </p:cNvSpPr>
              <p:nvPr/>
            </p:nvSpPr>
            <p:spPr bwMode="auto">
              <a:xfrm>
                <a:off x="5468" y="1174"/>
                <a:ext cx="633" cy="534"/>
              </a:xfrm>
              <a:custGeom>
                <a:avLst/>
                <a:gdLst/>
                <a:ahLst/>
                <a:cxnLst>
                  <a:cxn ang="0">
                    <a:pos x="56" y="497"/>
                  </a:cxn>
                  <a:cxn ang="0">
                    <a:pos x="72" y="435"/>
                  </a:cxn>
                  <a:cxn ang="0">
                    <a:pos x="178" y="395"/>
                  </a:cxn>
                  <a:cxn ang="0">
                    <a:pos x="220" y="389"/>
                  </a:cxn>
                  <a:cxn ang="0">
                    <a:pos x="275" y="397"/>
                  </a:cxn>
                  <a:cxn ang="0">
                    <a:pos x="285" y="399"/>
                  </a:cxn>
                  <a:cxn ang="0">
                    <a:pos x="311" y="477"/>
                  </a:cxn>
                  <a:cxn ang="0">
                    <a:pos x="363" y="589"/>
                  </a:cxn>
                  <a:cxn ang="0">
                    <a:pos x="511" y="659"/>
                  </a:cxn>
                  <a:cxn ang="0">
                    <a:pos x="687" y="655"/>
                  </a:cxn>
                  <a:cxn ang="0">
                    <a:pos x="731" y="613"/>
                  </a:cxn>
                  <a:cxn ang="0">
                    <a:pos x="747" y="495"/>
                  </a:cxn>
                  <a:cxn ang="0">
                    <a:pos x="727" y="233"/>
                  </a:cxn>
                  <a:cxn ang="0">
                    <a:pos x="711" y="215"/>
                  </a:cxn>
                  <a:cxn ang="0">
                    <a:pos x="693" y="209"/>
                  </a:cxn>
                  <a:cxn ang="0">
                    <a:pos x="699" y="203"/>
                  </a:cxn>
                  <a:cxn ang="0">
                    <a:pos x="737" y="197"/>
                  </a:cxn>
                  <a:cxn ang="0">
                    <a:pos x="739" y="183"/>
                  </a:cxn>
                  <a:cxn ang="0">
                    <a:pos x="723" y="177"/>
                  </a:cxn>
                  <a:cxn ang="0">
                    <a:pos x="617" y="159"/>
                  </a:cxn>
                  <a:cxn ang="0">
                    <a:pos x="393" y="141"/>
                  </a:cxn>
                  <a:cxn ang="0">
                    <a:pos x="389" y="143"/>
                  </a:cxn>
                  <a:cxn ang="0">
                    <a:pos x="385" y="123"/>
                  </a:cxn>
                  <a:cxn ang="0">
                    <a:pos x="383" y="82"/>
                  </a:cxn>
                  <a:cxn ang="0">
                    <a:pos x="353" y="0"/>
                  </a:cxn>
                  <a:cxn ang="0">
                    <a:pos x="267" y="42"/>
                  </a:cxn>
                  <a:cxn ang="0">
                    <a:pos x="166" y="121"/>
                  </a:cxn>
                  <a:cxn ang="0">
                    <a:pos x="166" y="147"/>
                  </a:cxn>
                  <a:cxn ang="0">
                    <a:pos x="168" y="135"/>
                  </a:cxn>
                  <a:cxn ang="0">
                    <a:pos x="220" y="92"/>
                  </a:cxn>
                  <a:cxn ang="0">
                    <a:pos x="329" y="20"/>
                  </a:cxn>
                  <a:cxn ang="0">
                    <a:pos x="347" y="8"/>
                  </a:cxn>
                  <a:cxn ang="0">
                    <a:pos x="375" y="94"/>
                  </a:cxn>
                  <a:cxn ang="0">
                    <a:pos x="373" y="131"/>
                  </a:cxn>
                  <a:cxn ang="0">
                    <a:pos x="383" y="151"/>
                  </a:cxn>
                  <a:cxn ang="0">
                    <a:pos x="501" y="171"/>
                  </a:cxn>
                  <a:cxn ang="0">
                    <a:pos x="691" y="175"/>
                  </a:cxn>
                  <a:cxn ang="0">
                    <a:pos x="719" y="189"/>
                  </a:cxn>
                  <a:cxn ang="0">
                    <a:pos x="735" y="191"/>
                  </a:cxn>
                  <a:cxn ang="0">
                    <a:pos x="733" y="187"/>
                  </a:cxn>
                  <a:cxn ang="0">
                    <a:pos x="687" y="199"/>
                  </a:cxn>
                  <a:cxn ang="0">
                    <a:pos x="693" y="219"/>
                  </a:cxn>
                  <a:cxn ang="0">
                    <a:pos x="721" y="233"/>
                  </a:cxn>
                  <a:cxn ang="0">
                    <a:pos x="735" y="367"/>
                  </a:cxn>
                  <a:cxn ang="0">
                    <a:pos x="733" y="577"/>
                  </a:cxn>
                  <a:cxn ang="0">
                    <a:pos x="711" y="621"/>
                  </a:cxn>
                  <a:cxn ang="0">
                    <a:pos x="685" y="643"/>
                  </a:cxn>
                  <a:cxn ang="0">
                    <a:pos x="511" y="647"/>
                  </a:cxn>
                  <a:cxn ang="0">
                    <a:pos x="407" y="609"/>
                  </a:cxn>
                  <a:cxn ang="0">
                    <a:pos x="349" y="549"/>
                  </a:cxn>
                  <a:cxn ang="0">
                    <a:pos x="305" y="425"/>
                  </a:cxn>
                  <a:cxn ang="0">
                    <a:pos x="285" y="391"/>
                  </a:cxn>
                  <a:cxn ang="0">
                    <a:pos x="230" y="381"/>
                  </a:cxn>
                  <a:cxn ang="0">
                    <a:pos x="214" y="377"/>
                  </a:cxn>
                  <a:cxn ang="0">
                    <a:pos x="96" y="405"/>
                  </a:cxn>
                  <a:cxn ang="0">
                    <a:pos x="44" y="495"/>
                  </a:cxn>
                </a:cxnLst>
                <a:rect l="0" t="0" r="r" b="b"/>
                <a:pathLst>
                  <a:path w="749" h="665">
                    <a:moveTo>
                      <a:pt x="0" y="661"/>
                    </a:moveTo>
                    <a:lnTo>
                      <a:pt x="10" y="665"/>
                    </a:lnTo>
                    <a:lnTo>
                      <a:pt x="20" y="641"/>
                    </a:lnTo>
                    <a:lnTo>
                      <a:pt x="22" y="639"/>
                    </a:lnTo>
                    <a:lnTo>
                      <a:pt x="32" y="613"/>
                    </a:lnTo>
                    <a:lnTo>
                      <a:pt x="44" y="555"/>
                    </a:lnTo>
                    <a:lnTo>
                      <a:pt x="56" y="497"/>
                    </a:lnTo>
                    <a:lnTo>
                      <a:pt x="62" y="467"/>
                    </a:lnTo>
                    <a:lnTo>
                      <a:pt x="70" y="439"/>
                    </a:lnTo>
                    <a:lnTo>
                      <a:pt x="64" y="437"/>
                    </a:lnTo>
                    <a:lnTo>
                      <a:pt x="70" y="439"/>
                    </a:lnTo>
                    <a:lnTo>
                      <a:pt x="74" y="433"/>
                    </a:lnTo>
                    <a:lnTo>
                      <a:pt x="70" y="429"/>
                    </a:lnTo>
                    <a:lnTo>
                      <a:pt x="72" y="435"/>
                    </a:lnTo>
                    <a:lnTo>
                      <a:pt x="80" y="427"/>
                    </a:lnTo>
                    <a:lnTo>
                      <a:pt x="102" y="415"/>
                    </a:lnTo>
                    <a:lnTo>
                      <a:pt x="98" y="411"/>
                    </a:lnTo>
                    <a:lnTo>
                      <a:pt x="100" y="417"/>
                    </a:lnTo>
                    <a:lnTo>
                      <a:pt x="124" y="407"/>
                    </a:lnTo>
                    <a:lnTo>
                      <a:pt x="152" y="401"/>
                    </a:lnTo>
                    <a:lnTo>
                      <a:pt x="178" y="395"/>
                    </a:lnTo>
                    <a:lnTo>
                      <a:pt x="200" y="391"/>
                    </a:lnTo>
                    <a:lnTo>
                      <a:pt x="208" y="391"/>
                    </a:lnTo>
                    <a:lnTo>
                      <a:pt x="216" y="389"/>
                    </a:lnTo>
                    <a:lnTo>
                      <a:pt x="220" y="389"/>
                    </a:lnTo>
                    <a:lnTo>
                      <a:pt x="220" y="389"/>
                    </a:lnTo>
                    <a:lnTo>
                      <a:pt x="220" y="383"/>
                    </a:lnTo>
                    <a:lnTo>
                      <a:pt x="220" y="389"/>
                    </a:lnTo>
                    <a:lnTo>
                      <a:pt x="218" y="389"/>
                    </a:lnTo>
                    <a:lnTo>
                      <a:pt x="226" y="391"/>
                    </a:lnTo>
                    <a:lnTo>
                      <a:pt x="228" y="393"/>
                    </a:lnTo>
                    <a:lnTo>
                      <a:pt x="236" y="395"/>
                    </a:lnTo>
                    <a:lnTo>
                      <a:pt x="255" y="395"/>
                    </a:lnTo>
                    <a:lnTo>
                      <a:pt x="269" y="395"/>
                    </a:lnTo>
                    <a:lnTo>
                      <a:pt x="275" y="397"/>
                    </a:lnTo>
                    <a:lnTo>
                      <a:pt x="277" y="391"/>
                    </a:lnTo>
                    <a:lnTo>
                      <a:pt x="273" y="397"/>
                    </a:lnTo>
                    <a:lnTo>
                      <a:pt x="271" y="395"/>
                    </a:lnTo>
                    <a:lnTo>
                      <a:pt x="277" y="399"/>
                    </a:lnTo>
                    <a:lnTo>
                      <a:pt x="279" y="401"/>
                    </a:lnTo>
                    <a:lnTo>
                      <a:pt x="283" y="405"/>
                    </a:lnTo>
                    <a:lnTo>
                      <a:pt x="285" y="399"/>
                    </a:lnTo>
                    <a:lnTo>
                      <a:pt x="281" y="403"/>
                    </a:lnTo>
                    <a:lnTo>
                      <a:pt x="285" y="409"/>
                    </a:lnTo>
                    <a:lnTo>
                      <a:pt x="291" y="407"/>
                    </a:lnTo>
                    <a:lnTo>
                      <a:pt x="285" y="407"/>
                    </a:lnTo>
                    <a:lnTo>
                      <a:pt x="293" y="427"/>
                    </a:lnTo>
                    <a:lnTo>
                      <a:pt x="303" y="451"/>
                    </a:lnTo>
                    <a:lnTo>
                      <a:pt x="311" y="477"/>
                    </a:lnTo>
                    <a:lnTo>
                      <a:pt x="321" y="505"/>
                    </a:lnTo>
                    <a:lnTo>
                      <a:pt x="329" y="531"/>
                    </a:lnTo>
                    <a:lnTo>
                      <a:pt x="339" y="553"/>
                    </a:lnTo>
                    <a:lnTo>
                      <a:pt x="339" y="555"/>
                    </a:lnTo>
                    <a:lnTo>
                      <a:pt x="343" y="563"/>
                    </a:lnTo>
                    <a:lnTo>
                      <a:pt x="349" y="571"/>
                    </a:lnTo>
                    <a:lnTo>
                      <a:pt x="363" y="589"/>
                    </a:lnTo>
                    <a:lnTo>
                      <a:pt x="365" y="591"/>
                    </a:lnTo>
                    <a:lnTo>
                      <a:pt x="383" y="607"/>
                    </a:lnTo>
                    <a:lnTo>
                      <a:pt x="401" y="619"/>
                    </a:lnTo>
                    <a:lnTo>
                      <a:pt x="421" y="631"/>
                    </a:lnTo>
                    <a:lnTo>
                      <a:pt x="423" y="631"/>
                    </a:lnTo>
                    <a:lnTo>
                      <a:pt x="465" y="649"/>
                    </a:lnTo>
                    <a:lnTo>
                      <a:pt x="511" y="659"/>
                    </a:lnTo>
                    <a:lnTo>
                      <a:pt x="511" y="659"/>
                    </a:lnTo>
                    <a:lnTo>
                      <a:pt x="557" y="661"/>
                    </a:lnTo>
                    <a:lnTo>
                      <a:pt x="597" y="663"/>
                    </a:lnTo>
                    <a:lnTo>
                      <a:pt x="631" y="663"/>
                    </a:lnTo>
                    <a:lnTo>
                      <a:pt x="633" y="663"/>
                    </a:lnTo>
                    <a:lnTo>
                      <a:pt x="663" y="661"/>
                    </a:lnTo>
                    <a:lnTo>
                      <a:pt x="687" y="655"/>
                    </a:lnTo>
                    <a:lnTo>
                      <a:pt x="689" y="653"/>
                    </a:lnTo>
                    <a:lnTo>
                      <a:pt x="699" y="647"/>
                    </a:lnTo>
                    <a:lnTo>
                      <a:pt x="709" y="639"/>
                    </a:lnTo>
                    <a:lnTo>
                      <a:pt x="711" y="637"/>
                    </a:lnTo>
                    <a:lnTo>
                      <a:pt x="721" y="627"/>
                    </a:lnTo>
                    <a:lnTo>
                      <a:pt x="729" y="615"/>
                    </a:lnTo>
                    <a:lnTo>
                      <a:pt x="731" y="613"/>
                    </a:lnTo>
                    <a:lnTo>
                      <a:pt x="739" y="597"/>
                    </a:lnTo>
                    <a:lnTo>
                      <a:pt x="745" y="579"/>
                    </a:lnTo>
                    <a:lnTo>
                      <a:pt x="745" y="577"/>
                    </a:lnTo>
                    <a:lnTo>
                      <a:pt x="745" y="577"/>
                    </a:lnTo>
                    <a:lnTo>
                      <a:pt x="747" y="493"/>
                    </a:lnTo>
                    <a:lnTo>
                      <a:pt x="741" y="495"/>
                    </a:lnTo>
                    <a:lnTo>
                      <a:pt x="747" y="495"/>
                    </a:lnTo>
                    <a:lnTo>
                      <a:pt x="749" y="409"/>
                    </a:lnTo>
                    <a:lnTo>
                      <a:pt x="749" y="407"/>
                    </a:lnTo>
                    <a:lnTo>
                      <a:pt x="747" y="365"/>
                    </a:lnTo>
                    <a:lnTo>
                      <a:pt x="745" y="321"/>
                    </a:lnTo>
                    <a:lnTo>
                      <a:pt x="741" y="277"/>
                    </a:lnTo>
                    <a:lnTo>
                      <a:pt x="733" y="233"/>
                    </a:lnTo>
                    <a:lnTo>
                      <a:pt x="727" y="233"/>
                    </a:lnTo>
                    <a:lnTo>
                      <a:pt x="733" y="233"/>
                    </a:lnTo>
                    <a:lnTo>
                      <a:pt x="731" y="229"/>
                    </a:lnTo>
                    <a:lnTo>
                      <a:pt x="731" y="227"/>
                    </a:lnTo>
                    <a:lnTo>
                      <a:pt x="729" y="225"/>
                    </a:lnTo>
                    <a:lnTo>
                      <a:pt x="725" y="221"/>
                    </a:lnTo>
                    <a:lnTo>
                      <a:pt x="723" y="221"/>
                    </a:lnTo>
                    <a:lnTo>
                      <a:pt x="711" y="215"/>
                    </a:lnTo>
                    <a:lnTo>
                      <a:pt x="709" y="221"/>
                    </a:lnTo>
                    <a:lnTo>
                      <a:pt x="713" y="217"/>
                    </a:lnTo>
                    <a:lnTo>
                      <a:pt x="699" y="209"/>
                    </a:lnTo>
                    <a:lnTo>
                      <a:pt x="697" y="213"/>
                    </a:lnTo>
                    <a:lnTo>
                      <a:pt x="701" y="211"/>
                    </a:lnTo>
                    <a:lnTo>
                      <a:pt x="697" y="205"/>
                    </a:lnTo>
                    <a:lnTo>
                      <a:pt x="693" y="209"/>
                    </a:lnTo>
                    <a:lnTo>
                      <a:pt x="699" y="207"/>
                    </a:lnTo>
                    <a:lnTo>
                      <a:pt x="697" y="201"/>
                    </a:lnTo>
                    <a:lnTo>
                      <a:pt x="691" y="201"/>
                    </a:lnTo>
                    <a:lnTo>
                      <a:pt x="695" y="203"/>
                    </a:lnTo>
                    <a:lnTo>
                      <a:pt x="697" y="201"/>
                    </a:lnTo>
                    <a:lnTo>
                      <a:pt x="695" y="205"/>
                    </a:lnTo>
                    <a:lnTo>
                      <a:pt x="699" y="203"/>
                    </a:lnTo>
                    <a:lnTo>
                      <a:pt x="697" y="197"/>
                    </a:lnTo>
                    <a:lnTo>
                      <a:pt x="697" y="203"/>
                    </a:lnTo>
                    <a:lnTo>
                      <a:pt x="703" y="201"/>
                    </a:lnTo>
                    <a:lnTo>
                      <a:pt x="717" y="201"/>
                    </a:lnTo>
                    <a:lnTo>
                      <a:pt x="729" y="201"/>
                    </a:lnTo>
                    <a:lnTo>
                      <a:pt x="735" y="199"/>
                    </a:lnTo>
                    <a:lnTo>
                      <a:pt x="737" y="197"/>
                    </a:lnTo>
                    <a:lnTo>
                      <a:pt x="743" y="193"/>
                    </a:lnTo>
                    <a:lnTo>
                      <a:pt x="743" y="191"/>
                    </a:lnTo>
                    <a:lnTo>
                      <a:pt x="745" y="189"/>
                    </a:lnTo>
                    <a:lnTo>
                      <a:pt x="745" y="189"/>
                    </a:lnTo>
                    <a:lnTo>
                      <a:pt x="743" y="187"/>
                    </a:lnTo>
                    <a:lnTo>
                      <a:pt x="741" y="185"/>
                    </a:lnTo>
                    <a:lnTo>
                      <a:pt x="739" y="183"/>
                    </a:lnTo>
                    <a:lnTo>
                      <a:pt x="739" y="183"/>
                    </a:lnTo>
                    <a:lnTo>
                      <a:pt x="729" y="181"/>
                    </a:lnTo>
                    <a:lnTo>
                      <a:pt x="729" y="187"/>
                    </a:lnTo>
                    <a:lnTo>
                      <a:pt x="731" y="181"/>
                    </a:lnTo>
                    <a:lnTo>
                      <a:pt x="721" y="177"/>
                    </a:lnTo>
                    <a:lnTo>
                      <a:pt x="719" y="183"/>
                    </a:lnTo>
                    <a:lnTo>
                      <a:pt x="723" y="177"/>
                    </a:lnTo>
                    <a:lnTo>
                      <a:pt x="711" y="171"/>
                    </a:lnTo>
                    <a:lnTo>
                      <a:pt x="709" y="171"/>
                    </a:lnTo>
                    <a:lnTo>
                      <a:pt x="693" y="163"/>
                    </a:lnTo>
                    <a:lnTo>
                      <a:pt x="691" y="163"/>
                    </a:lnTo>
                    <a:lnTo>
                      <a:pt x="655" y="159"/>
                    </a:lnTo>
                    <a:lnTo>
                      <a:pt x="619" y="159"/>
                    </a:lnTo>
                    <a:lnTo>
                      <a:pt x="617" y="159"/>
                    </a:lnTo>
                    <a:lnTo>
                      <a:pt x="541" y="159"/>
                    </a:lnTo>
                    <a:lnTo>
                      <a:pt x="541" y="165"/>
                    </a:lnTo>
                    <a:lnTo>
                      <a:pt x="543" y="159"/>
                    </a:lnTo>
                    <a:lnTo>
                      <a:pt x="503" y="159"/>
                    </a:lnTo>
                    <a:lnTo>
                      <a:pt x="465" y="157"/>
                    </a:lnTo>
                    <a:lnTo>
                      <a:pt x="429" y="151"/>
                    </a:lnTo>
                    <a:lnTo>
                      <a:pt x="393" y="141"/>
                    </a:lnTo>
                    <a:lnTo>
                      <a:pt x="391" y="141"/>
                    </a:lnTo>
                    <a:lnTo>
                      <a:pt x="391" y="141"/>
                    </a:lnTo>
                    <a:lnTo>
                      <a:pt x="383" y="139"/>
                    </a:lnTo>
                    <a:lnTo>
                      <a:pt x="383" y="145"/>
                    </a:lnTo>
                    <a:lnTo>
                      <a:pt x="387" y="141"/>
                    </a:lnTo>
                    <a:lnTo>
                      <a:pt x="385" y="139"/>
                    </a:lnTo>
                    <a:lnTo>
                      <a:pt x="389" y="143"/>
                    </a:lnTo>
                    <a:lnTo>
                      <a:pt x="385" y="137"/>
                    </a:lnTo>
                    <a:lnTo>
                      <a:pt x="379" y="139"/>
                    </a:lnTo>
                    <a:lnTo>
                      <a:pt x="385" y="139"/>
                    </a:lnTo>
                    <a:lnTo>
                      <a:pt x="385" y="131"/>
                    </a:lnTo>
                    <a:lnTo>
                      <a:pt x="379" y="133"/>
                    </a:lnTo>
                    <a:lnTo>
                      <a:pt x="385" y="133"/>
                    </a:lnTo>
                    <a:lnTo>
                      <a:pt x="385" y="123"/>
                    </a:lnTo>
                    <a:lnTo>
                      <a:pt x="387" y="103"/>
                    </a:lnTo>
                    <a:lnTo>
                      <a:pt x="387" y="100"/>
                    </a:lnTo>
                    <a:lnTo>
                      <a:pt x="387" y="90"/>
                    </a:lnTo>
                    <a:lnTo>
                      <a:pt x="385" y="88"/>
                    </a:lnTo>
                    <a:lnTo>
                      <a:pt x="383" y="80"/>
                    </a:lnTo>
                    <a:lnTo>
                      <a:pt x="377" y="82"/>
                    </a:lnTo>
                    <a:lnTo>
                      <a:pt x="383" y="82"/>
                    </a:lnTo>
                    <a:lnTo>
                      <a:pt x="381" y="60"/>
                    </a:lnTo>
                    <a:lnTo>
                      <a:pt x="375" y="44"/>
                    </a:lnTo>
                    <a:lnTo>
                      <a:pt x="367" y="26"/>
                    </a:lnTo>
                    <a:lnTo>
                      <a:pt x="359" y="4"/>
                    </a:lnTo>
                    <a:lnTo>
                      <a:pt x="357" y="4"/>
                    </a:lnTo>
                    <a:lnTo>
                      <a:pt x="355" y="2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53" y="0"/>
                    </a:lnTo>
                    <a:lnTo>
                      <a:pt x="327" y="8"/>
                    </a:lnTo>
                    <a:lnTo>
                      <a:pt x="305" y="18"/>
                    </a:lnTo>
                    <a:lnTo>
                      <a:pt x="303" y="20"/>
                    </a:lnTo>
                    <a:lnTo>
                      <a:pt x="285" y="30"/>
                    </a:lnTo>
                    <a:lnTo>
                      <a:pt x="267" y="42"/>
                    </a:lnTo>
                    <a:lnTo>
                      <a:pt x="232" y="68"/>
                    </a:lnTo>
                    <a:lnTo>
                      <a:pt x="214" y="82"/>
                    </a:lnTo>
                    <a:lnTo>
                      <a:pt x="194" y="98"/>
                    </a:lnTo>
                    <a:lnTo>
                      <a:pt x="192" y="98"/>
                    </a:lnTo>
                    <a:lnTo>
                      <a:pt x="182" y="109"/>
                    </a:lnTo>
                    <a:lnTo>
                      <a:pt x="172" y="117"/>
                    </a:lnTo>
                    <a:lnTo>
                      <a:pt x="166" y="121"/>
                    </a:lnTo>
                    <a:lnTo>
                      <a:pt x="162" y="125"/>
                    </a:lnTo>
                    <a:lnTo>
                      <a:pt x="160" y="127"/>
                    </a:lnTo>
                    <a:lnTo>
                      <a:pt x="156" y="133"/>
                    </a:lnTo>
                    <a:lnTo>
                      <a:pt x="154" y="135"/>
                    </a:lnTo>
                    <a:lnTo>
                      <a:pt x="154" y="139"/>
                    </a:lnTo>
                    <a:lnTo>
                      <a:pt x="154" y="147"/>
                    </a:lnTo>
                    <a:lnTo>
                      <a:pt x="166" y="147"/>
                    </a:lnTo>
                    <a:lnTo>
                      <a:pt x="166" y="141"/>
                    </a:lnTo>
                    <a:lnTo>
                      <a:pt x="166" y="137"/>
                    </a:lnTo>
                    <a:lnTo>
                      <a:pt x="160" y="135"/>
                    </a:lnTo>
                    <a:lnTo>
                      <a:pt x="166" y="139"/>
                    </a:lnTo>
                    <a:lnTo>
                      <a:pt x="170" y="133"/>
                    </a:lnTo>
                    <a:lnTo>
                      <a:pt x="164" y="129"/>
                    </a:lnTo>
                    <a:lnTo>
                      <a:pt x="168" y="135"/>
                    </a:lnTo>
                    <a:lnTo>
                      <a:pt x="172" y="131"/>
                    </a:lnTo>
                    <a:lnTo>
                      <a:pt x="178" y="127"/>
                    </a:lnTo>
                    <a:lnTo>
                      <a:pt x="188" y="119"/>
                    </a:lnTo>
                    <a:lnTo>
                      <a:pt x="200" y="107"/>
                    </a:lnTo>
                    <a:lnTo>
                      <a:pt x="196" y="103"/>
                    </a:lnTo>
                    <a:lnTo>
                      <a:pt x="200" y="109"/>
                    </a:lnTo>
                    <a:lnTo>
                      <a:pt x="220" y="92"/>
                    </a:lnTo>
                    <a:lnTo>
                      <a:pt x="239" y="78"/>
                    </a:lnTo>
                    <a:lnTo>
                      <a:pt x="273" y="52"/>
                    </a:lnTo>
                    <a:lnTo>
                      <a:pt x="291" y="40"/>
                    </a:lnTo>
                    <a:lnTo>
                      <a:pt x="309" y="30"/>
                    </a:lnTo>
                    <a:lnTo>
                      <a:pt x="307" y="24"/>
                    </a:lnTo>
                    <a:lnTo>
                      <a:pt x="307" y="30"/>
                    </a:lnTo>
                    <a:lnTo>
                      <a:pt x="329" y="20"/>
                    </a:lnTo>
                    <a:lnTo>
                      <a:pt x="355" y="12"/>
                    </a:lnTo>
                    <a:lnTo>
                      <a:pt x="349" y="8"/>
                    </a:lnTo>
                    <a:lnTo>
                      <a:pt x="351" y="10"/>
                    </a:lnTo>
                    <a:lnTo>
                      <a:pt x="353" y="12"/>
                    </a:lnTo>
                    <a:lnTo>
                      <a:pt x="353" y="12"/>
                    </a:lnTo>
                    <a:lnTo>
                      <a:pt x="353" y="6"/>
                    </a:lnTo>
                    <a:lnTo>
                      <a:pt x="347" y="8"/>
                    </a:lnTo>
                    <a:lnTo>
                      <a:pt x="355" y="28"/>
                    </a:lnTo>
                    <a:lnTo>
                      <a:pt x="363" y="46"/>
                    </a:lnTo>
                    <a:lnTo>
                      <a:pt x="369" y="62"/>
                    </a:lnTo>
                    <a:lnTo>
                      <a:pt x="371" y="82"/>
                    </a:lnTo>
                    <a:lnTo>
                      <a:pt x="371" y="82"/>
                    </a:lnTo>
                    <a:lnTo>
                      <a:pt x="373" y="86"/>
                    </a:lnTo>
                    <a:lnTo>
                      <a:pt x="375" y="94"/>
                    </a:lnTo>
                    <a:lnTo>
                      <a:pt x="381" y="90"/>
                    </a:lnTo>
                    <a:lnTo>
                      <a:pt x="375" y="92"/>
                    </a:lnTo>
                    <a:lnTo>
                      <a:pt x="375" y="103"/>
                    </a:lnTo>
                    <a:lnTo>
                      <a:pt x="381" y="100"/>
                    </a:lnTo>
                    <a:lnTo>
                      <a:pt x="375" y="100"/>
                    </a:lnTo>
                    <a:lnTo>
                      <a:pt x="373" y="121"/>
                    </a:lnTo>
                    <a:lnTo>
                      <a:pt x="373" y="131"/>
                    </a:lnTo>
                    <a:lnTo>
                      <a:pt x="373" y="133"/>
                    </a:lnTo>
                    <a:lnTo>
                      <a:pt x="373" y="133"/>
                    </a:lnTo>
                    <a:lnTo>
                      <a:pt x="373" y="141"/>
                    </a:lnTo>
                    <a:lnTo>
                      <a:pt x="375" y="143"/>
                    </a:lnTo>
                    <a:lnTo>
                      <a:pt x="379" y="149"/>
                    </a:lnTo>
                    <a:lnTo>
                      <a:pt x="381" y="151"/>
                    </a:lnTo>
                    <a:lnTo>
                      <a:pt x="383" y="151"/>
                    </a:lnTo>
                    <a:lnTo>
                      <a:pt x="385" y="151"/>
                    </a:lnTo>
                    <a:lnTo>
                      <a:pt x="391" y="153"/>
                    </a:lnTo>
                    <a:lnTo>
                      <a:pt x="391" y="147"/>
                    </a:lnTo>
                    <a:lnTo>
                      <a:pt x="391" y="153"/>
                    </a:lnTo>
                    <a:lnTo>
                      <a:pt x="427" y="163"/>
                    </a:lnTo>
                    <a:lnTo>
                      <a:pt x="463" y="169"/>
                    </a:lnTo>
                    <a:lnTo>
                      <a:pt x="501" y="171"/>
                    </a:lnTo>
                    <a:lnTo>
                      <a:pt x="541" y="171"/>
                    </a:lnTo>
                    <a:lnTo>
                      <a:pt x="543" y="171"/>
                    </a:lnTo>
                    <a:lnTo>
                      <a:pt x="619" y="171"/>
                    </a:lnTo>
                    <a:lnTo>
                      <a:pt x="617" y="165"/>
                    </a:lnTo>
                    <a:lnTo>
                      <a:pt x="617" y="171"/>
                    </a:lnTo>
                    <a:lnTo>
                      <a:pt x="653" y="171"/>
                    </a:lnTo>
                    <a:lnTo>
                      <a:pt x="691" y="175"/>
                    </a:lnTo>
                    <a:lnTo>
                      <a:pt x="691" y="169"/>
                    </a:lnTo>
                    <a:lnTo>
                      <a:pt x="689" y="175"/>
                    </a:lnTo>
                    <a:lnTo>
                      <a:pt x="707" y="183"/>
                    </a:lnTo>
                    <a:lnTo>
                      <a:pt x="707" y="177"/>
                    </a:lnTo>
                    <a:lnTo>
                      <a:pt x="705" y="181"/>
                    </a:lnTo>
                    <a:lnTo>
                      <a:pt x="717" y="187"/>
                    </a:lnTo>
                    <a:lnTo>
                      <a:pt x="719" y="189"/>
                    </a:lnTo>
                    <a:lnTo>
                      <a:pt x="729" y="193"/>
                    </a:lnTo>
                    <a:lnTo>
                      <a:pt x="731" y="193"/>
                    </a:lnTo>
                    <a:lnTo>
                      <a:pt x="739" y="195"/>
                    </a:lnTo>
                    <a:lnTo>
                      <a:pt x="735" y="187"/>
                    </a:lnTo>
                    <a:lnTo>
                      <a:pt x="733" y="189"/>
                    </a:lnTo>
                    <a:lnTo>
                      <a:pt x="733" y="189"/>
                    </a:lnTo>
                    <a:lnTo>
                      <a:pt x="735" y="191"/>
                    </a:lnTo>
                    <a:lnTo>
                      <a:pt x="737" y="193"/>
                    </a:lnTo>
                    <a:lnTo>
                      <a:pt x="739" y="195"/>
                    </a:lnTo>
                    <a:lnTo>
                      <a:pt x="739" y="189"/>
                    </a:lnTo>
                    <a:lnTo>
                      <a:pt x="735" y="185"/>
                    </a:lnTo>
                    <a:lnTo>
                      <a:pt x="731" y="187"/>
                    </a:lnTo>
                    <a:lnTo>
                      <a:pt x="735" y="193"/>
                    </a:lnTo>
                    <a:lnTo>
                      <a:pt x="733" y="187"/>
                    </a:lnTo>
                    <a:lnTo>
                      <a:pt x="727" y="189"/>
                    </a:lnTo>
                    <a:lnTo>
                      <a:pt x="715" y="189"/>
                    </a:lnTo>
                    <a:lnTo>
                      <a:pt x="701" y="189"/>
                    </a:lnTo>
                    <a:lnTo>
                      <a:pt x="695" y="191"/>
                    </a:lnTo>
                    <a:lnTo>
                      <a:pt x="693" y="193"/>
                    </a:lnTo>
                    <a:lnTo>
                      <a:pt x="687" y="197"/>
                    </a:lnTo>
                    <a:lnTo>
                      <a:pt x="687" y="199"/>
                    </a:lnTo>
                    <a:lnTo>
                      <a:pt x="685" y="201"/>
                    </a:lnTo>
                    <a:lnTo>
                      <a:pt x="685" y="201"/>
                    </a:lnTo>
                    <a:lnTo>
                      <a:pt x="685" y="201"/>
                    </a:lnTo>
                    <a:lnTo>
                      <a:pt x="687" y="209"/>
                    </a:lnTo>
                    <a:lnTo>
                      <a:pt x="687" y="211"/>
                    </a:lnTo>
                    <a:lnTo>
                      <a:pt x="691" y="217"/>
                    </a:lnTo>
                    <a:lnTo>
                      <a:pt x="693" y="219"/>
                    </a:lnTo>
                    <a:lnTo>
                      <a:pt x="707" y="227"/>
                    </a:lnTo>
                    <a:lnTo>
                      <a:pt x="709" y="227"/>
                    </a:lnTo>
                    <a:lnTo>
                      <a:pt x="721" y="233"/>
                    </a:lnTo>
                    <a:lnTo>
                      <a:pt x="721" y="227"/>
                    </a:lnTo>
                    <a:lnTo>
                      <a:pt x="719" y="231"/>
                    </a:lnTo>
                    <a:lnTo>
                      <a:pt x="723" y="235"/>
                    </a:lnTo>
                    <a:lnTo>
                      <a:pt x="721" y="233"/>
                    </a:lnTo>
                    <a:lnTo>
                      <a:pt x="725" y="229"/>
                    </a:lnTo>
                    <a:lnTo>
                      <a:pt x="719" y="231"/>
                    </a:lnTo>
                    <a:lnTo>
                      <a:pt x="721" y="233"/>
                    </a:lnTo>
                    <a:lnTo>
                      <a:pt x="721" y="235"/>
                    </a:lnTo>
                    <a:lnTo>
                      <a:pt x="729" y="279"/>
                    </a:lnTo>
                    <a:lnTo>
                      <a:pt x="733" y="323"/>
                    </a:lnTo>
                    <a:lnTo>
                      <a:pt x="735" y="367"/>
                    </a:lnTo>
                    <a:lnTo>
                      <a:pt x="737" y="409"/>
                    </a:lnTo>
                    <a:lnTo>
                      <a:pt x="743" y="409"/>
                    </a:lnTo>
                    <a:lnTo>
                      <a:pt x="737" y="407"/>
                    </a:lnTo>
                    <a:lnTo>
                      <a:pt x="735" y="493"/>
                    </a:lnTo>
                    <a:lnTo>
                      <a:pt x="735" y="495"/>
                    </a:lnTo>
                    <a:lnTo>
                      <a:pt x="735" y="495"/>
                    </a:lnTo>
                    <a:lnTo>
                      <a:pt x="733" y="577"/>
                    </a:lnTo>
                    <a:lnTo>
                      <a:pt x="739" y="577"/>
                    </a:lnTo>
                    <a:lnTo>
                      <a:pt x="733" y="577"/>
                    </a:lnTo>
                    <a:lnTo>
                      <a:pt x="727" y="595"/>
                    </a:lnTo>
                    <a:lnTo>
                      <a:pt x="719" y="611"/>
                    </a:lnTo>
                    <a:lnTo>
                      <a:pt x="725" y="611"/>
                    </a:lnTo>
                    <a:lnTo>
                      <a:pt x="719" y="609"/>
                    </a:lnTo>
                    <a:lnTo>
                      <a:pt x="711" y="621"/>
                    </a:lnTo>
                    <a:lnTo>
                      <a:pt x="701" y="631"/>
                    </a:lnTo>
                    <a:lnTo>
                      <a:pt x="707" y="635"/>
                    </a:lnTo>
                    <a:lnTo>
                      <a:pt x="703" y="629"/>
                    </a:lnTo>
                    <a:lnTo>
                      <a:pt x="693" y="637"/>
                    </a:lnTo>
                    <a:lnTo>
                      <a:pt x="683" y="643"/>
                    </a:lnTo>
                    <a:lnTo>
                      <a:pt x="685" y="649"/>
                    </a:lnTo>
                    <a:lnTo>
                      <a:pt x="685" y="643"/>
                    </a:lnTo>
                    <a:lnTo>
                      <a:pt x="661" y="649"/>
                    </a:lnTo>
                    <a:lnTo>
                      <a:pt x="631" y="651"/>
                    </a:lnTo>
                    <a:lnTo>
                      <a:pt x="631" y="657"/>
                    </a:lnTo>
                    <a:lnTo>
                      <a:pt x="633" y="651"/>
                    </a:lnTo>
                    <a:lnTo>
                      <a:pt x="599" y="651"/>
                    </a:lnTo>
                    <a:lnTo>
                      <a:pt x="559" y="649"/>
                    </a:lnTo>
                    <a:lnTo>
                      <a:pt x="511" y="647"/>
                    </a:lnTo>
                    <a:lnTo>
                      <a:pt x="511" y="653"/>
                    </a:lnTo>
                    <a:lnTo>
                      <a:pt x="513" y="647"/>
                    </a:lnTo>
                    <a:lnTo>
                      <a:pt x="467" y="637"/>
                    </a:lnTo>
                    <a:lnTo>
                      <a:pt x="425" y="619"/>
                    </a:lnTo>
                    <a:lnTo>
                      <a:pt x="423" y="625"/>
                    </a:lnTo>
                    <a:lnTo>
                      <a:pt x="427" y="621"/>
                    </a:lnTo>
                    <a:lnTo>
                      <a:pt x="407" y="609"/>
                    </a:lnTo>
                    <a:lnTo>
                      <a:pt x="389" y="597"/>
                    </a:lnTo>
                    <a:lnTo>
                      <a:pt x="371" y="581"/>
                    </a:lnTo>
                    <a:lnTo>
                      <a:pt x="369" y="585"/>
                    </a:lnTo>
                    <a:lnTo>
                      <a:pt x="373" y="583"/>
                    </a:lnTo>
                    <a:lnTo>
                      <a:pt x="359" y="565"/>
                    </a:lnTo>
                    <a:lnTo>
                      <a:pt x="353" y="557"/>
                    </a:lnTo>
                    <a:lnTo>
                      <a:pt x="349" y="549"/>
                    </a:lnTo>
                    <a:lnTo>
                      <a:pt x="345" y="551"/>
                    </a:lnTo>
                    <a:lnTo>
                      <a:pt x="351" y="551"/>
                    </a:lnTo>
                    <a:lnTo>
                      <a:pt x="341" y="529"/>
                    </a:lnTo>
                    <a:lnTo>
                      <a:pt x="333" y="503"/>
                    </a:lnTo>
                    <a:lnTo>
                      <a:pt x="323" y="475"/>
                    </a:lnTo>
                    <a:lnTo>
                      <a:pt x="315" y="449"/>
                    </a:lnTo>
                    <a:lnTo>
                      <a:pt x="305" y="425"/>
                    </a:lnTo>
                    <a:lnTo>
                      <a:pt x="297" y="405"/>
                    </a:lnTo>
                    <a:lnTo>
                      <a:pt x="295" y="403"/>
                    </a:lnTo>
                    <a:lnTo>
                      <a:pt x="291" y="397"/>
                    </a:lnTo>
                    <a:lnTo>
                      <a:pt x="289" y="395"/>
                    </a:lnTo>
                    <a:lnTo>
                      <a:pt x="285" y="391"/>
                    </a:lnTo>
                    <a:lnTo>
                      <a:pt x="281" y="395"/>
                    </a:lnTo>
                    <a:lnTo>
                      <a:pt x="285" y="391"/>
                    </a:lnTo>
                    <a:lnTo>
                      <a:pt x="281" y="389"/>
                    </a:lnTo>
                    <a:lnTo>
                      <a:pt x="279" y="387"/>
                    </a:lnTo>
                    <a:lnTo>
                      <a:pt x="277" y="385"/>
                    </a:lnTo>
                    <a:lnTo>
                      <a:pt x="271" y="383"/>
                    </a:lnTo>
                    <a:lnTo>
                      <a:pt x="257" y="383"/>
                    </a:lnTo>
                    <a:lnTo>
                      <a:pt x="239" y="383"/>
                    </a:lnTo>
                    <a:lnTo>
                      <a:pt x="230" y="381"/>
                    </a:lnTo>
                    <a:lnTo>
                      <a:pt x="230" y="387"/>
                    </a:lnTo>
                    <a:lnTo>
                      <a:pt x="232" y="381"/>
                    </a:lnTo>
                    <a:lnTo>
                      <a:pt x="222" y="377"/>
                    </a:lnTo>
                    <a:lnTo>
                      <a:pt x="220" y="377"/>
                    </a:lnTo>
                    <a:lnTo>
                      <a:pt x="220" y="377"/>
                    </a:lnTo>
                    <a:lnTo>
                      <a:pt x="218" y="377"/>
                    </a:lnTo>
                    <a:lnTo>
                      <a:pt x="214" y="377"/>
                    </a:lnTo>
                    <a:lnTo>
                      <a:pt x="206" y="379"/>
                    </a:lnTo>
                    <a:lnTo>
                      <a:pt x="198" y="379"/>
                    </a:lnTo>
                    <a:lnTo>
                      <a:pt x="176" y="383"/>
                    </a:lnTo>
                    <a:lnTo>
                      <a:pt x="150" y="389"/>
                    </a:lnTo>
                    <a:lnTo>
                      <a:pt x="122" y="395"/>
                    </a:lnTo>
                    <a:lnTo>
                      <a:pt x="98" y="405"/>
                    </a:lnTo>
                    <a:lnTo>
                      <a:pt x="96" y="405"/>
                    </a:lnTo>
                    <a:lnTo>
                      <a:pt x="74" y="417"/>
                    </a:lnTo>
                    <a:lnTo>
                      <a:pt x="66" y="425"/>
                    </a:lnTo>
                    <a:lnTo>
                      <a:pt x="64" y="427"/>
                    </a:lnTo>
                    <a:lnTo>
                      <a:pt x="60" y="435"/>
                    </a:lnTo>
                    <a:lnTo>
                      <a:pt x="58" y="437"/>
                    </a:lnTo>
                    <a:lnTo>
                      <a:pt x="50" y="465"/>
                    </a:lnTo>
                    <a:lnTo>
                      <a:pt x="44" y="495"/>
                    </a:lnTo>
                    <a:lnTo>
                      <a:pt x="32" y="553"/>
                    </a:lnTo>
                    <a:lnTo>
                      <a:pt x="20" y="611"/>
                    </a:lnTo>
                    <a:lnTo>
                      <a:pt x="10" y="637"/>
                    </a:lnTo>
                    <a:lnTo>
                      <a:pt x="16" y="639"/>
                    </a:lnTo>
                    <a:lnTo>
                      <a:pt x="10" y="635"/>
                    </a:lnTo>
                    <a:lnTo>
                      <a:pt x="0" y="661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8" name="Freeform 108"/>
              <p:cNvSpPr>
                <a:spLocks/>
              </p:cNvSpPr>
              <p:nvPr/>
            </p:nvSpPr>
            <p:spPr bwMode="auto">
              <a:xfrm>
                <a:off x="4444" y="524"/>
                <a:ext cx="352" cy="291"/>
              </a:xfrm>
              <a:custGeom>
                <a:avLst/>
                <a:gdLst/>
                <a:ahLst/>
                <a:cxnLst>
                  <a:cxn ang="0">
                    <a:pos x="391" y="28"/>
                  </a:cxn>
                  <a:cxn ang="0">
                    <a:pos x="335" y="14"/>
                  </a:cxn>
                  <a:cxn ang="0">
                    <a:pos x="293" y="10"/>
                  </a:cxn>
                  <a:cxn ang="0">
                    <a:pos x="245" y="0"/>
                  </a:cxn>
                  <a:cxn ang="0">
                    <a:pos x="227" y="12"/>
                  </a:cxn>
                  <a:cxn ang="0">
                    <a:pos x="219" y="40"/>
                  </a:cxn>
                  <a:cxn ang="0">
                    <a:pos x="225" y="66"/>
                  </a:cxn>
                  <a:cxn ang="0">
                    <a:pos x="247" y="114"/>
                  </a:cxn>
                  <a:cxn ang="0">
                    <a:pos x="283" y="146"/>
                  </a:cxn>
                  <a:cxn ang="0">
                    <a:pos x="333" y="170"/>
                  </a:cxn>
                  <a:cxn ang="0">
                    <a:pos x="337" y="197"/>
                  </a:cxn>
                  <a:cxn ang="0">
                    <a:pos x="345" y="235"/>
                  </a:cxn>
                  <a:cxn ang="0">
                    <a:pos x="341" y="257"/>
                  </a:cxn>
                  <a:cxn ang="0">
                    <a:pos x="329" y="267"/>
                  </a:cxn>
                  <a:cxn ang="0">
                    <a:pos x="305" y="269"/>
                  </a:cxn>
                  <a:cxn ang="0">
                    <a:pos x="271" y="265"/>
                  </a:cxn>
                  <a:cxn ang="0">
                    <a:pos x="141" y="249"/>
                  </a:cxn>
                  <a:cxn ang="0">
                    <a:pos x="125" y="241"/>
                  </a:cxn>
                  <a:cxn ang="0">
                    <a:pos x="113" y="241"/>
                  </a:cxn>
                  <a:cxn ang="0">
                    <a:pos x="93" y="267"/>
                  </a:cxn>
                  <a:cxn ang="0">
                    <a:pos x="87" y="275"/>
                  </a:cxn>
                  <a:cxn ang="0">
                    <a:pos x="65" y="307"/>
                  </a:cxn>
                  <a:cxn ang="0">
                    <a:pos x="59" y="305"/>
                  </a:cxn>
                  <a:cxn ang="0">
                    <a:pos x="19" y="315"/>
                  </a:cxn>
                  <a:cxn ang="0">
                    <a:pos x="13" y="321"/>
                  </a:cxn>
                  <a:cxn ang="0">
                    <a:pos x="2" y="349"/>
                  </a:cxn>
                  <a:cxn ang="0">
                    <a:pos x="13" y="363"/>
                  </a:cxn>
                  <a:cxn ang="0">
                    <a:pos x="15" y="349"/>
                  </a:cxn>
                  <a:cxn ang="0">
                    <a:pos x="19" y="327"/>
                  </a:cxn>
                  <a:cxn ang="0">
                    <a:pos x="21" y="327"/>
                  </a:cxn>
                  <a:cxn ang="0">
                    <a:pos x="61" y="317"/>
                  </a:cxn>
                  <a:cxn ang="0">
                    <a:pos x="77" y="305"/>
                  </a:cxn>
                  <a:cxn ang="0">
                    <a:pos x="95" y="283"/>
                  </a:cxn>
                  <a:cxn ang="0">
                    <a:pos x="113" y="257"/>
                  </a:cxn>
                  <a:cxn ang="0">
                    <a:pos x="115" y="245"/>
                  </a:cxn>
                  <a:cxn ang="0">
                    <a:pos x="123" y="253"/>
                  </a:cxn>
                  <a:cxn ang="0">
                    <a:pos x="151" y="263"/>
                  </a:cxn>
                  <a:cxn ang="0">
                    <a:pos x="287" y="279"/>
                  </a:cxn>
                  <a:cxn ang="0">
                    <a:pos x="333" y="277"/>
                  </a:cxn>
                  <a:cxn ang="0">
                    <a:pos x="351" y="263"/>
                  </a:cxn>
                  <a:cxn ang="0">
                    <a:pos x="357" y="235"/>
                  </a:cxn>
                  <a:cxn ang="0">
                    <a:pos x="339" y="168"/>
                  </a:cxn>
                  <a:cxn ang="0">
                    <a:pos x="321" y="156"/>
                  </a:cxn>
                  <a:cxn ang="0">
                    <a:pos x="265" y="118"/>
                  </a:cxn>
                  <a:cxn ang="0">
                    <a:pos x="251" y="94"/>
                  </a:cxn>
                  <a:cxn ang="0">
                    <a:pos x="237" y="64"/>
                  </a:cxn>
                  <a:cxn ang="0">
                    <a:pos x="231" y="42"/>
                  </a:cxn>
                  <a:cxn ang="0">
                    <a:pos x="231" y="18"/>
                  </a:cxn>
                  <a:cxn ang="0">
                    <a:pos x="239" y="14"/>
                  </a:cxn>
                  <a:cxn ang="0">
                    <a:pos x="255" y="12"/>
                  </a:cxn>
                  <a:cxn ang="0">
                    <a:pos x="309" y="24"/>
                  </a:cxn>
                  <a:cxn ang="0">
                    <a:pos x="363" y="30"/>
                  </a:cxn>
                </a:cxnLst>
                <a:rect l="0" t="0" r="r" b="b"/>
                <a:pathLst>
                  <a:path w="417" h="363">
                    <a:moveTo>
                      <a:pt x="417" y="36"/>
                    </a:moveTo>
                    <a:lnTo>
                      <a:pt x="417" y="24"/>
                    </a:lnTo>
                    <a:lnTo>
                      <a:pt x="389" y="22"/>
                    </a:lnTo>
                    <a:lnTo>
                      <a:pt x="391" y="28"/>
                    </a:lnTo>
                    <a:lnTo>
                      <a:pt x="391" y="22"/>
                    </a:lnTo>
                    <a:lnTo>
                      <a:pt x="365" y="18"/>
                    </a:lnTo>
                    <a:lnTo>
                      <a:pt x="337" y="14"/>
                    </a:lnTo>
                    <a:lnTo>
                      <a:pt x="335" y="14"/>
                    </a:lnTo>
                    <a:lnTo>
                      <a:pt x="309" y="12"/>
                    </a:lnTo>
                    <a:lnTo>
                      <a:pt x="291" y="10"/>
                    </a:lnTo>
                    <a:lnTo>
                      <a:pt x="291" y="16"/>
                    </a:lnTo>
                    <a:lnTo>
                      <a:pt x="293" y="10"/>
                    </a:lnTo>
                    <a:lnTo>
                      <a:pt x="275" y="4"/>
                    </a:lnTo>
                    <a:lnTo>
                      <a:pt x="257" y="0"/>
                    </a:lnTo>
                    <a:lnTo>
                      <a:pt x="255" y="0"/>
                    </a:lnTo>
                    <a:lnTo>
                      <a:pt x="245" y="0"/>
                    </a:lnTo>
                    <a:lnTo>
                      <a:pt x="235" y="2"/>
                    </a:lnTo>
                    <a:lnTo>
                      <a:pt x="235" y="4"/>
                    </a:lnTo>
                    <a:lnTo>
                      <a:pt x="235" y="4"/>
                    </a:lnTo>
                    <a:lnTo>
                      <a:pt x="227" y="12"/>
                    </a:lnTo>
                    <a:lnTo>
                      <a:pt x="225" y="14"/>
                    </a:lnTo>
                    <a:lnTo>
                      <a:pt x="225" y="16"/>
                    </a:lnTo>
                    <a:lnTo>
                      <a:pt x="221" y="28"/>
                    </a:lnTo>
                    <a:lnTo>
                      <a:pt x="219" y="40"/>
                    </a:lnTo>
                    <a:lnTo>
                      <a:pt x="219" y="50"/>
                    </a:lnTo>
                    <a:lnTo>
                      <a:pt x="219" y="50"/>
                    </a:lnTo>
                    <a:lnTo>
                      <a:pt x="219" y="52"/>
                    </a:lnTo>
                    <a:lnTo>
                      <a:pt x="225" y="66"/>
                    </a:lnTo>
                    <a:lnTo>
                      <a:pt x="231" y="78"/>
                    </a:lnTo>
                    <a:lnTo>
                      <a:pt x="239" y="98"/>
                    </a:lnTo>
                    <a:lnTo>
                      <a:pt x="241" y="100"/>
                    </a:lnTo>
                    <a:lnTo>
                      <a:pt x="247" y="114"/>
                    </a:lnTo>
                    <a:lnTo>
                      <a:pt x="257" y="126"/>
                    </a:lnTo>
                    <a:lnTo>
                      <a:pt x="259" y="128"/>
                    </a:lnTo>
                    <a:lnTo>
                      <a:pt x="269" y="136"/>
                    </a:lnTo>
                    <a:lnTo>
                      <a:pt x="283" y="146"/>
                    </a:lnTo>
                    <a:lnTo>
                      <a:pt x="303" y="158"/>
                    </a:lnTo>
                    <a:lnTo>
                      <a:pt x="315" y="166"/>
                    </a:lnTo>
                    <a:lnTo>
                      <a:pt x="331" y="176"/>
                    </a:lnTo>
                    <a:lnTo>
                      <a:pt x="333" y="170"/>
                    </a:lnTo>
                    <a:lnTo>
                      <a:pt x="329" y="172"/>
                    </a:lnTo>
                    <a:lnTo>
                      <a:pt x="331" y="174"/>
                    </a:lnTo>
                    <a:lnTo>
                      <a:pt x="327" y="172"/>
                    </a:lnTo>
                    <a:lnTo>
                      <a:pt x="337" y="197"/>
                    </a:lnTo>
                    <a:lnTo>
                      <a:pt x="343" y="219"/>
                    </a:lnTo>
                    <a:lnTo>
                      <a:pt x="345" y="237"/>
                    </a:lnTo>
                    <a:lnTo>
                      <a:pt x="351" y="235"/>
                    </a:lnTo>
                    <a:lnTo>
                      <a:pt x="345" y="235"/>
                    </a:lnTo>
                    <a:lnTo>
                      <a:pt x="345" y="249"/>
                    </a:lnTo>
                    <a:lnTo>
                      <a:pt x="341" y="259"/>
                    </a:lnTo>
                    <a:lnTo>
                      <a:pt x="347" y="259"/>
                    </a:lnTo>
                    <a:lnTo>
                      <a:pt x="341" y="257"/>
                    </a:lnTo>
                    <a:lnTo>
                      <a:pt x="335" y="263"/>
                    </a:lnTo>
                    <a:lnTo>
                      <a:pt x="341" y="267"/>
                    </a:lnTo>
                    <a:lnTo>
                      <a:pt x="337" y="261"/>
                    </a:lnTo>
                    <a:lnTo>
                      <a:pt x="329" y="267"/>
                    </a:lnTo>
                    <a:lnTo>
                      <a:pt x="331" y="271"/>
                    </a:lnTo>
                    <a:lnTo>
                      <a:pt x="331" y="265"/>
                    </a:lnTo>
                    <a:lnTo>
                      <a:pt x="319" y="269"/>
                    </a:lnTo>
                    <a:lnTo>
                      <a:pt x="305" y="269"/>
                    </a:lnTo>
                    <a:lnTo>
                      <a:pt x="305" y="275"/>
                    </a:lnTo>
                    <a:lnTo>
                      <a:pt x="307" y="269"/>
                    </a:lnTo>
                    <a:lnTo>
                      <a:pt x="289" y="267"/>
                    </a:lnTo>
                    <a:lnTo>
                      <a:pt x="271" y="265"/>
                    </a:lnTo>
                    <a:lnTo>
                      <a:pt x="251" y="263"/>
                    </a:lnTo>
                    <a:lnTo>
                      <a:pt x="205" y="257"/>
                    </a:lnTo>
                    <a:lnTo>
                      <a:pt x="151" y="251"/>
                    </a:lnTo>
                    <a:lnTo>
                      <a:pt x="141" y="249"/>
                    </a:lnTo>
                    <a:lnTo>
                      <a:pt x="143" y="255"/>
                    </a:lnTo>
                    <a:lnTo>
                      <a:pt x="143" y="249"/>
                    </a:lnTo>
                    <a:lnTo>
                      <a:pt x="135" y="245"/>
                    </a:lnTo>
                    <a:lnTo>
                      <a:pt x="125" y="241"/>
                    </a:lnTo>
                    <a:lnTo>
                      <a:pt x="123" y="241"/>
                    </a:lnTo>
                    <a:lnTo>
                      <a:pt x="115" y="239"/>
                    </a:lnTo>
                    <a:lnTo>
                      <a:pt x="115" y="239"/>
                    </a:lnTo>
                    <a:lnTo>
                      <a:pt x="113" y="241"/>
                    </a:lnTo>
                    <a:lnTo>
                      <a:pt x="111" y="241"/>
                    </a:lnTo>
                    <a:lnTo>
                      <a:pt x="103" y="251"/>
                    </a:lnTo>
                    <a:lnTo>
                      <a:pt x="99" y="259"/>
                    </a:lnTo>
                    <a:lnTo>
                      <a:pt x="93" y="267"/>
                    </a:lnTo>
                    <a:lnTo>
                      <a:pt x="99" y="269"/>
                    </a:lnTo>
                    <a:lnTo>
                      <a:pt x="95" y="265"/>
                    </a:lnTo>
                    <a:lnTo>
                      <a:pt x="89" y="273"/>
                    </a:lnTo>
                    <a:lnTo>
                      <a:pt x="87" y="275"/>
                    </a:lnTo>
                    <a:lnTo>
                      <a:pt x="75" y="289"/>
                    </a:lnTo>
                    <a:lnTo>
                      <a:pt x="67" y="299"/>
                    </a:lnTo>
                    <a:lnTo>
                      <a:pt x="61" y="305"/>
                    </a:lnTo>
                    <a:lnTo>
                      <a:pt x="65" y="307"/>
                    </a:lnTo>
                    <a:lnTo>
                      <a:pt x="63" y="303"/>
                    </a:lnTo>
                    <a:lnTo>
                      <a:pt x="57" y="307"/>
                    </a:lnTo>
                    <a:lnTo>
                      <a:pt x="59" y="311"/>
                    </a:lnTo>
                    <a:lnTo>
                      <a:pt x="59" y="305"/>
                    </a:lnTo>
                    <a:lnTo>
                      <a:pt x="53" y="309"/>
                    </a:lnTo>
                    <a:lnTo>
                      <a:pt x="45" y="311"/>
                    </a:lnTo>
                    <a:lnTo>
                      <a:pt x="33" y="313"/>
                    </a:lnTo>
                    <a:lnTo>
                      <a:pt x="19" y="315"/>
                    </a:lnTo>
                    <a:lnTo>
                      <a:pt x="19" y="315"/>
                    </a:lnTo>
                    <a:lnTo>
                      <a:pt x="17" y="317"/>
                    </a:lnTo>
                    <a:lnTo>
                      <a:pt x="15" y="319"/>
                    </a:lnTo>
                    <a:lnTo>
                      <a:pt x="13" y="321"/>
                    </a:lnTo>
                    <a:lnTo>
                      <a:pt x="9" y="333"/>
                    </a:lnTo>
                    <a:lnTo>
                      <a:pt x="6" y="341"/>
                    </a:lnTo>
                    <a:lnTo>
                      <a:pt x="2" y="347"/>
                    </a:lnTo>
                    <a:lnTo>
                      <a:pt x="2" y="349"/>
                    </a:lnTo>
                    <a:lnTo>
                      <a:pt x="0" y="353"/>
                    </a:lnTo>
                    <a:lnTo>
                      <a:pt x="0" y="357"/>
                    </a:lnTo>
                    <a:lnTo>
                      <a:pt x="0" y="363"/>
                    </a:lnTo>
                    <a:lnTo>
                      <a:pt x="13" y="363"/>
                    </a:lnTo>
                    <a:lnTo>
                      <a:pt x="13" y="359"/>
                    </a:lnTo>
                    <a:lnTo>
                      <a:pt x="13" y="355"/>
                    </a:lnTo>
                    <a:lnTo>
                      <a:pt x="15" y="351"/>
                    </a:lnTo>
                    <a:lnTo>
                      <a:pt x="15" y="349"/>
                    </a:lnTo>
                    <a:lnTo>
                      <a:pt x="19" y="343"/>
                    </a:lnTo>
                    <a:lnTo>
                      <a:pt x="21" y="335"/>
                    </a:lnTo>
                    <a:lnTo>
                      <a:pt x="25" y="323"/>
                    </a:lnTo>
                    <a:lnTo>
                      <a:pt x="19" y="327"/>
                    </a:lnTo>
                    <a:lnTo>
                      <a:pt x="21" y="325"/>
                    </a:lnTo>
                    <a:lnTo>
                      <a:pt x="23" y="323"/>
                    </a:lnTo>
                    <a:lnTo>
                      <a:pt x="19" y="321"/>
                    </a:lnTo>
                    <a:lnTo>
                      <a:pt x="21" y="327"/>
                    </a:lnTo>
                    <a:lnTo>
                      <a:pt x="35" y="325"/>
                    </a:lnTo>
                    <a:lnTo>
                      <a:pt x="47" y="323"/>
                    </a:lnTo>
                    <a:lnTo>
                      <a:pt x="55" y="321"/>
                    </a:lnTo>
                    <a:lnTo>
                      <a:pt x="61" y="317"/>
                    </a:lnTo>
                    <a:lnTo>
                      <a:pt x="63" y="317"/>
                    </a:lnTo>
                    <a:lnTo>
                      <a:pt x="69" y="313"/>
                    </a:lnTo>
                    <a:lnTo>
                      <a:pt x="71" y="311"/>
                    </a:lnTo>
                    <a:lnTo>
                      <a:pt x="77" y="305"/>
                    </a:lnTo>
                    <a:lnTo>
                      <a:pt x="85" y="295"/>
                    </a:lnTo>
                    <a:lnTo>
                      <a:pt x="97" y="281"/>
                    </a:lnTo>
                    <a:lnTo>
                      <a:pt x="91" y="277"/>
                    </a:lnTo>
                    <a:lnTo>
                      <a:pt x="95" y="283"/>
                    </a:lnTo>
                    <a:lnTo>
                      <a:pt x="101" y="275"/>
                    </a:lnTo>
                    <a:lnTo>
                      <a:pt x="103" y="273"/>
                    </a:lnTo>
                    <a:lnTo>
                      <a:pt x="109" y="265"/>
                    </a:lnTo>
                    <a:lnTo>
                      <a:pt x="113" y="257"/>
                    </a:lnTo>
                    <a:lnTo>
                      <a:pt x="119" y="249"/>
                    </a:lnTo>
                    <a:lnTo>
                      <a:pt x="115" y="251"/>
                    </a:lnTo>
                    <a:lnTo>
                      <a:pt x="117" y="249"/>
                    </a:lnTo>
                    <a:lnTo>
                      <a:pt x="115" y="245"/>
                    </a:lnTo>
                    <a:lnTo>
                      <a:pt x="115" y="251"/>
                    </a:lnTo>
                    <a:lnTo>
                      <a:pt x="125" y="253"/>
                    </a:lnTo>
                    <a:lnTo>
                      <a:pt x="125" y="247"/>
                    </a:lnTo>
                    <a:lnTo>
                      <a:pt x="123" y="253"/>
                    </a:lnTo>
                    <a:lnTo>
                      <a:pt x="133" y="257"/>
                    </a:lnTo>
                    <a:lnTo>
                      <a:pt x="141" y="261"/>
                    </a:lnTo>
                    <a:lnTo>
                      <a:pt x="143" y="261"/>
                    </a:lnTo>
                    <a:lnTo>
                      <a:pt x="151" y="263"/>
                    </a:lnTo>
                    <a:lnTo>
                      <a:pt x="203" y="269"/>
                    </a:lnTo>
                    <a:lnTo>
                      <a:pt x="249" y="275"/>
                    </a:lnTo>
                    <a:lnTo>
                      <a:pt x="269" y="277"/>
                    </a:lnTo>
                    <a:lnTo>
                      <a:pt x="287" y="279"/>
                    </a:lnTo>
                    <a:lnTo>
                      <a:pt x="305" y="281"/>
                    </a:lnTo>
                    <a:lnTo>
                      <a:pt x="307" y="281"/>
                    </a:lnTo>
                    <a:lnTo>
                      <a:pt x="321" y="281"/>
                    </a:lnTo>
                    <a:lnTo>
                      <a:pt x="333" y="277"/>
                    </a:lnTo>
                    <a:lnTo>
                      <a:pt x="335" y="277"/>
                    </a:lnTo>
                    <a:lnTo>
                      <a:pt x="343" y="271"/>
                    </a:lnTo>
                    <a:lnTo>
                      <a:pt x="345" y="269"/>
                    </a:lnTo>
                    <a:lnTo>
                      <a:pt x="351" y="263"/>
                    </a:lnTo>
                    <a:lnTo>
                      <a:pt x="353" y="261"/>
                    </a:lnTo>
                    <a:lnTo>
                      <a:pt x="357" y="251"/>
                    </a:lnTo>
                    <a:lnTo>
                      <a:pt x="357" y="237"/>
                    </a:lnTo>
                    <a:lnTo>
                      <a:pt x="357" y="235"/>
                    </a:lnTo>
                    <a:lnTo>
                      <a:pt x="357" y="235"/>
                    </a:lnTo>
                    <a:lnTo>
                      <a:pt x="355" y="217"/>
                    </a:lnTo>
                    <a:lnTo>
                      <a:pt x="349" y="195"/>
                    </a:lnTo>
                    <a:lnTo>
                      <a:pt x="339" y="168"/>
                    </a:lnTo>
                    <a:lnTo>
                      <a:pt x="337" y="168"/>
                    </a:lnTo>
                    <a:lnTo>
                      <a:pt x="335" y="166"/>
                    </a:lnTo>
                    <a:lnTo>
                      <a:pt x="337" y="166"/>
                    </a:lnTo>
                    <a:lnTo>
                      <a:pt x="321" y="156"/>
                    </a:lnTo>
                    <a:lnTo>
                      <a:pt x="309" y="148"/>
                    </a:lnTo>
                    <a:lnTo>
                      <a:pt x="289" y="136"/>
                    </a:lnTo>
                    <a:lnTo>
                      <a:pt x="275" y="126"/>
                    </a:lnTo>
                    <a:lnTo>
                      <a:pt x="265" y="118"/>
                    </a:lnTo>
                    <a:lnTo>
                      <a:pt x="261" y="122"/>
                    </a:lnTo>
                    <a:lnTo>
                      <a:pt x="267" y="120"/>
                    </a:lnTo>
                    <a:lnTo>
                      <a:pt x="257" y="108"/>
                    </a:lnTo>
                    <a:lnTo>
                      <a:pt x="251" y="94"/>
                    </a:lnTo>
                    <a:lnTo>
                      <a:pt x="245" y="98"/>
                    </a:lnTo>
                    <a:lnTo>
                      <a:pt x="251" y="96"/>
                    </a:lnTo>
                    <a:lnTo>
                      <a:pt x="243" y="76"/>
                    </a:lnTo>
                    <a:lnTo>
                      <a:pt x="237" y="64"/>
                    </a:lnTo>
                    <a:lnTo>
                      <a:pt x="231" y="48"/>
                    </a:lnTo>
                    <a:lnTo>
                      <a:pt x="225" y="50"/>
                    </a:lnTo>
                    <a:lnTo>
                      <a:pt x="231" y="50"/>
                    </a:lnTo>
                    <a:lnTo>
                      <a:pt x="231" y="42"/>
                    </a:lnTo>
                    <a:lnTo>
                      <a:pt x="233" y="30"/>
                    </a:lnTo>
                    <a:lnTo>
                      <a:pt x="237" y="18"/>
                    </a:lnTo>
                    <a:lnTo>
                      <a:pt x="235" y="20"/>
                    </a:lnTo>
                    <a:lnTo>
                      <a:pt x="231" y="18"/>
                    </a:lnTo>
                    <a:lnTo>
                      <a:pt x="233" y="22"/>
                    </a:lnTo>
                    <a:lnTo>
                      <a:pt x="241" y="14"/>
                    </a:lnTo>
                    <a:lnTo>
                      <a:pt x="237" y="8"/>
                    </a:lnTo>
                    <a:lnTo>
                      <a:pt x="239" y="14"/>
                    </a:lnTo>
                    <a:lnTo>
                      <a:pt x="247" y="12"/>
                    </a:lnTo>
                    <a:lnTo>
                      <a:pt x="257" y="12"/>
                    </a:lnTo>
                    <a:lnTo>
                      <a:pt x="255" y="6"/>
                    </a:lnTo>
                    <a:lnTo>
                      <a:pt x="255" y="12"/>
                    </a:lnTo>
                    <a:lnTo>
                      <a:pt x="273" y="16"/>
                    </a:lnTo>
                    <a:lnTo>
                      <a:pt x="291" y="22"/>
                    </a:lnTo>
                    <a:lnTo>
                      <a:pt x="293" y="22"/>
                    </a:lnTo>
                    <a:lnTo>
                      <a:pt x="309" y="24"/>
                    </a:lnTo>
                    <a:lnTo>
                      <a:pt x="337" y="26"/>
                    </a:lnTo>
                    <a:lnTo>
                      <a:pt x="337" y="20"/>
                    </a:lnTo>
                    <a:lnTo>
                      <a:pt x="335" y="26"/>
                    </a:lnTo>
                    <a:lnTo>
                      <a:pt x="363" y="30"/>
                    </a:lnTo>
                    <a:lnTo>
                      <a:pt x="389" y="34"/>
                    </a:lnTo>
                    <a:lnTo>
                      <a:pt x="391" y="34"/>
                    </a:lnTo>
                    <a:lnTo>
                      <a:pt x="417" y="36"/>
                    </a:lnTo>
                    <a:close/>
                  </a:path>
                </a:pathLst>
              </a:custGeom>
              <a:solidFill>
                <a:srgbClr val="B2B2B2"/>
              </a:solidFill>
              <a:ln w="28575" cmpd="sng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89" name="Freeform 109"/>
              <p:cNvSpPr>
                <a:spLocks/>
              </p:cNvSpPr>
              <p:nvPr/>
            </p:nvSpPr>
            <p:spPr bwMode="auto">
              <a:xfrm>
                <a:off x="4409" y="202"/>
                <a:ext cx="1879" cy="1505"/>
              </a:xfrm>
              <a:custGeom>
                <a:avLst/>
                <a:gdLst/>
                <a:ahLst/>
                <a:cxnLst>
                  <a:cxn ang="0">
                    <a:pos x="375" y="316"/>
                  </a:cxn>
                  <a:cxn ang="0">
                    <a:pos x="257" y="350"/>
                  </a:cxn>
                  <a:cxn ang="0">
                    <a:pos x="235" y="394"/>
                  </a:cxn>
                  <a:cxn ang="0">
                    <a:pos x="193" y="418"/>
                  </a:cxn>
                  <a:cxn ang="0">
                    <a:pos x="129" y="546"/>
                  </a:cxn>
                  <a:cxn ang="0">
                    <a:pos x="73" y="613"/>
                  </a:cxn>
                  <a:cxn ang="0">
                    <a:pos x="48" y="675"/>
                  </a:cxn>
                  <a:cxn ang="0">
                    <a:pos x="36" y="775"/>
                  </a:cxn>
                  <a:cxn ang="0">
                    <a:pos x="10" y="849"/>
                  </a:cxn>
                  <a:cxn ang="0">
                    <a:pos x="2" y="951"/>
                  </a:cxn>
                  <a:cxn ang="0">
                    <a:pos x="10" y="1293"/>
                  </a:cxn>
                  <a:cxn ang="0">
                    <a:pos x="46" y="1408"/>
                  </a:cxn>
                  <a:cxn ang="0">
                    <a:pos x="99" y="1516"/>
                  </a:cxn>
                  <a:cxn ang="0">
                    <a:pos x="163" y="1634"/>
                  </a:cxn>
                  <a:cxn ang="0">
                    <a:pos x="229" y="1728"/>
                  </a:cxn>
                  <a:cxn ang="0">
                    <a:pos x="297" y="1838"/>
                  </a:cxn>
                  <a:cxn ang="0">
                    <a:pos x="351" y="1862"/>
                  </a:cxn>
                  <a:cxn ang="0">
                    <a:pos x="591" y="1872"/>
                  </a:cxn>
                  <a:cxn ang="0">
                    <a:pos x="1008" y="1848"/>
                  </a:cxn>
                  <a:cxn ang="0">
                    <a:pos x="1266" y="1806"/>
                  </a:cxn>
                  <a:cxn ang="0">
                    <a:pos x="1625" y="1814"/>
                  </a:cxn>
                  <a:cxn ang="0">
                    <a:pos x="1777" y="1796"/>
                  </a:cxn>
                  <a:cxn ang="0">
                    <a:pos x="1849" y="1754"/>
                  </a:cxn>
                  <a:cxn ang="0">
                    <a:pos x="1885" y="1734"/>
                  </a:cxn>
                  <a:cxn ang="0">
                    <a:pos x="1925" y="1698"/>
                  </a:cxn>
                  <a:cxn ang="0">
                    <a:pos x="1979" y="1652"/>
                  </a:cxn>
                  <a:cxn ang="0">
                    <a:pos x="2017" y="1582"/>
                  </a:cxn>
                  <a:cxn ang="0">
                    <a:pos x="2061" y="1430"/>
                  </a:cxn>
                  <a:cxn ang="0">
                    <a:pos x="2157" y="1334"/>
                  </a:cxn>
                  <a:cxn ang="0">
                    <a:pos x="2199" y="1177"/>
                  </a:cxn>
                  <a:cxn ang="0">
                    <a:pos x="2159" y="1045"/>
                  </a:cxn>
                  <a:cxn ang="0">
                    <a:pos x="2141" y="969"/>
                  </a:cxn>
                  <a:cxn ang="0">
                    <a:pos x="2141" y="837"/>
                  </a:cxn>
                  <a:cxn ang="0">
                    <a:pos x="2175" y="765"/>
                  </a:cxn>
                  <a:cxn ang="0">
                    <a:pos x="2195" y="717"/>
                  </a:cxn>
                  <a:cxn ang="0">
                    <a:pos x="2175" y="526"/>
                  </a:cxn>
                  <a:cxn ang="0">
                    <a:pos x="2109" y="508"/>
                  </a:cxn>
                  <a:cxn ang="0">
                    <a:pos x="2081" y="474"/>
                  </a:cxn>
                  <a:cxn ang="0">
                    <a:pos x="2055" y="328"/>
                  </a:cxn>
                  <a:cxn ang="0">
                    <a:pos x="1999" y="188"/>
                  </a:cxn>
                  <a:cxn ang="0">
                    <a:pos x="1873" y="108"/>
                  </a:cxn>
                  <a:cxn ang="0">
                    <a:pos x="1661" y="88"/>
                  </a:cxn>
                  <a:cxn ang="0">
                    <a:pos x="1438" y="46"/>
                  </a:cxn>
                  <a:cxn ang="0">
                    <a:pos x="1312" y="4"/>
                  </a:cxn>
                  <a:cxn ang="0">
                    <a:pos x="1220" y="42"/>
                  </a:cxn>
                  <a:cxn ang="0">
                    <a:pos x="1204" y="98"/>
                  </a:cxn>
                  <a:cxn ang="0">
                    <a:pos x="1144" y="142"/>
                  </a:cxn>
                  <a:cxn ang="0">
                    <a:pos x="1084" y="176"/>
                  </a:cxn>
                  <a:cxn ang="0">
                    <a:pos x="1028" y="188"/>
                  </a:cxn>
                  <a:cxn ang="0">
                    <a:pos x="980" y="204"/>
                  </a:cxn>
                  <a:cxn ang="0">
                    <a:pos x="938" y="240"/>
                  </a:cxn>
                  <a:cxn ang="0">
                    <a:pos x="916" y="294"/>
                  </a:cxn>
                  <a:cxn ang="0">
                    <a:pos x="880" y="322"/>
                  </a:cxn>
                  <a:cxn ang="0">
                    <a:pos x="685" y="310"/>
                  </a:cxn>
                  <a:cxn ang="0">
                    <a:pos x="433" y="318"/>
                  </a:cxn>
                  <a:cxn ang="0">
                    <a:pos x="387" y="364"/>
                  </a:cxn>
                  <a:cxn ang="0">
                    <a:pos x="353" y="358"/>
                  </a:cxn>
                  <a:cxn ang="0">
                    <a:pos x="399" y="332"/>
                  </a:cxn>
                  <a:cxn ang="0">
                    <a:pos x="505" y="314"/>
                  </a:cxn>
                  <a:cxn ang="0">
                    <a:pos x="531" y="300"/>
                  </a:cxn>
                </a:cxnLst>
                <a:rect l="0" t="0" r="r" b="b"/>
                <a:pathLst>
                  <a:path w="2224" h="1872">
                    <a:moveTo>
                      <a:pt x="495" y="322"/>
                    </a:moveTo>
                    <a:lnTo>
                      <a:pt x="467" y="322"/>
                    </a:lnTo>
                    <a:lnTo>
                      <a:pt x="437" y="320"/>
                    </a:lnTo>
                    <a:lnTo>
                      <a:pt x="407" y="318"/>
                    </a:lnTo>
                    <a:lnTo>
                      <a:pt x="375" y="316"/>
                    </a:lnTo>
                    <a:lnTo>
                      <a:pt x="345" y="318"/>
                    </a:lnTo>
                    <a:lnTo>
                      <a:pt x="317" y="322"/>
                    </a:lnTo>
                    <a:lnTo>
                      <a:pt x="289" y="330"/>
                    </a:lnTo>
                    <a:lnTo>
                      <a:pt x="265" y="344"/>
                    </a:lnTo>
                    <a:lnTo>
                      <a:pt x="257" y="350"/>
                    </a:lnTo>
                    <a:lnTo>
                      <a:pt x="251" y="356"/>
                    </a:lnTo>
                    <a:lnTo>
                      <a:pt x="243" y="366"/>
                    </a:lnTo>
                    <a:lnTo>
                      <a:pt x="241" y="376"/>
                    </a:lnTo>
                    <a:lnTo>
                      <a:pt x="239" y="384"/>
                    </a:lnTo>
                    <a:lnTo>
                      <a:pt x="235" y="394"/>
                    </a:lnTo>
                    <a:lnTo>
                      <a:pt x="227" y="402"/>
                    </a:lnTo>
                    <a:lnTo>
                      <a:pt x="223" y="406"/>
                    </a:lnTo>
                    <a:lnTo>
                      <a:pt x="215" y="410"/>
                    </a:lnTo>
                    <a:lnTo>
                      <a:pt x="205" y="414"/>
                    </a:lnTo>
                    <a:lnTo>
                      <a:pt x="193" y="418"/>
                    </a:lnTo>
                    <a:lnTo>
                      <a:pt x="175" y="466"/>
                    </a:lnTo>
                    <a:lnTo>
                      <a:pt x="157" y="516"/>
                    </a:lnTo>
                    <a:lnTo>
                      <a:pt x="151" y="524"/>
                    </a:lnTo>
                    <a:lnTo>
                      <a:pt x="141" y="536"/>
                    </a:lnTo>
                    <a:lnTo>
                      <a:pt x="129" y="546"/>
                    </a:lnTo>
                    <a:lnTo>
                      <a:pt x="115" y="560"/>
                    </a:lnTo>
                    <a:lnTo>
                      <a:pt x="101" y="572"/>
                    </a:lnTo>
                    <a:lnTo>
                      <a:pt x="89" y="586"/>
                    </a:lnTo>
                    <a:lnTo>
                      <a:pt x="79" y="601"/>
                    </a:lnTo>
                    <a:lnTo>
                      <a:pt x="73" y="613"/>
                    </a:lnTo>
                    <a:lnTo>
                      <a:pt x="65" y="633"/>
                    </a:lnTo>
                    <a:lnTo>
                      <a:pt x="57" y="653"/>
                    </a:lnTo>
                    <a:lnTo>
                      <a:pt x="53" y="663"/>
                    </a:lnTo>
                    <a:lnTo>
                      <a:pt x="51" y="671"/>
                    </a:lnTo>
                    <a:lnTo>
                      <a:pt x="48" y="675"/>
                    </a:lnTo>
                    <a:lnTo>
                      <a:pt x="48" y="677"/>
                    </a:lnTo>
                    <a:lnTo>
                      <a:pt x="48" y="701"/>
                    </a:lnTo>
                    <a:lnTo>
                      <a:pt x="46" y="725"/>
                    </a:lnTo>
                    <a:lnTo>
                      <a:pt x="44" y="749"/>
                    </a:lnTo>
                    <a:lnTo>
                      <a:pt x="36" y="775"/>
                    </a:lnTo>
                    <a:lnTo>
                      <a:pt x="34" y="791"/>
                    </a:lnTo>
                    <a:lnTo>
                      <a:pt x="28" y="807"/>
                    </a:lnTo>
                    <a:lnTo>
                      <a:pt x="20" y="823"/>
                    </a:lnTo>
                    <a:lnTo>
                      <a:pt x="12" y="839"/>
                    </a:lnTo>
                    <a:lnTo>
                      <a:pt x="10" y="849"/>
                    </a:lnTo>
                    <a:lnTo>
                      <a:pt x="6" y="859"/>
                    </a:lnTo>
                    <a:lnTo>
                      <a:pt x="2" y="867"/>
                    </a:lnTo>
                    <a:lnTo>
                      <a:pt x="0" y="871"/>
                    </a:lnTo>
                    <a:lnTo>
                      <a:pt x="0" y="871"/>
                    </a:lnTo>
                    <a:lnTo>
                      <a:pt x="2" y="951"/>
                    </a:lnTo>
                    <a:lnTo>
                      <a:pt x="6" y="1031"/>
                    </a:lnTo>
                    <a:lnTo>
                      <a:pt x="10" y="1109"/>
                    </a:lnTo>
                    <a:lnTo>
                      <a:pt x="12" y="1183"/>
                    </a:lnTo>
                    <a:lnTo>
                      <a:pt x="10" y="1239"/>
                    </a:lnTo>
                    <a:lnTo>
                      <a:pt x="10" y="1293"/>
                    </a:lnTo>
                    <a:lnTo>
                      <a:pt x="12" y="1320"/>
                    </a:lnTo>
                    <a:lnTo>
                      <a:pt x="18" y="1344"/>
                    </a:lnTo>
                    <a:lnTo>
                      <a:pt x="24" y="1366"/>
                    </a:lnTo>
                    <a:lnTo>
                      <a:pt x="36" y="1388"/>
                    </a:lnTo>
                    <a:lnTo>
                      <a:pt x="46" y="1408"/>
                    </a:lnTo>
                    <a:lnTo>
                      <a:pt x="61" y="1424"/>
                    </a:lnTo>
                    <a:lnTo>
                      <a:pt x="75" y="1438"/>
                    </a:lnTo>
                    <a:lnTo>
                      <a:pt x="85" y="1452"/>
                    </a:lnTo>
                    <a:lnTo>
                      <a:pt x="93" y="1484"/>
                    </a:lnTo>
                    <a:lnTo>
                      <a:pt x="99" y="1516"/>
                    </a:lnTo>
                    <a:lnTo>
                      <a:pt x="107" y="1544"/>
                    </a:lnTo>
                    <a:lnTo>
                      <a:pt x="113" y="1558"/>
                    </a:lnTo>
                    <a:lnTo>
                      <a:pt x="121" y="1570"/>
                    </a:lnTo>
                    <a:lnTo>
                      <a:pt x="141" y="1602"/>
                    </a:lnTo>
                    <a:lnTo>
                      <a:pt x="163" y="1634"/>
                    </a:lnTo>
                    <a:lnTo>
                      <a:pt x="185" y="1664"/>
                    </a:lnTo>
                    <a:lnTo>
                      <a:pt x="205" y="1690"/>
                    </a:lnTo>
                    <a:lnTo>
                      <a:pt x="209" y="1698"/>
                    </a:lnTo>
                    <a:lnTo>
                      <a:pt x="215" y="1706"/>
                    </a:lnTo>
                    <a:lnTo>
                      <a:pt x="229" y="1728"/>
                    </a:lnTo>
                    <a:lnTo>
                      <a:pt x="243" y="1754"/>
                    </a:lnTo>
                    <a:lnTo>
                      <a:pt x="259" y="1782"/>
                    </a:lnTo>
                    <a:lnTo>
                      <a:pt x="275" y="1808"/>
                    </a:lnTo>
                    <a:lnTo>
                      <a:pt x="289" y="1830"/>
                    </a:lnTo>
                    <a:lnTo>
                      <a:pt x="297" y="1838"/>
                    </a:lnTo>
                    <a:lnTo>
                      <a:pt x="303" y="1844"/>
                    </a:lnTo>
                    <a:lnTo>
                      <a:pt x="309" y="1848"/>
                    </a:lnTo>
                    <a:lnTo>
                      <a:pt x="313" y="1850"/>
                    </a:lnTo>
                    <a:lnTo>
                      <a:pt x="331" y="1856"/>
                    </a:lnTo>
                    <a:lnTo>
                      <a:pt x="351" y="1862"/>
                    </a:lnTo>
                    <a:lnTo>
                      <a:pt x="387" y="1866"/>
                    </a:lnTo>
                    <a:lnTo>
                      <a:pt x="423" y="1868"/>
                    </a:lnTo>
                    <a:lnTo>
                      <a:pt x="459" y="1872"/>
                    </a:lnTo>
                    <a:lnTo>
                      <a:pt x="525" y="1872"/>
                    </a:lnTo>
                    <a:lnTo>
                      <a:pt x="591" y="1872"/>
                    </a:lnTo>
                    <a:lnTo>
                      <a:pt x="719" y="1870"/>
                    </a:lnTo>
                    <a:lnTo>
                      <a:pt x="846" y="1868"/>
                    </a:lnTo>
                    <a:lnTo>
                      <a:pt x="912" y="1866"/>
                    </a:lnTo>
                    <a:lnTo>
                      <a:pt x="978" y="1862"/>
                    </a:lnTo>
                    <a:lnTo>
                      <a:pt x="1008" y="1848"/>
                    </a:lnTo>
                    <a:lnTo>
                      <a:pt x="1042" y="1836"/>
                    </a:lnTo>
                    <a:lnTo>
                      <a:pt x="1076" y="1826"/>
                    </a:lnTo>
                    <a:lnTo>
                      <a:pt x="1112" y="1818"/>
                    </a:lnTo>
                    <a:lnTo>
                      <a:pt x="1188" y="1810"/>
                    </a:lnTo>
                    <a:lnTo>
                      <a:pt x="1266" y="1806"/>
                    </a:lnTo>
                    <a:lnTo>
                      <a:pt x="1346" y="1806"/>
                    </a:lnTo>
                    <a:lnTo>
                      <a:pt x="1424" y="1808"/>
                    </a:lnTo>
                    <a:lnTo>
                      <a:pt x="1501" y="1810"/>
                    </a:lnTo>
                    <a:lnTo>
                      <a:pt x="1571" y="1808"/>
                    </a:lnTo>
                    <a:lnTo>
                      <a:pt x="1625" y="1814"/>
                    </a:lnTo>
                    <a:lnTo>
                      <a:pt x="1679" y="1818"/>
                    </a:lnTo>
                    <a:lnTo>
                      <a:pt x="1705" y="1816"/>
                    </a:lnTo>
                    <a:lnTo>
                      <a:pt x="1729" y="1812"/>
                    </a:lnTo>
                    <a:lnTo>
                      <a:pt x="1753" y="1806"/>
                    </a:lnTo>
                    <a:lnTo>
                      <a:pt x="1777" y="1796"/>
                    </a:lnTo>
                    <a:lnTo>
                      <a:pt x="1789" y="1792"/>
                    </a:lnTo>
                    <a:lnTo>
                      <a:pt x="1801" y="1788"/>
                    </a:lnTo>
                    <a:lnTo>
                      <a:pt x="1817" y="1780"/>
                    </a:lnTo>
                    <a:lnTo>
                      <a:pt x="1833" y="1768"/>
                    </a:lnTo>
                    <a:lnTo>
                      <a:pt x="1849" y="1754"/>
                    </a:lnTo>
                    <a:lnTo>
                      <a:pt x="1855" y="1754"/>
                    </a:lnTo>
                    <a:lnTo>
                      <a:pt x="1859" y="1750"/>
                    </a:lnTo>
                    <a:lnTo>
                      <a:pt x="1871" y="1744"/>
                    </a:lnTo>
                    <a:lnTo>
                      <a:pt x="1881" y="1736"/>
                    </a:lnTo>
                    <a:lnTo>
                      <a:pt x="1885" y="1734"/>
                    </a:lnTo>
                    <a:lnTo>
                      <a:pt x="1885" y="1732"/>
                    </a:lnTo>
                    <a:lnTo>
                      <a:pt x="1903" y="1716"/>
                    </a:lnTo>
                    <a:lnTo>
                      <a:pt x="1921" y="1700"/>
                    </a:lnTo>
                    <a:lnTo>
                      <a:pt x="1923" y="1700"/>
                    </a:lnTo>
                    <a:lnTo>
                      <a:pt x="1925" y="1698"/>
                    </a:lnTo>
                    <a:lnTo>
                      <a:pt x="1935" y="1694"/>
                    </a:lnTo>
                    <a:lnTo>
                      <a:pt x="1947" y="1686"/>
                    </a:lnTo>
                    <a:lnTo>
                      <a:pt x="1957" y="1678"/>
                    </a:lnTo>
                    <a:lnTo>
                      <a:pt x="1969" y="1664"/>
                    </a:lnTo>
                    <a:lnTo>
                      <a:pt x="1979" y="1652"/>
                    </a:lnTo>
                    <a:lnTo>
                      <a:pt x="1991" y="1634"/>
                    </a:lnTo>
                    <a:lnTo>
                      <a:pt x="1997" y="1626"/>
                    </a:lnTo>
                    <a:lnTo>
                      <a:pt x="2003" y="1614"/>
                    </a:lnTo>
                    <a:lnTo>
                      <a:pt x="2009" y="1600"/>
                    </a:lnTo>
                    <a:lnTo>
                      <a:pt x="2017" y="1582"/>
                    </a:lnTo>
                    <a:lnTo>
                      <a:pt x="2021" y="1546"/>
                    </a:lnTo>
                    <a:lnTo>
                      <a:pt x="2027" y="1514"/>
                    </a:lnTo>
                    <a:lnTo>
                      <a:pt x="2035" y="1484"/>
                    </a:lnTo>
                    <a:lnTo>
                      <a:pt x="2045" y="1456"/>
                    </a:lnTo>
                    <a:lnTo>
                      <a:pt x="2061" y="1430"/>
                    </a:lnTo>
                    <a:lnTo>
                      <a:pt x="2081" y="1404"/>
                    </a:lnTo>
                    <a:lnTo>
                      <a:pt x="2107" y="1380"/>
                    </a:lnTo>
                    <a:lnTo>
                      <a:pt x="2121" y="1368"/>
                    </a:lnTo>
                    <a:lnTo>
                      <a:pt x="2139" y="1356"/>
                    </a:lnTo>
                    <a:lnTo>
                      <a:pt x="2157" y="1334"/>
                    </a:lnTo>
                    <a:lnTo>
                      <a:pt x="2177" y="1312"/>
                    </a:lnTo>
                    <a:lnTo>
                      <a:pt x="2199" y="1287"/>
                    </a:lnTo>
                    <a:lnTo>
                      <a:pt x="2224" y="1259"/>
                    </a:lnTo>
                    <a:lnTo>
                      <a:pt x="2214" y="1219"/>
                    </a:lnTo>
                    <a:lnTo>
                      <a:pt x="2199" y="1177"/>
                    </a:lnTo>
                    <a:lnTo>
                      <a:pt x="2185" y="1133"/>
                    </a:lnTo>
                    <a:lnTo>
                      <a:pt x="2175" y="1087"/>
                    </a:lnTo>
                    <a:lnTo>
                      <a:pt x="2171" y="1077"/>
                    </a:lnTo>
                    <a:lnTo>
                      <a:pt x="2167" y="1067"/>
                    </a:lnTo>
                    <a:lnTo>
                      <a:pt x="2159" y="1045"/>
                    </a:lnTo>
                    <a:lnTo>
                      <a:pt x="2155" y="1037"/>
                    </a:lnTo>
                    <a:lnTo>
                      <a:pt x="2153" y="1029"/>
                    </a:lnTo>
                    <a:lnTo>
                      <a:pt x="2151" y="1023"/>
                    </a:lnTo>
                    <a:lnTo>
                      <a:pt x="2151" y="1021"/>
                    </a:lnTo>
                    <a:lnTo>
                      <a:pt x="2141" y="969"/>
                    </a:lnTo>
                    <a:lnTo>
                      <a:pt x="2137" y="943"/>
                    </a:lnTo>
                    <a:lnTo>
                      <a:pt x="2133" y="919"/>
                    </a:lnTo>
                    <a:lnTo>
                      <a:pt x="2133" y="893"/>
                    </a:lnTo>
                    <a:lnTo>
                      <a:pt x="2135" y="867"/>
                    </a:lnTo>
                    <a:lnTo>
                      <a:pt x="2141" y="837"/>
                    </a:lnTo>
                    <a:lnTo>
                      <a:pt x="2151" y="807"/>
                    </a:lnTo>
                    <a:lnTo>
                      <a:pt x="2153" y="797"/>
                    </a:lnTo>
                    <a:lnTo>
                      <a:pt x="2159" y="787"/>
                    </a:lnTo>
                    <a:lnTo>
                      <a:pt x="2167" y="777"/>
                    </a:lnTo>
                    <a:lnTo>
                      <a:pt x="2175" y="765"/>
                    </a:lnTo>
                    <a:lnTo>
                      <a:pt x="2183" y="757"/>
                    </a:lnTo>
                    <a:lnTo>
                      <a:pt x="2191" y="749"/>
                    </a:lnTo>
                    <a:lnTo>
                      <a:pt x="2197" y="743"/>
                    </a:lnTo>
                    <a:lnTo>
                      <a:pt x="2199" y="741"/>
                    </a:lnTo>
                    <a:lnTo>
                      <a:pt x="2195" y="717"/>
                    </a:lnTo>
                    <a:lnTo>
                      <a:pt x="2193" y="689"/>
                    </a:lnTo>
                    <a:lnTo>
                      <a:pt x="2191" y="635"/>
                    </a:lnTo>
                    <a:lnTo>
                      <a:pt x="2187" y="578"/>
                    </a:lnTo>
                    <a:lnTo>
                      <a:pt x="2183" y="552"/>
                    </a:lnTo>
                    <a:lnTo>
                      <a:pt x="2175" y="526"/>
                    </a:lnTo>
                    <a:lnTo>
                      <a:pt x="2169" y="520"/>
                    </a:lnTo>
                    <a:lnTo>
                      <a:pt x="2161" y="516"/>
                    </a:lnTo>
                    <a:lnTo>
                      <a:pt x="2139" y="512"/>
                    </a:lnTo>
                    <a:lnTo>
                      <a:pt x="2117" y="510"/>
                    </a:lnTo>
                    <a:lnTo>
                      <a:pt x="2109" y="508"/>
                    </a:lnTo>
                    <a:lnTo>
                      <a:pt x="2103" y="504"/>
                    </a:lnTo>
                    <a:lnTo>
                      <a:pt x="2097" y="500"/>
                    </a:lnTo>
                    <a:lnTo>
                      <a:pt x="2091" y="494"/>
                    </a:lnTo>
                    <a:lnTo>
                      <a:pt x="2085" y="486"/>
                    </a:lnTo>
                    <a:lnTo>
                      <a:pt x="2081" y="474"/>
                    </a:lnTo>
                    <a:lnTo>
                      <a:pt x="2073" y="448"/>
                    </a:lnTo>
                    <a:lnTo>
                      <a:pt x="2065" y="416"/>
                    </a:lnTo>
                    <a:lnTo>
                      <a:pt x="2061" y="384"/>
                    </a:lnTo>
                    <a:lnTo>
                      <a:pt x="2057" y="354"/>
                    </a:lnTo>
                    <a:lnTo>
                      <a:pt x="2055" y="328"/>
                    </a:lnTo>
                    <a:lnTo>
                      <a:pt x="2055" y="318"/>
                    </a:lnTo>
                    <a:lnTo>
                      <a:pt x="2055" y="310"/>
                    </a:lnTo>
                    <a:lnTo>
                      <a:pt x="2039" y="264"/>
                    </a:lnTo>
                    <a:lnTo>
                      <a:pt x="2021" y="224"/>
                    </a:lnTo>
                    <a:lnTo>
                      <a:pt x="1999" y="188"/>
                    </a:lnTo>
                    <a:lnTo>
                      <a:pt x="1971" y="158"/>
                    </a:lnTo>
                    <a:lnTo>
                      <a:pt x="1937" y="134"/>
                    </a:lnTo>
                    <a:lnTo>
                      <a:pt x="1917" y="124"/>
                    </a:lnTo>
                    <a:lnTo>
                      <a:pt x="1897" y="116"/>
                    </a:lnTo>
                    <a:lnTo>
                      <a:pt x="1873" y="108"/>
                    </a:lnTo>
                    <a:lnTo>
                      <a:pt x="1847" y="102"/>
                    </a:lnTo>
                    <a:lnTo>
                      <a:pt x="1819" y="98"/>
                    </a:lnTo>
                    <a:lnTo>
                      <a:pt x="1789" y="96"/>
                    </a:lnTo>
                    <a:lnTo>
                      <a:pt x="1725" y="90"/>
                    </a:lnTo>
                    <a:lnTo>
                      <a:pt x="1661" y="88"/>
                    </a:lnTo>
                    <a:lnTo>
                      <a:pt x="1535" y="86"/>
                    </a:lnTo>
                    <a:lnTo>
                      <a:pt x="1507" y="74"/>
                    </a:lnTo>
                    <a:lnTo>
                      <a:pt x="1480" y="64"/>
                    </a:lnTo>
                    <a:lnTo>
                      <a:pt x="1458" y="54"/>
                    </a:lnTo>
                    <a:lnTo>
                      <a:pt x="1438" y="46"/>
                    </a:lnTo>
                    <a:lnTo>
                      <a:pt x="1418" y="36"/>
                    </a:lnTo>
                    <a:lnTo>
                      <a:pt x="1394" y="26"/>
                    </a:lnTo>
                    <a:lnTo>
                      <a:pt x="1370" y="14"/>
                    </a:lnTo>
                    <a:lnTo>
                      <a:pt x="1340" y="0"/>
                    </a:lnTo>
                    <a:lnTo>
                      <a:pt x="1312" y="4"/>
                    </a:lnTo>
                    <a:lnTo>
                      <a:pt x="1280" y="10"/>
                    </a:lnTo>
                    <a:lnTo>
                      <a:pt x="1264" y="12"/>
                    </a:lnTo>
                    <a:lnTo>
                      <a:pt x="1248" y="20"/>
                    </a:lnTo>
                    <a:lnTo>
                      <a:pt x="1234" y="28"/>
                    </a:lnTo>
                    <a:lnTo>
                      <a:pt x="1220" y="42"/>
                    </a:lnTo>
                    <a:lnTo>
                      <a:pt x="1216" y="50"/>
                    </a:lnTo>
                    <a:lnTo>
                      <a:pt x="1214" y="58"/>
                    </a:lnTo>
                    <a:lnTo>
                      <a:pt x="1212" y="74"/>
                    </a:lnTo>
                    <a:lnTo>
                      <a:pt x="1208" y="90"/>
                    </a:lnTo>
                    <a:lnTo>
                      <a:pt x="1204" y="98"/>
                    </a:lnTo>
                    <a:lnTo>
                      <a:pt x="1196" y="106"/>
                    </a:lnTo>
                    <a:lnTo>
                      <a:pt x="1190" y="114"/>
                    </a:lnTo>
                    <a:lnTo>
                      <a:pt x="1184" y="120"/>
                    </a:lnTo>
                    <a:lnTo>
                      <a:pt x="1164" y="132"/>
                    </a:lnTo>
                    <a:lnTo>
                      <a:pt x="1144" y="142"/>
                    </a:lnTo>
                    <a:lnTo>
                      <a:pt x="1124" y="150"/>
                    </a:lnTo>
                    <a:lnTo>
                      <a:pt x="1110" y="160"/>
                    </a:lnTo>
                    <a:lnTo>
                      <a:pt x="1098" y="168"/>
                    </a:lnTo>
                    <a:lnTo>
                      <a:pt x="1090" y="172"/>
                    </a:lnTo>
                    <a:lnTo>
                      <a:pt x="1084" y="176"/>
                    </a:lnTo>
                    <a:lnTo>
                      <a:pt x="1074" y="178"/>
                    </a:lnTo>
                    <a:lnTo>
                      <a:pt x="1060" y="182"/>
                    </a:lnTo>
                    <a:lnTo>
                      <a:pt x="1052" y="184"/>
                    </a:lnTo>
                    <a:lnTo>
                      <a:pt x="1042" y="186"/>
                    </a:lnTo>
                    <a:lnTo>
                      <a:pt x="1028" y="188"/>
                    </a:lnTo>
                    <a:lnTo>
                      <a:pt x="1014" y="192"/>
                    </a:lnTo>
                    <a:lnTo>
                      <a:pt x="1004" y="194"/>
                    </a:lnTo>
                    <a:lnTo>
                      <a:pt x="992" y="198"/>
                    </a:lnTo>
                    <a:lnTo>
                      <a:pt x="982" y="202"/>
                    </a:lnTo>
                    <a:lnTo>
                      <a:pt x="980" y="204"/>
                    </a:lnTo>
                    <a:lnTo>
                      <a:pt x="978" y="204"/>
                    </a:lnTo>
                    <a:lnTo>
                      <a:pt x="966" y="214"/>
                    </a:lnTo>
                    <a:lnTo>
                      <a:pt x="956" y="222"/>
                    </a:lnTo>
                    <a:lnTo>
                      <a:pt x="944" y="232"/>
                    </a:lnTo>
                    <a:lnTo>
                      <a:pt x="938" y="240"/>
                    </a:lnTo>
                    <a:lnTo>
                      <a:pt x="932" y="248"/>
                    </a:lnTo>
                    <a:lnTo>
                      <a:pt x="926" y="260"/>
                    </a:lnTo>
                    <a:lnTo>
                      <a:pt x="918" y="278"/>
                    </a:lnTo>
                    <a:lnTo>
                      <a:pt x="918" y="286"/>
                    </a:lnTo>
                    <a:lnTo>
                      <a:pt x="916" y="294"/>
                    </a:lnTo>
                    <a:lnTo>
                      <a:pt x="914" y="302"/>
                    </a:lnTo>
                    <a:lnTo>
                      <a:pt x="906" y="310"/>
                    </a:lnTo>
                    <a:lnTo>
                      <a:pt x="898" y="318"/>
                    </a:lnTo>
                    <a:lnTo>
                      <a:pt x="888" y="320"/>
                    </a:lnTo>
                    <a:lnTo>
                      <a:pt x="880" y="322"/>
                    </a:lnTo>
                    <a:lnTo>
                      <a:pt x="870" y="322"/>
                    </a:lnTo>
                    <a:lnTo>
                      <a:pt x="834" y="320"/>
                    </a:lnTo>
                    <a:lnTo>
                      <a:pt x="802" y="318"/>
                    </a:lnTo>
                    <a:lnTo>
                      <a:pt x="741" y="314"/>
                    </a:lnTo>
                    <a:lnTo>
                      <a:pt x="685" y="310"/>
                    </a:lnTo>
                    <a:lnTo>
                      <a:pt x="633" y="310"/>
                    </a:lnTo>
                    <a:lnTo>
                      <a:pt x="581" y="310"/>
                    </a:lnTo>
                    <a:lnTo>
                      <a:pt x="527" y="312"/>
                    </a:lnTo>
                    <a:lnTo>
                      <a:pt x="467" y="316"/>
                    </a:lnTo>
                    <a:lnTo>
                      <a:pt x="433" y="318"/>
                    </a:lnTo>
                    <a:lnTo>
                      <a:pt x="399" y="322"/>
                    </a:lnTo>
                    <a:lnTo>
                      <a:pt x="399" y="332"/>
                    </a:lnTo>
                    <a:lnTo>
                      <a:pt x="397" y="344"/>
                    </a:lnTo>
                    <a:lnTo>
                      <a:pt x="395" y="354"/>
                    </a:lnTo>
                    <a:lnTo>
                      <a:pt x="387" y="364"/>
                    </a:lnTo>
                    <a:lnTo>
                      <a:pt x="383" y="368"/>
                    </a:lnTo>
                    <a:lnTo>
                      <a:pt x="377" y="368"/>
                    </a:lnTo>
                    <a:lnTo>
                      <a:pt x="365" y="368"/>
                    </a:lnTo>
                    <a:lnTo>
                      <a:pt x="355" y="362"/>
                    </a:lnTo>
                    <a:lnTo>
                      <a:pt x="353" y="358"/>
                    </a:lnTo>
                    <a:lnTo>
                      <a:pt x="351" y="354"/>
                    </a:lnTo>
                    <a:lnTo>
                      <a:pt x="361" y="346"/>
                    </a:lnTo>
                    <a:lnTo>
                      <a:pt x="375" y="340"/>
                    </a:lnTo>
                    <a:lnTo>
                      <a:pt x="389" y="334"/>
                    </a:lnTo>
                    <a:lnTo>
                      <a:pt x="399" y="332"/>
                    </a:lnTo>
                    <a:lnTo>
                      <a:pt x="425" y="326"/>
                    </a:lnTo>
                    <a:lnTo>
                      <a:pt x="447" y="324"/>
                    </a:lnTo>
                    <a:lnTo>
                      <a:pt x="469" y="322"/>
                    </a:lnTo>
                    <a:lnTo>
                      <a:pt x="495" y="322"/>
                    </a:lnTo>
                    <a:lnTo>
                      <a:pt x="505" y="314"/>
                    </a:lnTo>
                    <a:lnTo>
                      <a:pt x="517" y="306"/>
                    </a:lnTo>
                    <a:lnTo>
                      <a:pt x="527" y="302"/>
                    </a:lnTo>
                    <a:lnTo>
                      <a:pt x="531" y="300"/>
                    </a:lnTo>
                    <a:lnTo>
                      <a:pt x="531" y="300"/>
                    </a:lnTo>
                    <a:lnTo>
                      <a:pt x="531" y="300"/>
                    </a:lnTo>
                    <a:lnTo>
                      <a:pt x="527" y="302"/>
                    </a:lnTo>
                    <a:lnTo>
                      <a:pt x="517" y="306"/>
                    </a:lnTo>
                    <a:lnTo>
                      <a:pt x="505" y="314"/>
                    </a:lnTo>
                    <a:lnTo>
                      <a:pt x="495" y="322"/>
                    </a:lnTo>
                    <a:close/>
                  </a:path>
                </a:pathLst>
              </a:custGeom>
              <a:noFill/>
              <a:ln w="34925">
                <a:solidFill>
                  <a:srgbClr val="FFFF99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1790" name="Text Box 110"/>
            <p:cNvSpPr txBox="1">
              <a:spLocks noChangeArrowheads="1"/>
            </p:cNvSpPr>
            <p:nvPr/>
          </p:nvSpPr>
          <p:spPr bwMode="auto">
            <a:xfrm>
              <a:off x="4128" y="3984"/>
              <a:ext cx="15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Arial" pitchFamily="34" charset="0"/>
                </a:rPr>
                <a:t>Macroagregado</a:t>
              </a:r>
              <a:endParaRPr lang="es-AR" b="1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34925" y="50800"/>
            <a:ext cx="4467225" cy="2514600"/>
            <a:chOff x="1565" y="-199"/>
            <a:chExt cx="2814" cy="1584"/>
          </a:xfrm>
        </p:grpSpPr>
        <p:pic>
          <p:nvPicPr>
            <p:cNvPr id="71792" name="Picture 112" descr="PDRaizMilhoDetalhe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5" y="-199"/>
              <a:ext cx="2112" cy="158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71793" name="Freeform 113"/>
            <p:cNvSpPr>
              <a:spLocks/>
            </p:cNvSpPr>
            <p:nvPr/>
          </p:nvSpPr>
          <p:spPr bwMode="auto">
            <a:xfrm>
              <a:off x="3696" y="527"/>
              <a:ext cx="683" cy="6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24" y="144"/>
                </a:cxn>
                <a:cxn ang="0">
                  <a:pos x="768" y="720"/>
                </a:cxn>
              </a:cxnLst>
              <a:rect l="0" t="0" r="r" b="b"/>
              <a:pathLst>
                <a:path w="768" h="720">
                  <a:moveTo>
                    <a:pt x="0" y="0"/>
                  </a:moveTo>
                  <a:cubicBezTo>
                    <a:pt x="248" y="12"/>
                    <a:pt x="496" y="24"/>
                    <a:pt x="624" y="144"/>
                  </a:cubicBezTo>
                  <a:cubicBezTo>
                    <a:pt x="752" y="264"/>
                    <a:pt x="744" y="624"/>
                    <a:pt x="768" y="72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107950" y="4292600"/>
            <a:ext cx="5027613" cy="2520950"/>
            <a:chOff x="288" y="2640"/>
            <a:chExt cx="3167" cy="1588"/>
          </a:xfrm>
        </p:grpSpPr>
        <p:grpSp>
          <p:nvGrpSpPr>
            <p:cNvPr id="12" name="Group 115"/>
            <p:cNvGrpSpPr>
              <a:grpSpLocks/>
            </p:cNvGrpSpPr>
            <p:nvPr/>
          </p:nvGrpSpPr>
          <p:grpSpPr bwMode="auto">
            <a:xfrm>
              <a:off x="818" y="2736"/>
              <a:ext cx="679" cy="216"/>
              <a:chOff x="3819" y="501"/>
              <a:chExt cx="679" cy="216"/>
            </a:xfrm>
          </p:grpSpPr>
          <p:sp>
            <p:nvSpPr>
              <p:cNvPr id="71796" name="Freeform 116"/>
              <p:cNvSpPr>
                <a:spLocks/>
              </p:cNvSpPr>
              <p:nvPr/>
            </p:nvSpPr>
            <p:spPr bwMode="auto">
              <a:xfrm>
                <a:off x="3819" y="501"/>
                <a:ext cx="675" cy="21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0" y="4"/>
                  </a:cxn>
                  <a:cxn ang="0">
                    <a:pos x="10" y="12"/>
                  </a:cxn>
                  <a:cxn ang="0">
                    <a:pos x="2" y="22"/>
                  </a:cxn>
                  <a:cxn ang="0">
                    <a:pos x="0" y="32"/>
                  </a:cxn>
                  <a:cxn ang="0">
                    <a:pos x="0" y="182"/>
                  </a:cxn>
                  <a:cxn ang="0">
                    <a:pos x="2" y="196"/>
                  </a:cxn>
                  <a:cxn ang="0">
                    <a:pos x="10" y="206"/>
                  </a:cxn>
                  <a:cxn ang="0">
                    <a:pos x="20" y="212"/>
                  </a:cxn>
                  <a:cxn ang="0">
                    <a:pos x="36" y="214"/>
                  </a:cxn>
                  <a:cxn ang="0">
                    <a:pos x="639" y="214"/>
                  </a:cxn>
                  <a:cxn ang="0">
                    <a:pos x="655" y="212"/>
                  </a:cxn>
                  <a:cxn ang="0">
                    <a:pos x="667" y="206"/>
                  </a:cxn>
                  <a:cxn ang="0">
                    <a:pos x="673" y="196"/>
                  </a:cxn>
                  <a:cxn ang="0">
                    <a:pos x="675" y="182"/>
                  </a:cxn>
                  <a:cxn ang="0">
                    <a:pos x="675" y="32"/>
                  </a:cxn>
                  <a:cxn ang="0">
                    <a:pos x="673" y="22"/>
                  </a:cxn>
                  <a:cxn ang="0">
                    <a:pos x="667" y="12"/>
                  </a:cxn>
                  <a:cxn ang="0">
                    <a:pos x="655" y="4"/>
                  </a:cxn>
                  <a:cxn ang="0">
                    <a:pos x="639" y="0"/>
                  </a:cxn>
                  <a:cxn ang="0">
                    <a:pos x="36" y="0"/>
                  </a:cxn>
                </a:cxnLst>
                <a:rect l="0" t="0" r="r" b="b"/>
                <a:pathLst>
                  <a:path w="675" h="214">
                    <a:moveTo>
                      <a:pt x="36" y="0"/>
                    </a:moveTo>
                    <a:lnTo>
                      <a:pt x="20" y="4"/>
                    </a:lnTo>
                    <a:lnTo>
                      <a:pt x="10" y="12"/>
                    </a:lnTo>
                    <a:lnTo>
                      <a:pt x="2" y="22"/>
                    </a:lnTo>
                    <a:lnTo>
                      <a:pt x="0" y="32"/>
                    </a:lnTo>
                    <a:lnTo>
                      <a:pt x="0" y="182"/>
                    </a:lnTo>
                    <a:lnTo>
                      <a:pt x="2" y="196"/>
                    </a:lnTo>
                    <a:lnTo>
                      <a:pt x="10" y="206"/>
                    </a:lnTo>
                    <a:lnTo>
                      <a:pt x="20" y="212"/>
                    </a:lnTo>
                    <a:lnTo>
                      <a:pt x="36" y="214"/>
                    </a:lnTo>
                    <a:lnTo>
                      <a:pt x="639" y="214"/>
                    </a:lnTo>
                    <a:lnTo>
                      <a:pt x="655" y="212"/>
                    </a:lnTo>
                    <a:lnTo>
                      <a:pt x="667" y="206"/>
                    </a:lnTo>
                    <a:lnTo>
                      <a:pt x="673" y="196"/>
                    </a:lnTo>
                    <a:lnTo>
                      <a:pt x="675" y="182"/>
                    </a:lnTo>
                    <a:lnTo>
                      <a:pt x="675" y="32"/>
                    </a:lnTo>
                    <a:lnTo>
                      <a:pt x="673" y="22"/>
                    </a:lnTo>
                    <a:lnTo>
                      <a:pt x="667" y="12"/>
                    </a:lnTo>
                    <a:lnTo>
                      <a:pt x="655" y="4"/>
                    </a:lnTo>
                    <a:lnTo>
                      <a:pt x="639" y="0"/>
                    </a:lnTo>
                    <a:lnTo>
                      <a:pt x="36" y="0"/>
                    </a:lnTo>
                    <a:close/>
                  </a:path>
                </a:pathLst>
              </a:custGeom>
              <a:noFill/>
              <a:ln w="19050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97" name="Freeform 117"/>
              <p:cNvSpPr>
                <a:spLocks/>
              </p:cNvSpPr>
              <p:nvPr/>
            </p:nvSpPr>
            <p:spPr bwMode="auto">
              <a:xfrm>
                <a:off x="3867" y="587"/>
                <a:ext cx="531" cy="4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10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0"/>
                  </a:cxn>
                  <a:cxn ang="0">
                    <a:pos x="6" y="42"/>
                  </a:cxn>
                  <a:cxn ang="0">
                    <a:pos x="12" y="42"/>
                  </a:cxn>
                  <a:cxn ang="0">
                    <a:pos x="519" y="42"/>
                  </a:cxn>
                  <a:cxn ang="0">
                    <a:pos x="527" y="42"/>
                  </a:cxn>
                  <a:cxn ang="0">
                    <a:pos x="529" y="40"/>
                  </a:cxn>
                  <a:cxn ang="0">
                    <a:pos x="531" y="38"/>
                  </a:cxn>
                  <a:cxn ang="0">
                    <a:pos x="531" y="32"/>
                  </a:cxn>
                  <a:cxn ang="0">
                    <a:pos x="531" y="10"/>
                  </a:cxn>
                  <a:cxn ang="0">
                    <a:pos x="531" y="4"/>
                  </a:cxn>
                  <a:cxn ang="0">
                    <a:pos x="529" y="2"/>
                  </a:cxn>
                  <a:cxn ang="0">
                    <a:pos x="527" y="0"/>
                  </a:cxn>
                  <a:cxn ang="0">
                    <a:pos x="519" y="0"/>
                  </a:cxn>
                  <a:cxn ang="0">
                    <a:pos x="12" y="0"/>
                  </a:cxn>
                </a:cxnLst>
                <a:rect l="0" t="0" r="r" b="b"/>
                <a:pathLst>
                  <a:path w="531" h="42">
                    <a:moveTo>
                      <a:pt x="12" y="0"/>
                    </a:move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0"/>
                    </a:lnTo>
                    <a:lnTo>
                      <a:pt x="6" y="42"/>
                    </a:lnTo>
                    <a:lnTo>
                      <a:pt x="12" y="42"/>
                    </a:lnTo>
                    <a:lnTo>
                      <a:pt x="519" y="42"/>
                    </a:lnTo>
                    <a:lnTo>
                      <a:pt x="527" y="42"/>
                    </a:lnTo>
                    <a:lnTo>
                      <a:pt x="529" y="40"/>
                    </a:lnTo>
                    <a:lnTo>
                      <a:pt x="531" y="38"/>
                    </a:lnTo>
                    <a:lnTo>
                      <a:pt x="531" y="32"/>
                    </a:lnTo>
                    <a:lnTo>
                      <a:pt x="531" y="10"/>
                    </a:lnTo>
                    <a:lnTo>
                      <a:pt x="531" y="4"/>
                    </a:lnTo>
                    <a:lnTo>
                      <a:pt x="529" y="2"/>
                    </a:lnTo>
                    <a:lnTo>
                      <a:pt x="527" y="0"/>
                    </a:lnTo>
                    <a:lnTo>
                      <a:pt x="519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9933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98" name="Freeform 118"/>
              <p:cNvSpPr>
                <a:spLocks noEditPoints="1"/>
              </p:cNvSpPr>
              <p:nvPr/>
            </p:nvSpPr>
            <p:spPr bwMode="auto">
              <a:xfrm>
                <a:off x="4012" y="501"/>
                <a:ext cx="96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6" y="12"/>
                  </a:cxn>
                  <a:cxn ang="0">
                    <a:pos x="30" y="4"/>
                  </a:cxn>
                  <a:cxn ang="0">
                    <a:pos x="48" y="0"/>
                  </a:cxn>
                  <a:cxn ang="0">
                    <a:pos x="66" y="4"/>
                  </a:cxn>
                  <a:cxn ang="0">
                    <a:pos x="82" y="12"/>
                  </a:cxn>
                  <a:cxn ang="0">
                    <a:pos x="92" y="26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0"/>
                  </a:cxn>
                  <a:cxn ang="0">
                    <a:pos x="48" y="84"/>
                  </a:cxn>
                  <a:cxn ang="0">
                    <a:pos x="30" y="80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6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2"/>
                  </a:cxn>
                  <a:cxn ang="0">
                    <a:pos x="48" y="20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6" y="12"/>
                    </a:lnTo>
                    <a:lnTo>
                      <a:pt x="30" y="4"/>
                    </a:lnTo>
                    <a:lnTo>
                      <a:pt x="48" y="0"/>
                    </a:lnTo>
                    <a:lnTo>
                      <a:pt x="66" y="4"/>
                    </a:lnTo>
                    <a:lnTo>
                      <a:pt x="82" y="12"/>
                    </a:lnTo>
                    <a:lnTo>
                      <a:pt x="92" y="26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0"/>
                    </a:lnTo>
                    <a:lnTo>
                      <a:pt x="48" y="84"/>
                    </a:lnTo>
                    <a:lnTo>
                      <a:pt x="30" y="80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6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6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2"/>
                    </a:lnTo>
                    <a:lnTo>
                      <a:pt x="48" y="20"/>
                    </a:lnTo>
                    <a:lnTo>
                      <a:pt x="40" y="22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99" name="Freeform 119"/>
              <p:cNvSpPr>
                <a:spLocks noEditPoints="1"/>
              </p:cNvSpPr>
              <p:nvPr/>
            </p:nvSpPr>
            <p:spPr bwMode="auto">
              <a:xfrm>
                <a:off x="4206" y="501"/>
                <a:ext cx="96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6" y="12"/>
                  </a:cxn>
                  <a:cxn ang="0">
                    <a:pos x="30" y="4"/>
                  </a:cxn>
                  <a:cxn ang="0">
                    <a:pos x="48" y="0"/>
                  </a:cxn>
                  <a:cxn ang="0">
                    <a:pos x="66" y="4"/>
                  </a:cxn>
                  <a:cxn ang="0">
                    <a:pos x="82" y="12"/>
                  </a:cxn>
                  <a:cxn ang="0">
                    <a:pos x="92" y="26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0"/>
                  </a:cxn>
                  <a:cxn ang="0">
                    <a:pos x="48" y="84"/>
                  </a:cxn>
                  <a:cxn ang="0">
                    <a:pos x="30" y="80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6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2"/>
                  </a:cxn>
                  <a:cxn ang="0">
                    <a:pos x="48" y="20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6" y="12"/>
                    </a:lnTo>
                    <a:lnTo>
                      <a:pt x="30" y="4"/>
                    </a:lnTo>
                    <a:lnTo>
                      <a:pt x="48" y="0"/>
                    </a:lnTo>
                    <a:lnTo>
                      <a:pt x="66" y="4"/>
                    </a:lnTo>
                    <a:lnTo>
                      <a:pt x="82" y="12"/>
                    </a:lnTo>
                    <a:lnTo>
                      <a:pt x="92" y="26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0"/>
                    </a:lnTo>
                    <a:lnTo>
                      <a:pt x="48" y="84"/>
                    </a:lnTo>
                    <a:lnTo>
                      <a:pt x="30" y="80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6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6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2"/>
                    </a:lnTo>
                    <a:lnTo>
                      <a:pt x="48" y="20"/>
                    </a:lnTo>
                    <a:lnTo>
                      <a:pt x="40" y="22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0" name="Oval 120"/>
              <p:cNvSpPr>
                <a:spLocks noChangeArrowheads="1"/>
              </p:cNvSpPr>
              <p:nvPr/>
            </p:nvSpPr>
            <p:spPr bwMode="auto">
              <a:xfrm>
                <a:off x="4110" y="501"/>
                <a:ext cx="98" cy="88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1" name="Freeform 121"/>
              <p:cNvSpPr>
                <a:spLocks noEditPoints="1"/>
              </p:cNvSpPr>
              <p:nvPr/>
            </p:nvSpPr>
            <p:spPr bwMode="auto">
              <a:xfrm>
                <a:off x="4304" y="501"/>
                <a:ext cx="94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4" y="12"/>
                  </a:cxn>
                  <a:cxn ang="0">
                    <a:pos x="28" y="4"/>
                  </a:cxn>
                  <a:cxn ang="0">
                    <a:pos x="46" y="0"/>
                  </a:cxn>
                  <a:cxn ang="0">
                    <a:pos x="64" y="4"/>
                  </a:cxn>
                  <a:cxn ang="0">
                    <a:pos x="80" y="12"/>
                  </a:cxn>
                  <a:cxn ang="0">
                    <a:pos x="90" y="26"/>
                  </a:cxn>
                  <a:cxn ang="0">
                    <a:pos x="92" y="34"/>
                  </a:cxn>
                  <a:cxn ang="0">
                    <a:pos x="94" y="42"/>
                  </a:cxn>
                  <a:cxn ang="0">
                    <a:pos x="92" y="50"/>
                  </a:cxn>
                  <a:cxn ang="0">
                    <a:pos x="90" y="58"/>
                  </a:cxn>
                  <a:cxn ang="0">
                    <a:pos x="80" y="72"/>
                  </a:cxn>
                  <a:cxn ang="0">
                    <a:pos x="64" y="80"/>
                  </a:cxn>
                  <a:cxn ang="0">
                    <a:pos x="46" y="84"/>
                  </a:cxn>
                  <a:cxn ang="0">
                    <a:pos x="28" y="80"/>
                  </a:cxn>
                  <a:cxn ang="0">
                    <a:pos x="14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2" y="42"/>
                  </a:cxn>
                  <a:cxn ang="0">
                    <a:pos x="24" y="50"/>
                  </a:cxn>
                  <a:cxn ang="0">
                    <a:pos x="30" y="56"/>
                  </a:cxn>
                  <a:cxn ang="0">
                    <a:pos x="38" y="62"/>
                  </a:cxn>
                  <a:cxn ang="0">
                    <a:pos x="46" y="64"/>
                  </a:cxn>
                  <a:cxn ang="0">
                    <a:pos x="54" y="62"/>
                  </a:cxn>
                  <a:cxn ang="0">
                    <a:pos x="62" y="56"/>
                  </a:cxn>
                  <a:cxn ang="0">
                    <a:pos x="68" y="50"/>
                  </a:cxn>
                  <a:cxn ang="0">
                    <a:pos x="70" y="42"/>
                  </a:cxn>
                  <a:cxn ang="0">
                    <a:pos x="68" y="34"/>
                  </a:cxn>
                  <a:cxn ang="0">
                    <a:pos x="62" y="28"/>
                  </a:cxn>
                  <a:cxn ang="0">
                    <a:pos x="54" y="22"/>
                  </a:cxn>
                  <a:cxn ang="0">
                    <a:pos x="46" y="20"/>
                  </a:cxn>
                  <a:cxn ang="0">
                    <a:pos x="38" y="22"/>
                  </a:cxn>
                  <a:cxn ang="0">
                    <a:pos x="30" y="28"/>
                  </a:cxn>
                  <a:cxn ang="0">
                    <a:pos x="24" y="34"/>
                  </a:cxn>
                  <a:cxn ang="0">
                    <a:pos x="22" y="42"/>
                  </a:cxn>
                </a:cxnLst>
                <a:rect l="0" t="0" r="r" b="b"/>
                <a:pathLst>
                  <a:path w="94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4" y="12"/>
                    </a:lnTo>
                    <a:lnTo>
                      <a:pt x="28" y="4"/>
                    </a:lnTo>
                    <a:lnTo>
                      <a:pt x="46" y="0"/>
                    </a:lnTo>
                    <a:lnTo>
                      <a:pt x="64" y="4"/>
                    </a:lnTo>
                    <a:lnTo>
                      <a:pt x="80" y="12"/>
                    </a:lnTo>
                    <a:lnTo>
                      <a:pt x="90" y="26"/>
                    </a:lnTo>
                    <a:lnTo>
                      <a:pt x="92" y="34"/>
                    </a:lnTo>
                    <a:lnTo>
                      <a:pt x="94" y="42"/>
                    </a:lnTo>
                    <a:lnTo>
                      <a:pt x="92" y="50"/>
                    </a:lnTo>
                    <a:lnTo>
                      <a:pt x="90" y="58"/>
                    </a:lnTo>
                    <a:lnTo>
                      <a:pt x="80" y="72"/>
                    </a:lnTo>
                    <a:lnTo>
                      <a:pt x="64" y="80"/>
                    </a:lnTo>
                    <a:lnTo>
                      <a:pt x="46" y="84"/>
                    </a:lnTo>
                    <a:lnTo>
                      <a:pt x="28" y="80"/>
                    </a:lnTo>
                    <a:lnTo>
                      <a:pt x="14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2" y="42"/>
                    </a:moveTo>
                    <a:lnTo>
                      <a:pt x="24" y="50"/>
                    </a:lnTo>
                    <a:lnTo>
                      <a:pt x="30" y="56"/>
                    </a:lnTo>
                    <a:lnTo>
                      <a:pt x="38" y="62"/>
                    </a:lnTo>
                    <a:lnTo>
                      <a:pt x="46" y="64"/>
                    </a:lnTo>
                    <a:lnTo>
                      <a:pt x="54" y="62"/>
                    </a:lnTo>
                    <a:lnTo>
                      <a:pt x="62" y="56"/>
                    </a:lnTo>
                    <a:lnTo>
                      <a:pt x="68" y="50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62" y="28"/>
                    </a:lnTo>
                    <a:lnTo>
                      <a:pt x="54" y="22"/>
                    </a:lnTo>
                    <a:lnTo>
                      <a:pt x="46" y="20"/>
                    </a:lnTo>
                    <a:lnTo>
                      <a:pt x="38" y="22"/>
                    </a:lnTo>
                    <a:lnTo>
                      <a:pt x="30" y="28"/>
                    </a:lnTo>
                    <a:lnTo>
                      <a:pt x="24" y="34"/>
                    </a:ln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2" name="Freeform 122"/>
              <p:cNvSpPr>
                <a:spLocks noEditPoints="1"/>
              </p:cNvSpPr>
              <p:nvPr/>
            </p:nvSpPr>
            <p:spPr bwMode="auto">
              <a:xfrm>
                <a:off x="4398" y="587"/>
                <a:ext cx="96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6" y="12"/>
                  </a:cxn>
                  <a:cxn ang="0">
                    <a:pos x="30" y="4"/>
                  </a:cxn>
                  <a:cxn ang="0">
                    <a:pos x="48" y="0"/>
                  </a:cxn>
                  <a:cxn ang="0">
                    <a:pos x="66" y="4"/>
                  </a:cxn>
                  <a:cxn ang="0">
                    <a:pos x="82" y="12"/>
                  </a:cxn>
                  <a:cxn ang="0">
                    <a:pos x="92" y="26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0"/>
                  </a:cxn>
                  <a:cxn ang="0">
                    <a:pos x="48" y="84"/>
                  </a:cxn>
                  <a:cxn ang="0">
                    <a:pos x="30" y="80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6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2"/>
                  </a:cxn>
                  <a:cxn ang="0">
                    <a:pos x="48" y="20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6" y="12"/>
                    </a:lnTo>
                    <a:lnTo>
                      <a:pt x="30" y="4"/>
                    </a:lnTo>
                    <a:lnTo>
                      <a:pt x="48" y="0"/>
                    </a:lnTo>
                    <a:lnTo>
                      <a:pt x="66" y="4"/>
                    </a:lnTo>
                    <a:lnTo>
                      <a:pt x="82" y="12"/>
                    </a:lnTo>
                    <a:lnTo>
                      <a:pt x="92" y="26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0"/>
                    </a:lnTo>
                    <a:lnTo>
                      <a:pt x="48" y="84"/>
                    </a:lnTo>
                    <a:lnTo>
                      <a:pt x="30" y="80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6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6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2"/>
                    </a:lnTo>
                    <a:lnTo>
                      <a:pt x="48" y="20"/>
                    </a:lnTo>
                    <a:lnTo>
                      <a:pt x="40" y="22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3" name="Oval 123"/>
              <p:cNvSpPr>
                <a:spLocks noChangeArrowheads="1"/>
              </p:cNvSpPr>
              <p:nvPr/>
            </p:nvSpPr>
            <p:spPr bwMode="auto">
              <a:xfrm>
                <a:off x="4398" y="501"/>
                <a:ext cx="100" cy="88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4" name="Freeform 124"/>
              <p:cNvSpPr>
                <a:spLocks noEditPoints="1"/>
              </p:cNvSpPr>
              <p:nvPr/>
            </p:nvSpPr>
            <p:spPr bwMode="auto">
              <a:xfrm>
                <a:off x="4304" y="629"/>
                <a:ext cx="94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4" y="14"/>
                  </a:cxn>
                  <a:cxn ang="0">
                    <a:pos x="28" y="4"/>
                  </a:cxn>
                  <a:cxn ang="0">
                    <a:pos x="38" y="2"/>
                  </a:cxn>
                  <a:cxn ang="0">
                    <a:pos x="46" y="0"/>
                  </a:cxn>
                  <a:cxn ang="0">
                    <a:pos x="56" y="2"/>
                  </a:cxn>
                  <a:cxn ang="0">
                    <a:pos x="64" y="4"/>
                  </a:cxn>
                  <a:cxn ang="0">
                    <a:pos x="80" y="14"/>
                  </a:cxn>
                  <a:cxn ang="0">
                    <a:pos x="90" y="28"/>
                  </a:cxn>
                  <a:cxn ang="0">
                    <a:pos x="92" y="34"/>
                  </a:cxn>
                  <a:cxn ang="0">
                    <a:pos x="94" y="42"/>
                  </a:cxn>
                  <a:cxn ang="0">
                    <a:pos x="92" y="50"/>
                  </a:cxn>
                  <a:cxn ang="0">
                    <a:pos x="90" y="58"/>
                  </a:cxn>
                  <a:cxn ang="0">
                    <a:pos x="80" y="72"/>
                  </a:cxn>
                  <a:cxn ang="0">
                    <a:pos x="64" y="82"/>
                  </a:cxn>
                  <a:cxn ang="0">
                    <a:pos x="56" y="86"/>
                  </a:cxn>
                  <a:cxn ang="0">
                    <a:pos x="46" y="86"/>
                  </a:cxn>
                  <a:cxn ang="0">
                    <a:pos x="38" y="86"/>
                  </a:cxn>
                  <a:cxn ang="0">
                    <a:pos x="28" y="82"/>
                  </a:cxn>
                  <a:cxn ang="0">
                    <a:pos x="14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2" y="42"/>
                  </a:cxn>
                  <a:cxn ang="0">
                    <a:pos x="24" y="50"/>
                  </a:cxn>
                  <a:cxn ang="0">
                    <a:pos x="30" y="58"/>
                  </a:cxn>
                  <a:cxn ang="0">
                    <a:pos x="38" y="62"/>
                  </a:cxn>
                  <a:cxn ang="0">
                    <a:pos x="46" y="64"/>
                  </a:cxn>
                  <a:cxn ang="0">
                    <a:pos x="54" y="62"/>
                  </a:cxn>
                  <a:cxn ang="0">
                    <a:pos x="62" y="58"/>
                  </a:cxn>
                  <a:cxn ang="0">
                    <a:pos x="68" y="50"/>
                  </a:cxn>
                  <a:cxn ang="0">
                    <a:pos x="70" y="42"/>
                  </a:cxn>
                  <a:cxn ang="0">
                    <a:pos x="68" y="34"/>
                  </a:cxn>
                  <a:cxn ang="0">
                    <a:pos x="62" y="28"/>
                  </a:cxn>
                  <a:cxn ang="0">
                    <a:pos x="54" y="24"/>
                  </a:cxn>
                  <a:cxn ang="0">
                    <a:pos x="46" y="22"/>
                  </a:cxn>
                  <a:cxn ang="0">
                    <a:pos x="38" y="24"/>
                  </a:cxn>
                  <a:cxn ang="0">
                    <a:pos x="30" y="28"/>
                  </a:cxn>
                  <a:cxn ang="0">
                    <a:pos x="24" y="34"/>
                  </a:cxn>
                  <a:cxn ang="0">
                    <a:pos x="22" y="42"/>
                  </a:cxn>
                </a:cxnLst>
                <a:rect l="0" t="0" r="r" b="b"/>
                <a:pathLst>
                  <a:path w="94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4" y="14"/>
                    </a:lnTo>
                    <a:lnTo>
                      <a:pt x="28" y="4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56" y="2"/>
                    </a:lnTo>
                    <a:lnTo>
                      <a:pt x="64" y="4"/>
                    </a:lnTo>
                    <a:lnTo>
                      <a:pt x="80" y="14"/>
                    </a:lnTo>
                    <a:lnTo>
                      <a:pt x="90" y="28"/>
                    </a:lnTo>
                    <a:lnTo>
                      <a:pt x="92" y="34"/>
                    </a:lnTo>
                    <a:lnTo>
                      <a:pt x="94" y="42"/>
                    </a:lnTo>
                    <a:lnTo>
                      <a:pt x="92" y="50"/>
                    </a:lnTo>
                    <a:lnTo>
                      <a:pt x="90" y="58"/>
                    </a:lnTo>
                    <a:lnTo>
                      <a:pt x="80" y="72"/>
                    </a:lnTo>
                    <a:lnTo>
                      <a:pt x="64" y="82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38" y="86"/>
                    </a:lnTo>
                    <a:lnTo>
                      <a:pt x="28" y="82"/>
                    </a:lnTo>
                    <a:lnTo>
                      <a:pt x="14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2" y="42"/>
                    </a:moveTo>
                    <a:lnTo>
                      <a:pt x="24" y="50"/>
                    </a:lnTo>
                    <a:lnTo>
                      <a:pt x="30" y="58"/>
                    </a:lnTo>
                    <a:lnTo>
                      <a:pt x="38" y="62"/>
                    </a:lnTo>
                    <a:lnTo>
                      <a:pt x="46" y="64"/>
                    </a:lnTo>
                    <a:lnTo>
                      <a:pt x="54" y="62"/>
                    </a:lnTo>
                    <a:lnTo>
                      <a:pt x="62" y="58"/>
                    </a:lnTo>
                    <a:lnTo>
                      <a:pt x="68" y="50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62" y="28"/>
                    </a:lnTo>
                    <a:lnTo>
                      <a:pt x="54" y="24"/>
                    </a:lnTo>
                    <a:lnTo>
                      <a:pt x="46" y="22"/>
                    </a:lnTo>
                    <a:lnTo>
                      <a:pt x="38" y="24"/>
                    </a:lnTo>
                    <a:lnTo>
                      <a:pt x="30" y="28"/>
                    </a:lnTo>
                    <a:lnTo>
                      <a:pt x="24" y="34"/>
                    </a:ln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5" name="Freeform 125"/>
              <p:cNvSpPr>
                <a:spLocks noEditPoints="1"/>
              </p:cNvSpPr>
              <p:nvPr/>
            </p:nvSpPr>
            <p:spPr bwMode="auto">
              <a:xfrm>
                <a:off x="4206" y="629"/>
                <a:ext cx="96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6" y="14"/>
                  </a:cxn>
                  <a:cxn ang="0">
                    <a:pos x="30" y="4"/>
                  </a:cxn>
                  <a:cxn ang="0">
                    <a:pos x="40" y="2"/>
                  </a:cxn>
                  <a:cxn ang="0">
                    <a:pos x="48" y="0"/>
                  </a:cxn>
                  <a:cxn ang="0">
                    <a:pos x="58" y="2"/>
                  </a:cxn>
                  <a:cxn ang="0">
                    <a:pos x="66" y="4"/>
                  </a:cxn>
                  <a:cxn ang="0">
                    <a:pos x="82" y="14"/>
                  </a:cxn>
                  <a:cxn ang="0">
                    <a:pos x="92" y="28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2"/>
                  </a:cxn>
                  <a:cxn ang="0">
                    <a:pos x="58" y="86"/>
                  </a:cxn>
                  <a:cxn ang="0">
                    <a:pos x="48" y="86"/>
                  </a:cxn>
                  <a:cxn ang="0">
                    <a:pos x="40" y="86"/>
                  </a:cxn>
                  <a:cxn ang="0">
                    <a:pos x="30" y="82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8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8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4"/>
                  </a:cxn>
                  <a:cxn ang="0">
                    <a:pos x="48" y="22"/>
                  </a:cxn>
                  <a:cxn ang="0">
                    <a:pos x="40" y="24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6" y="14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58" y="2"/>
                    </a:lnTo>
                    <a:lnTo>
                      <a:pt x="66" y="4"/>
                    </a:lnTo>
                    <a:lnTo>
                      <a:pt x="82" y="14"/>
                    </a:lnTo>
                    <a:lnTo>
                      <a:pt x="92" y="28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2"/>
                    </a:lnTo>
                    <a:lnTo>
                      <a:pt x="58" y="86"/>
                    </a:lnTo>
                    <a:lnTo>
                      <a:pt x="48" y="86"/>
                    </a:lnTo>
                    <a:lnTo>
                      <a:pt x="40" y="86"/>
                    </a:lnTo>
                    <a:lnTo>
                      <a:pt x="30" y="82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8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8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4"/>
                    </a:lnTo>
                    <a:lnTo>
                      <a:pt x="48" y="22"/>
                    </a:lnTo>
                    <a:lnTo>
                      <a:pt x="40" y="24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6" name="Freeform 126"/>
              <p:cNvSpPr>
                <a:spLocks noEditPoints="1"/>
              </p:cNvSpPr>
              <p:nvPr/>
            </p:nvSpPr>
            <p:spPr bwMode="auto">
              <a:xfrm>
                <a:off x="4012" y="629"/>
                <a:ext cx="96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6" y="14"/>
                  </a:cxn>
                  <a:cxn ang="0">
                    <a:pos x="30" y="4"/>
                  </a:cxn>
                  <a:cxn ang="0">
                    <a:pos x="40" y="2"/>
                  </a:cxn>
                  <a:cxn ang="0">
                    <a:pos x="48" y="0"/>
                  </a:cxn>
                  <a:cxn ang="0">
                    <a:pos x="58" y="2"/>
                  </a:cxn>
                  <a:cxn ang="0">
                    <a:pos x="66" y="4"/>
                  </a:cxn>
                  <a:cxn ang="0">
                    <a:pos x="82" y="14"/>
                  </a:cxn>
                  <a:cxn ang="0">
                    <a:pos x="92" y="28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2"/>
                  </a:cxn>
                  <a:cxn ang="0">
                    <a:pos x="58" y="86"/>
                  </a:cxn>
                  <a:cxn ang="0">
                    <a:pos x="48" y="86"/>
                  </a:cxn>
                  <a:cxn ang="0">
                    <a:pos x="40" y="86"/>
                  </a:cxn>
                  <a:cxn ang="0">
                    <a:pos x="30" y="82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8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8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4"/>
                  </a:cxn>
                  <a:cxn ang="0">
                    <a:pos x="48" y="22"/>
                  </a:cxn>
                  <a:cxn ang="0">
                    <a:pos x="40" y="24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6" y="14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58" y="2"/>
                    </a:lnTo>
                    <a:lnTo>
                      <a:pt x="66" y="4"/>
                    </a:lnTo>
                    <a:lnTo>
                      <a:pt x="82" y="14"/>
                    </a:lnTo>
                    <a:lnTo>
                      <a:pt x="92" y="28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2"/>
                    </a:lnTo>
                    <a:lnTo>
                      <a:pt x="58" y="86"/>
                    </a:lnTo>
                    <a:lnTo>
                      <a:pt x="48" y="86"/>
                    </a:lnTo>
                    <a:lnTo>
                      <a:pt x="40" y="86"/>
                    </a:lnTo>
                    <a:lnTo>
                      <a:pt x="30" y="82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8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8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4"/>
                    </a:lnTo>
                    <a:lnTo>
                      <a:pt x="48" y="22"/>
                    </a:lnTo>
                    <a:lnTo>
                      <a:pt x="40" y="24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7" name="Oval 127"/>
              <p:cNvSpPr>
                <a:spLocks noChangeArrowheads="1"/>
              </p:cNvSpPr>
              <p:nvPr/>
            </p:nvSpPr>
            <p:spPr bwMode="auto">
              <a:xfrm>
                <a:off x="3915" y="629"/>
                <a:ext cx="99" cy="88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8" name="Freeform 128"/>
              <p:cNvSpPr>
                <a:spLocks noEditPoints="1"/>
              </p:cNvSpPr>
              <p:nvPr/>
            </p:nvSpPr>
            <p:spPr bwMode="auto">
              <a:xfrm>
                <a:off x="3819" y="629"/>
                <a:ext cx="96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6" y="14"/>
                  </a:cxn>
                  <a:cxn ang="0">
                    <a:pos x="30" y="4"/>
                  </a:cxn>
                  <a:cxn ang="0">
                    <a:pos x="40" y="2"/>
                  </a:cxn>
                  <a:cxn ang="0">
                    <a:pos x="48" y="0"/>
                  </a:cxn>
                  <a:cxn ang="0">
                    <a:pos x="58" y="2"/>
                  </a:cxn>
                  <a:cxn ang="0">
                    <a:pos x="66" y="4"/>
                  </a:cxn>
                  <a:cxn ang="0">
                    <a:pos x="82" y="14"/>
                  </a:cxn>
                  <a:cxn ang="0">
                    <a:pos x="92" y="28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2"/>
                  </a:cxn>
                  <a:cxn ang="0">
                    <a:pos x="58" y="86"/>
                  </a:cxn>
                  <a:cxn ang="0">
                    <a:pos x="48" y="86"/>
                  </a:cxn>
                  <a:cxn ang="0">
                    <a:pos x="40" y="86"/>
                  </a:cxn>
                  <a:cxn ang="0">
                    <a:pos x="30" y="82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8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8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4"/>
                  </a:cxn>
                  <a:cxn ang="0">
                    <a:pos x="48" y="22"/>
                  </a:cxn>
                  <a:cxn ang="0">
                    <a:pos x="40" y="24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6" y="14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58" y="2"/>
                    </a:lnTo>
                    <a:lnTo>
                      <a:pt x="66" y="4"/>
                    </a:lnTo>
                    <a:lnTo>
                      <a:pt x="82" y="14"/>
                    </a:lnTo>
                    <a:lnTo>
                      <a:pt x="92" y="28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2"/>
                    </a:lnTo>
                    <a:lnTo>
                      <a:pt x="58" y="86"/>
                    </a:lnTo>
                    <a:lnTo>
                      <a:pt x="48" y="86"/>
                    </a:lnTo>
                    <a:lnTo>
                      <a:pt x="40" y="86"/>
                    </a:lnTo>
                    <a:lnTo>
                      <a:pt x="30" y="82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8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8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4"/>
                    </a:lnTo>
                    <a:lnTo>
                      <a:pt x="48" y="22"/>
                    </a:lnTo>
                    <a:lnTo>
                      <a:pt x="40" y="24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09" name="Freeform 129"/>
              <p:cNvSpPr>
                <a:spLocks noEditPoints="1"/>
              </p:cNvSpPr>
              <p:nvPr/>
            </p:nvSpPr>
            <p:spPr bwMode="auto">
              <a:xfrm>
                <a:off x="3819" y="501"/>
                <a:ext cx="96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6" y="12"/>
                  </a:cxn>
                  <a:cxn ang="0">
                    <a:pos x="30" y="4"/>
                  </a:cxn>
                  <a:cxn ang="0">
                    <a:pos x="48" y="0"/>
                  </a:cxn>
                  <a:cxn ang="0">
                    <a:pos x="66" y="4"/>
                  </a:cxn>
                  <a:cxn ang="0">
                    <a:pos x="82" y="12"/>
                  </a:cxn>
                  <a:cxn ang="0">
                    <a:pos x="92" y="26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0"/>
                  </a:cxn>
                  <a:cxn ang="0">
                    <a:pos x="48" y="84"/>
                  </a:cxn>
                  <a:cxn ang="0">
                    <a:pos x="30" y="80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6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2"/>
                  </a:cxn>
                  <a:cxn ang="0">
                    <a:pos x="48" y="20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6" y="12"/>
                    </a:lnTo>
                    <a:lnTo>
                      <a:pt x="30" y="4"/>
                    </a:lnTo>
                    <a:lnTo>
                      <a:pt x="48" y="0"/>
                    </a:lnTo>
                    <a:lnTo>
                      <a:pt x="66" y="4"/>
                    </a:lnTo>
                    <a:lnTo>
                      <a:pt x="82" y="12"/>
                    </a:lnTo>
                    <a:lnTo>
                      <a:pt x="92" y="26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0"/>
                    </a:lnTo>
                    <a:lnTo>
                      <a:pt x="48" y="84"/>
                    </a:lnTo>
                    <a:lnTo>
                      <a:pt x="30" y="80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6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6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2"/>
                    </a:lnTo>
                    <a:lnTo>
                      <a:pt x="48" y="20"/>
                    </a:lnTo>
                    <a:lnTo>
                      <a:pt x="40" y="22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0" name="Freeform 130"/>
              <p:cNvSpPr>
                <a:spLocks noEditPoints="1"/>
              </p:cNvSpPr>
              <p:nvPr/>
            </p:nvSpPr>
            <p:spPr bwMode="auto">
              <a:xfrm>
                <a:off x="3915" y="501"/>
                <a:ext cx="97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6" y="12"/>
                  </a:cxn>
                  <a:cxn ang="0">
                    <a:pos x="30" y="4"/>
                  </a:cxn>
                  <a:cxn ang="0">
                    <a:pos x="48" y="0"/>
                  </a:cxn>
                  <a:cxn ang="0">
                    <a:pos x="67" y="4"/>
                  </a:cxn>
                  <a:cxn ang="0">
                    <a:pos x="83" y="12"/>
                  </a:cxn>
                  <a:cxn ang="0">
                    <a:pos x="93" y="26"/>
                  </a:cxn>
                  <a:cxn ang="0">
                    <a:pos x="95" y="34"/>
                  </a:cxn>
                  <a:cxn ang="0">
                    <a:pos x="97" y="42"/>
                  </a:cxn>
                  <a:cxn ang="0">
                    <a:pos x="95" y="50"/>
                  </a:cxn>
                  <a:cxn ang="0">
                    <a:pos x="93" y="58"/>
                  </a:cxn>
                  <a:cxn ang="0">
                    <a:pos x="83" y="72"/>
                  </a:cxn>
                  <a:cxn ang="0">
                    <a:pos x="67" y="80"/>
                  </a:cxn>
                  <a:cxn ang="0">
                    <a:pos x="48" y="84"/>
                  </a:cxn>
                  <a:cxn ang="0">
                    <a:pos x="30" y="80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7" y="62"/>
                  </a:cxn>
                  <a:cxn ang="0">
                    <a:pos x="65" y="56"/>
                  </a:cxn>
                  <a:cxn ang="0">
                    <a:pos x="71" y="50"/>
                  </a:cxn>
                  <a:cxn ang="0">
                    <a:pos x="73" y="42"/>
                  </a:cxn>
                  <a:cxn ang="0">
                    <a:pos x="71" y="34"/>
                  </a:cxn>
                  <a:cxn ang="0">
                    <a:pos x="65" y="28"/>
                  </a:cxn>
                  <a:cxn ang="0">
                    <a:pos x="57" y="22"/>
                  </a:cxn>
                  <a:cxn ang="0">
                    <a:pos x="48" y="20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7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6" y="12"/>
                    </a:lnTo>
                    <a:lnTo>
                      <a:pt x="30" y="4"/>
                    </a:lnTo>
                    <a:lnTo>
                      <a:pt x="48" y="0"/>
                    </a:lnTo>
                    <a:lnTo>
                      <a:pt x="67" y="4"/>
                    </a:lnTo>
                    <a:lnTo>
                      <a:pt x="83" y="12"/>
                    </a:lnTo>
                    <a:lnTo>
                      <a:pt x="93" y="26"/>
                    </a:lnTo>
                    <a:lnTo>
                      <a:pt x="95" y="34"/>
                    </a:lnTo>
                    <a:lnTo>
                      <a:pt x="97" y="42"/>
                    </a:lnTo>
                    <a:lnTo>
                      <a:pt x="95" y="50"/>
                    </a:lnTo>
                    <a:lnTo>
                      <a:pt x="93" y="58"/>
                    </a:lnTo>
                    <a:lnTo>
                      <a:pt x="83" y="72"/>
                    </a:lnTo>
                    <a:lnTo>
                      <a:pt x="67" y="80"/>
                    </a:lnTo>
                    <a:lnTo>
                      <a:pt x="48" y="84"/>
                    </a:lnTo>
                    <a:lnTo>
                      <a:pt x="30" y="80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6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7" y="62"/>
                    </a:lnTo>
                    <a:lnTo>
                      <a:pt x="65" y="56"/>
                    </a:lnTo>
                    <a:lnTo>
                      <a:pt x="71" y="50"/>
                    </a:lnTo>
                    <a:lnTo>
                      <a:pt x="73" y="42"/>
                    </a:lnTo>
                    <a:lnTo>
                      <a:pt x="71" y="34"/>
                    </a:lnTo>
                    <a:lnTo>
                      <a:pt x="65" y="28"/>
                    </a:lnTo>
                    <a:lnTo>
                      <a:pt x="57" y="22"/>
                    </a:lnTo>
                    <a:lnTo>
                      <a:pt x="48" y="20"/>
                    </a:lnTo>
                    <a:lnTo>
                      <a:pt x="40" y="22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1" name="Freeform 131"/>
              <p:cNvSpPr>
                <a:spLocks noEditPoints="1"/>
              </p:cNvSpPr>
              <p:nvPr/>
            </p:nvSpPr>
            <p:spPr bwMode="auto">
              <a:xfrm>
                <a:off x="4110" y="629"/>
                <a:ext cx="96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6" y="14"/>
                  </a:cxn>
                  <a:cxn ang="0">
                    <a:pos x="30" y="4"/>
                  </a:cxn>
                  <a:cxn ang="0">
                    <a:pos x="40" y="2"/>
                  </a:cxn>
                  <a:cxn ang="0">
                    <a:pos x="48" y="0"/>
                  </a:cxn>
                  <a:cxn ang="0">
                    <a:pos x="58" y="2"/>
                  </a:cxn>
                  <a:cxn ang="0">
                    <a:pos x="66" y="4"/>
                  </a:cxn>
                  <a:cxn ang="0">
                    <a:pos x="82" y="14"/>
                  </a:cxn>
                  <a:cxn ang="0">
                    <a:pos x="92" y="28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2"/>
                  </a:cxn>
                  <a:cxn ang="0">
                    <a:pos x="58" y="86"/>
                  </a:cxn>
                  <a:cxn ang="0">
                    <a:pos x="48" y="86"/>
                  </a:cxn>
                  <a:cxn ang="0">
                    <a:pos x="40" y="86"/>
                  </a:cxn>
                  <a:cxn ang="0">
                    <a:pos x="30" y="82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8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8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4"/>
                  </a:cxn>
                  <a:cxn ang="0">
                    <a:pos x="48" y="22"/>
                  </a:cxn>
                  <a:cxn ang="0">
                    <a:pos x="40" y="24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6" y="14"/>
                    </a:lnTo>
                    <a:lnTo>
                      <a:pt x="30" y="4"/>
                    </a:lnTo>
                    <a:lnTo>
                      <a:pt x="40" y="2"/>
                    </a:lnTo>
                    <a:lnTo>
                      <a:pt x="48" y="0"/>
                    </a:lnTo>
                    <a:lnTo>
                      <a:pt x="58" y="2"/>
                    </a:lnTo>
                    <a:lnTo>
                      <a:pt x="66" y="4"/>
                    </a:lnTo>
                    <a:lnTo>
                      <a:pt x="82" y="14"/>
                    </a:lnTo>
                    <a:lnTo>
                      <a:pt x="92" y="28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2"/>
                    </a:lnTo>
                    <a:lnTo>
                      <a:pt x="58" y="86"/>
                    </a:lnTo>
                    <a:lnTo>
                      <a:pt x="48" y="86"/>
                    </a:lnTo>
                    <a:lnTo>
                      <a:pt x="40" y="86"/>
                    </a:lnTo>
                    <a:lnTo>
                      <a:pt x="30" y="82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8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8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4"/>
                    </a:lnTo>
                    <a:lnTo>
                      <a:pt x="48" y="22"/>
                    </a:lnTo>
                    <a:lnTo>
                      <a:pt x="40" y="24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3" name="Group 132"/>
            <p:cNvGrpSpPr>
              <a:grpSpLocks/>
            </p:cNvGrpSpPr>
            <p:nvPr/>
          </p:nvGrpSpPr>
          <p:grpSpPr bwMode="auto">
            <a:xfrm>
              <a:off x="288" y="2692"/>
              <a:ext cx="290" cy="260"/>
              <a:chOff x="3289" y="457"/>
              <a:chExt cx="290" cy="260"/>
            </a:xfrm>
          </p:grpSpPr>
          <p:sp>
            <p:nvSpPr>
              <p:cNvPr id="71813" name="Oval 133"/>
              <p:cNvSpPr>
                <a:spLocks noChangeArrowheads="1"/>
              </p:cNvSpPr>
              <p:nvPr/>
            </p:nvSpPr>
            <p:spPr bwMode="auto">
              <a:xfrm>
                <a:off x="3289" y="501"/>
                <a:ext cx="98" cy="88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4" name="Freeform 134"/>
              <p:cNvSpPr>
                <a:spLocks noEditPoints="1"/>
              </p:cNvSpPr>
              <p:nvPr/>
            </p:nvSpPr>
            <p:spPr bwMode="auto">
              <a:xfrm>
                <a:off x="3385" y="457"/>
                <a:ext cx="94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4" y="14"/>
                  </a:cxn>
                  <a:cxn ang="0">
                    <a:pos x="28" y="4"/>
                  </a:cxn>
                  <a:cxn ang="0">
                    <a:pos x="38" y="2"/>
                  </a:cxn>
                  <a:cxn ang="0">
                    <a:pos x="46" y="0"/>
                  </a:cxn>
                  <a:cxn ang="0">
                    <a:pos x="56" y="2"/>
                  </a:cxn>
                  <a:cxn ang="0">
                    <a:pos x="64" y="4"/>
                  </a:cxn>
                  <a:cxn ang="0">
                    <a:pos x="80" y="14"/>
                  </a:cxn>
                  <a:cxn ang="0">
                    <a:pos x="90" y="28"/>
                  </a:cxn>
                  <a:cxn ang="0">
                    <a:pos x="92" y="34"/>
                  </a:cxn>
                  <a:cxn ang="0">
                    <a:pos x="94" y="42"/>
                  </a:cxn>
                  <a:cxn ang="0">
                    <a:pos x="92" y="50"/>
                  </a:cxn>
                  <a:cxn ang="0">
                    <a:pos x="90" y="58"/>
                  </a:cxn>
                  <a:cxn ang="0">
                    <a:pos x="80" y="72"/>
                  </a:cxn>
                  <a:cxn ang="0">
                    <a:pos x="64" y="82"/>
                  </a:cxn>
                  <a:cxn ang="0">
                    <a:pos x="56" y="86"/>
                  </a:cxn>
                  <a:cxn ang="0">
                    <a:pos x="46" y="86"/>
                  </a:cxn>
                  <a:cxn ang="0">
                    <a:pos x="38" y="86"/>
                  </a:cxn>
                  <a:cxn ang="0">
                    <a:pos x="28" y="82"/>
                  </a:cxn>
                  <a:cxn ang="0">
                    <a:pos x="14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2" y="42"/>
                  </a:cxn>
                  <a:cxn ang="0">
                    <a:pos x="24" y="50"/>
                  </a:cxn>
                  <a:cxn ang="0">
                    <a:pos x="30" y="58"/>
                  </a:cxn>
                  <a:cxn ang="0">
                    <a:pos x="38" y="62"/>
                  </a:cxn>
                  <a:cxn ang="0">
                    <a:pos x="46" y="64"/>
                  </a:cxn>
                  <a:cxn ang="0">
                    <a:pos x="54" y="62"/>
                  </a:cxn>
                  <a:cxn ang="0">
                    <a:pos x="62" y="58"/>
                  </a:cxn>
                  <a:cxn ang="0">
                    <a:pos x="68" y="50"/>
                  </a:cxn>
                  <a:cxn ang="0">
                    <a:pos x="70" y="42"/>
                  </a:cxn>
                  <a:cxn ang="0">
                    <a:pos x="68" y="34"/>
                  </a:cxn>
                  <a:cxn ang="0">
                    <a:pos x="62" y="28"/>
                  </a:cxn>
                  <a:cxn ang="0">
                    <a:pos x="54" y="24"/>
                  </a:cxn>
                  <a:cxn ang="0">
                    <a:pos x="46" y="22"/>
                  </a:cxn>
                  <a:cxn ang="0">
                    <a:pos x="38" y="24"/>
                  </a:cxn>
                  <a:cxn ang="0">
                    <a:pos x="30" y="28"/>
                  </a:cxn>
                  <a:cxn ang="0">
                    <a:pos x="24" y="34"/>
                  </a:cxn>
                  <a:cxn ang="0">
                    <a:pos x="22" y="42"/>
                  </a:cxn>
                </a:cxnLst>
                <a:rect l="0" t="0" r="r" b="b"/>
                <a:pathLst>
                  <a:path w="94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4" y="14"/>
                    </a:lnTo>
                    <a:lnTo>
                      <a:pt x="28" y="4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56" y="2"/>
                    </a:lnTo>
                    <a:lnTo>
                      <a:pt x="64" y="4"/>
                    </a:lnTo>
                    <a:lnTo>
                      <a:pt x="80" y="14"/>
                    </a:lnTo>
                    <a:lnTo>
                      <a:pt x="90" y="28"/>
                    </a:lnTo>
                    <a:lnTo>
                      <a:pt x="92" y="34"/>
                    </a:lnTo>
                    <a:lnTo>
                      <a:pt x="94" y="42"/>
                    </a:lnTo>
                    <a:lnTo>
                      <a:pt x="92" y="50"/>
                    </a:lnTo>
                    <a:lnTo>
                      <a:pt x="90" y="58"/>
                    </a:lnTo>
                    <a:lnTo>
                      <a:pt x="80" y="72"/>
                    </a:lnTo>
                    <a:lnTo>
                      <a:pt x="64" y="82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38" y="86"/>
                    </a:lnTo>
                    <a:lnTo>
                      <a:pt x="28" y="82"/>
                    </a:lnTo>
                    <a:lnTo>
                      <a:pt x="14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2" y="42"/>
                    </a:moveTo>
                    <a:lnTo>
                      <a:pt x="24" y="50"/>
                    </a:lnTo>
                    <a:lnTo>
                      <a:pt x="30" y="58"/>
                    </a:lnTo>
                    <a:lnTo>
                      <a:pt x="38" y="62"/>
                    </a:lnTo>
                    <a:lnTo>
                      <a:pt x="46" y="64"/>
                    </a:lnTo>
                    <a:lnTo>
                      <a:pt x="54" y="62"/>
                    </a:lnTo>
                    <a:lnTo>
                      <a:pt x="62" y="58"/>
                    </a:lnTo>
                    <a:lnTo>
                      <a:pt x="68" y="50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62" y="28"/>
                    </a:lnTo>
                    <a:lnTo>
                      <a:pt x="54" y="24"/>
                    </a:lnTo>
                    <a:lnTo>
                      <a:pt x="46" y="22"/>
                    </a:lnTo>
                    <a:lnTo>
                      <a:pt x="38" y="24"/>
                    </a:lnTo>
                    <a:lnTo>
                      <a:pt x="30" y="28"/>
                    </a:lnTo>
                    <a:lnTo>
                      <a:pt x="24" y="34"/>
                    </a:ln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5" name="Freeform 135"/>
              <p:cNvSpPr>
                <a:spLocks noEditPoints="1"/>
              </p:cNvSpPr>
              <p:nvPr/>
            </p:nvSpPr>
            <p:spPr bwMode="auto">
              <a:xfrm>
                <a:off x="3481" y="501"/>
                <a:ext cx="96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6" y="12"/>
                  </a:cxn>
                  <a:cxn ang="0">
                    <a:pos x="30" y="4"/>
                  </a:cxn>
                  <a:cxn ang="0">
                    <a:pos x="48" y="0"/>
                  </a:cxn>
                  <a:cxn ang="0">
                    <a:pos x="66" y="4"/>
                  </a:cxn>
                  <a:cxn ang="0">
                    <a:pos x="82" y="12"/>
                  </a:cxn>
                  <a:cxn ang="0">
                    <a:pos x="92" y="26"/>
                  </a:cxn>
                  <a:cxn ang="0">
                    <a:pos x="94" y="34"/>
                  </a:cxn>
                  <a:cxn ang="0">
                    <a:pos x="96" y="42"/>
                  </a:cxn>
                  <a:cxn ang="0">
                    <a:pos x="94" y="50"/>
                  </a:cxn>
                  <a:cxn ang="0">
                    <a:pos x="92" y="58"/>
                  </a:cxn>
                  <a:cxn ang="0">
                    <a:pos x="82" y="72"/>
                  </a:cxn>
                  <a:cxn ang="0">
                    <a:pos x="66" y="80"/>
                  </a:cxn>
                  <a:cxn ang="0">
                    <a:pos x="48" y="84"/>
                  </a:cxn>
                  <a:cxn ang="0">
                    <a:pos x="30" y="80"/>
                  </a:cxn>
                  <a:cxn ang="0">
                    <a:pos x="16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4" y="42"/>
                  </a:cxn>
                  <a:cxn ang="0">
                    <a:pos x="26" y="50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48" y="64"/>
                  </a:cxn>
                  <a:cxn ang="0">
                    <a:pos x="56" y="62"/>
                  </a:cxn>
                  <a:cxn ang="0">
                    <a:pos x="64" y="56"/>
                  </a:cxn>
                  <a:cxn ang="0">
                    <a:pos x="70" y="50"/>
                  </a:cxn>
                  <a:cxn ang="0">
                    <a:pos x="72" y="42"/>
                  </a:cxn>
                  <a:cxn ang="0">
                    <a:pos x="70" y="34"/>
                  </a:cxn>
                  <a:cxn ang="0">
                    <a:pos x="64" y="28"/>
                  </a:cxn>
                  <a:cxn ang="0">
                    <a:pos x="56" y="22"/>
                  </a:cxn>
                  <a:cxn ang="0">
                    <a:pos x="48" y="20"/>
                  </a:cxn>
                  <a:cxn ang="0">
                    <a:pos x="40" y="22"/>
                  </a:cxn>
                  <a:cxn ang="0">
                    <a:pos x="32" y="28"/>
                  </a:cxn>
                  <a:cxn ang="0">
                    <a:pos x="26" y="34"/>
                  </a:cxn>
                  <a:cxn ang="0">
                    <a:pos x="24" y="42"/>
                  </a:cxn>
                </a:cxnLst>
                <a:rect l="0" t="0" r="r" b="b"/>
                <a:pathLst>
                  <a:path w="96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6" y="12"/>
                    </a:lnTo>
                    <a:lnTo>
                      <a:pt x="30" y="4"/>
                    </a:lnTo>
                    <a:lnTo>
                      <a:pt x="48" y="0"/>
                    </a:lnTo>
                    <a:lnTo>
                      <a:pt x="66" y="4"/>
                    </a:lnTo>
                    <a:lnTo>
                      <a:pt x="82" y="12"/>
                    </a:lnTo>
                    <a:lnTo>
                      <a:pt x="92" y="26"/>
                    </a:lnTo>
                    <a:lnTo>
                      <a:pt x="94" y="34"/>
                    </a:lnTo>
                    <a:lnTo>
                      <a:pt x="96" y="42"/>
                    </a:lnTo>
                    <a:lnTo>
                      <a:pt x="94" y="50"/>
                    </a:lnTo>
                    <a:lnTo>
                      <a:pt x="92" y="58"/>
                    </a:lnTo>
                    <a:lnTo>
                      <a:pt x="82" y="72"/>
                    </a:lnTo>
                    <a:lnTo>
                      <a:pt x="66" y="80"/>
                    </a:lnTo>
                    <a:lnTo>
                      <a:pt x="48" y="84"/>
                    </a:lnTo>
                    <a:lnTo>
                      <a:pt x="30" y="80"/>
                    </a:lnTo>
                    <a:lnTo>
                      <a:pt x="16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4" y="42"/>
                    </a:moveTo>
                    <a:lnTo>
                      <a:pt x="26" y="50"/>
                    </a:lnTo>
                    <a:lnTo>
                      <a:pt x="32" y="56"/>
                    </a:lnTo>
                    <a:lnTo>
                      <a:pt x="40" y="62"/>
                    </a:lnTo>
                    <a:lnTo>
                      <a:pt x="48" y="64"/>
                    </a:lnTo>
                    <a:lnTo>
                      <a:pt x="56" y="62"/>
                    </a:lnTo>
                    <a:lnTo>
                      <a:pt x="64" y="56"/>
                    </a:lnTo>
                    <a:lnTo>
                      <a:pt x="70" y="50"/>
                    </a:lnTo>
                    <a:lnTo>
                      <a:pt x="72" y="42"/>
                    </a:lnTo>
                    <a:lnTo>
                      <a:pt x="70" y="34"/>
                    </a:lnTo>
                    <a:lnTo>
                      <a:pt x="64" y="28"/>
                    </a:lnTo>
                    <a:lnTo>
                      <a:pt x="56" y="22"/>
                    </a:lnTo>
                    <a:lnTo>
                      <a:pt x="48" y="20"/>
                    </a:lnTo>
                    <a:lnTo>
                      <a:pt x="40" y="22"/>
                    </a:lnTo>
                    <a:lnTo>
                      <a:pt x="32" y="28"/>
                    </a:lnTo>
                    <a:lnTo>
                      <a:pt x="26" y="34"/>
                    </a:lnTo>
                    <a:lnTo>
                      <a:pt x="24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6" name="Freeform 136"/>
              <p:cNvSpPr>
                <a:spLocks noEditPoints="1"/>
              </p:cNvSpPr>
              <p:nvPr/>
            </p:nvSpPr>
            <p:spPr bwMode="auto">
              <a:xfrm>
                <a:off x="3289" y="587"/>
                <a:ext cx="94" cy="84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6"/>
                  </a:cxn>
                  <a:cxn ang="0">
                    <a:pos x="14" y="12"/>
                  </a:cxn>
                  <a:cxn ang="0">
                    <a:pos x="28" y="4"/>
                  </a:cxn>
                  <a:cxn ang="0">
                    <a:pos x="46" y="0"/>
                  </a:cxn>
                  <a:cxn ang="0">
                    <a:pos x="64" y="4"/>
                  </a:cxn>
                  <a:cxn ang="0">
                    <a:pos x="80" y="12"/>
                  </a:cxn>
                  <a:cxn ang="0">
                    <a:pos x="90" y="26"/>
                  </a:cxn>
                  <a:cxn ang="0">
                    <a:pos x="92" y="34"/>
                  </a:cxn>
                  <a:cxn ang="0">
                    <a:pos x="94" y="42"/>
                  </a:cxn>
                  <a:cxn ang="0">
                    <a:pos x="92" y="50"/>
                  </a:cxn>
                  <a:cxn ang="0">
                    <a:pos x="90" y="58"/>
                  </a:cxn>
                  <a:cxn ang="0">
                    <a:pos x="80" y="72"/>
                  </a:cxn>
                  <a:cxn ang="0">
                    <a:pos x="64" y="80"/>
                  </a:cxn>
                  <a:cxn ang="0">
                    <a:pos x="46" y="84"/>
                  </a:cxn>
                  <a:cxn ang="0">
                    <a:pos x="28" y="80"/>
                  </a:cxn>
                  <a:cxn ang="0">
                    <a:pos x="14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2" y="42"/>
                  </a:cxn>
                  <a:cxn ang="0">
                    <a:pos x="24" y="50"/>
                  </a:cxn>
                  <a:cxn ang="0">
                    <a:pos x="30" y="56"/>
                  </a:cxn>
                  <a:cxn ang="0">
                    <a:pos x="38" y="62"/>
                  </a:cxn>
                  <a:cxn ang="0">
                    <a:pos x="46" y="64"/>
                  </a:cxn>
                  <a:cxn ang="0">
                    <a:pos x="54" y="62"/>
                  </a:cxn>
                  <a:cxn ang="0">
                    <a:pos x="62" y="56"/>
                  </a:cxn>
                  <a:cxn ang="0">
                    <a:pos x="68" y="50"/>
                  </a:cxn>
                  <a:cxn ang="0">
                    <a:pos x="70" y="42"/>
                  </a:cxn>
                  <a:cxn ang="0">
                    <a:pos x="68" y="34"/>
                  </a:cxn>
                  <a:cxn ang="0">
                    <a:pos x="62" y="28"/>
                  </a:cxn>
                  <a:cxn ang="0">
                    <a:pos x="54" y="22"/>
                  </a:cxn>
                  <a:cxn ang="0">
                    <a:pos x="46" y="20"/>
                  </a:cxn>
                  <a:cxn ang="0">
                    <a:pos x="38" y="22"/>
                  </a:cxn>
                  <a:cxn ang="0">
                    <a:pos x="30" y="28"/>
                  </a:cxn>
                  <a:cxn ang="0">
                    <a:pos x="24" y="34"/>
                  </a:cxn>
                  <a:cxn ang="0">
                    <a:pos x="22" y="42"/>
                  </a:cxn>
                </a:cxnLst>
                <a:rect l="0" t="0" r="r" b="b"/>
                <a:pathLst>
                  <a:path w="94" h="84">
                    <a:moveTo>
                      <a:pt x="0" y="42"/>
                    </a:moveTo>
                    <a:lnTo>
                      <a:pt x="2" y="34"/>
                    </a:lnTo>
                    <a:lnTo>
                      <a:pt x="4" y="26"/>
                    </a:lnTo>
                    <a:lnTo>
                      <a:pt x="14" y="12"/>
                    </a:lnTo>
                    <a:lnTo>
                      <a:pt x="28" y="4"/>
                    </a:lnTo>
                    <a:lnTo>
                      <a:pt x="46" y="0"/>
                    </a:lnTo>
                    <a:lnTo>
                      <a:pt x="64" y="4"/>
                    </a:lnTo>
                    <a:lnTo>
                      <a:pt x="80" y="12"/>
                    </a:lnTo>
                    <a:lnTo>
                      <a:pt x="90" y="26"/>
                    </a:lnTo>
                    <a:lnTo>
                      <a:pt x="92" y="34"/>
                    </a:lnTo>
                    <a:lnTo>
                      <a:pt x="94" y="42"/>
                    </a:lnTo>
                    <a:lnTo>
                      <a:pt x="92" y="50"/>
                    </a:lnTo>
                    <a:lnTo>
                      <a:pt x="90" y="58"/>
                    </a:lnTo>
                    <a:lnTo>
                      <a:pt x="80" y="72"/>
                    </a:lnTo>
                    <a:lnTo>
                      <a:pt x="64" y="80"/>
                    </a:lnTo>
                    <a:lnTo>
                      <a:pt x="46" y="84"/>
                    </a:lnTo>
                    <a:lnTo>
                      <a:pt x="28" y="80"/>
                    </a:lnTo>
                    <a:lnTo>
                      <a:pt x="14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2" y="42"/>
                    </a:moveTo>
                    <a:lnTo>
                      <a:pt x="24" y="50"/>
                    </a:lnTo>
                    <a:lnTo>
                      <a:pt x="30" y="56"/>
                    </a:lnTo>
                    <a:lnTo>
                      <a:pt x="38" y="62"/>
                    </a:lnTo>
                    <a:lnTo>
                      <a:pt x="46" y="64"/>
                    </a:lnTo>
                    <a:lnTo>
                      <a:pt x="54" y="62"/>
                    </a:lnTo>
                    <a:lnTo>
                      <a:pt x="62" y="56"/>
                    </a:lnTo>
                    <a:lnTo>
                      <a:pt x="68" y="50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62" y="28"/>
                    </a:lnTo>
                    <a:lnTo>
                      <a:pt x="54" y="22"/>
                    </a:lnTo>
                    <a:lnTo>
                      <a:pt x="46" y="20"/>
                    </a:lnTo>
                    <a:lnTo>
                      <a:pt x="38" y="22"/>
                    </a:lnTo>
                    <a:lnTo>
                      <a:pt x="30" y="28"/>
                    </a:lnTo>
                    <a:lnTo>
                      <a:pt x="24" y="34"/>
                    </a:ln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7" name="Oval 137"/>
              <p:cNvSpPr>
                <a:spLocks noChangeArrowheads="1"/>
              </p:cNvSpPr>
              <p:nvPr/>
            </p:nvSpPr>
            <p:spPr bwMode="auto">
              <a:xfrm>
                <a:off x="3481" y="587"/>
                <a:ext cx="98" cy="88"/>
              </a:xfrm>
              <a:prstGeom prst="ellipse">
                <a:avLst/>
              </a:prstGeom>
              <a:solidFill>
                <a:srgbClr val="FF00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8" name="Freeform 138"/>
              <p:cNvSpPr>
                <a:spLocks noEditPoints="1"/>
              </p:cNvSpPr>
              <p:nvPr/>
            </p:nvSpPr>
            <p:spPr bwMode="auto">
              <a:xfrm>
                <a:off x="3385" y="629"/>
                <a:ext cx="94" cy="86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34"/>
                  </a:cxn>
                  <a:cxn ang="0">
                    <a:pos x="4" y="28"/>
                  </a:cxn>
                  <a:cxn ang="0">
                    <a:pos x="14" y="14"/>
                  </a:cxn>
                  <a:cxn ang="0">
                    <a:pos x="28" y="4"/>
                  </a:cxn>
                  <a:cxn ang="0">
                    <a:pos x="38" y="2"/>
                  </a:cxn>
                  <a:cxn ang="0">
                    <a:pos x="46" y="0"/>
                  </a:cxn>
                  <a:cxn ang="0">
                    <a:pos x="56" y="2"/>
                  </a:cxn>
                  <a:cxn ang="0">
                    <a:pos x="64" y="4"/>
                  </a:cxn>
                  <a:cxn ang="0">
                    <a:pos x="80" y="14"/>
                  </a:cxn>
                  <a:cxn ang="0">
                    <a:pos x="90" y="28"/>
                  </a:cxn>
                  <a:cxn ang="0">
                    <a:pos x="92" y="34"/>
                  </a:cxn>
                  <a:cxn ang="0">
                    <a:pos x="94" y="42"/>
                  </a:cxn>
                  <a:cxn ang="0">
                    <a:pos x="92" y="50"/>
                  </a:cxn>
                  <a:cxn ang="0">
                    <a:pos x="90" y="58"/>
                  </a:cxn>
                  <a:cxn ang="0">
                    <a:pos x="80" y="72"/>
                  </a:cxn>
                  <a:cxn ang="0">
                    <a:pos x="64" y="82"/>
                  </a:cxn>
                  <a:cxn ang="0">
                    <a:pos x="56" y="86"/>
                  </a:cxn>
                  <a:cxn ang="0">
                    <a:pos x="46" y="86"/>
                  </a:cxn>
                  <a:cxn ang="0">
                    <a:pos x="38" y="86"/>
                  </a:cxn>
                  <a:cxn ang="0">
                    <a:pos x="28" y="82"/>
                  </a:cxn>
                  <a:cxn ang="0">
                    <a:pos x="14" y="72"/>
                  </a:cxn>
                  <a:cxn ang="0">
                    <a:pos x="4" y="58"/>
                  </a:cxn>
                  <a:cxn ang="0">
                    <a:pos x="2" y="50"/>
                  </a:cxn>
                  <a:cxn ang="0">
                    <a:pos x="0" y="42"/>
                  </a:cxn>
                  <a:cxn ang="0">
                    <a:pos x="22" y="42"/>
                  </a:cxn>
                  <a:cxn ang="0">
                    <a:pos x="24" y="50"/>
                  </a:cxn>
                  <a:cxn ang="0">
                    <a:pos x="30" y="58"/>
                  </a:cxn>
                  <a:cxn ang="0">
                    <a:pos x="38" y="62"/>
                  </a:cxn>
                  <a:cxn ang="0">
                    <a:pos x="46" y="64"/>
                  </a:cxn>
                  <a:cxn ang="0">
                    <a:pos x="54" y="62"/>
                  </a:cxn>
                  <a:cxn ang="0">
                    <a:pos x="62" y="58"/>
                  </a:cxn>
                  <a:cxn ang="0">
                    <a:pos x="68" y="50"/>
                  </a:cxn>
                  <a:cxn ang="0">
                    <a:pos x="70" y="42"/>
                  </a:cxn>
                  <a:cxn ang="0">
                    <a:pos x="68" y="34"/>
                  </a:cxn>
                  <a:cxn ang="0">
                    <a:pos x="62" y="28"/>
                  </a:cxn>
                  <a:cxn ang="0">
                    <a:pos x="54" y="24"/>
                  </a:cxn>
                  <a:cxn ang="0">
                    <a:pos x="46" y="22"/>
                  </a:cxn>
                  <a:cxn ang="0">
                    <a:pos x="38" y="24"/>
                  </a:cxn>
                  <a:cxn ang="0">
                    <a:pos x="30" y="28"/>
                  </a:cxn>
                  <a:cxn ang="0">
                    <a:pos x="24" y="34"/>
                  </a:cxn>
                  <a:cxn ang="0">
                    <a:pos x="22" y="42"/>
                  </a:cxn>
                </a:cxnLst>
                <a:rect l="0" t="0" r="r" b="b"/>
                <a:pathLst>
                  <a:path w="94" h="86">
                    <a:moveTo>
                      <a:pt x="0" y="42"/>
                    </a:moveTo>
                    <a:lnTo>
                      <a:pt x="2" y="34"/>
                    </a:lnTo>
                    <a:lnTo>
                      <a:pt x="4" y="28"/>
                    </a:lnTo>
                    <a:lnTo>
                      <a:pt x="14" y="14"/>
                    </a:lnTo>
                    <a:lnTo>
                      <a:pt x="28" y="4"/>
                    </a:lnTo>
                    <a:lnTo>
                      <a:pt x="38" y="2"/>
                    </a:lnTo>
                    <a:lnTo>
                      <a:pt x="46" y="0"/>
                    </a:lnTo>
                    <a:lnTo>
                      <a:pt x="56" y="2"/>
                    </a:lnTo>
                    <a:lnTo>
                      <a:pt x="64" y="4"/>
                    </a:lnTo>
                    <a:lnTo>
                      <a:pt x="80" y="14"/>
                    </a:lnTo>
                    <a:lnTo>
                      <a:pt x="90" y="28"/>
                    </a:lnTo>
                    <a:lnTo>
                      <a:pt x="92" y="34"/>
                    </a:lnTo>
                    <a:lnTo>
                      <a:pt x="94" y="42"/>
                    </a:lnTo>
                    <a:lnTo>
                      <a:pt x="92" y="50"/>
                    </a:lnTo>
                    <a:lnTo>
                      <a:pt x="90" y="58"/>
                    </a:lnTo>
                    <a:lnTo>
                      <a:pt x="80" y="72"/>
                    </a:lnTo>
                    <a:lnTo>
                      <a:pt x="64" y="82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38" y="86"/>
                    </a:lnTo>
                    <a:lnTo>
                      <a:pt x="28" y="82"/>
                    </a:lnTo>
                    <a:lnTo>
                      <a:pt x="14" y="72"/>
                    </a:lnTo>
                    <a:lnTo>
                      <a:pt x="4" y="58"/>
                    </a:lnTo>
                    <a:lnTo>
                      <a:pt x="2" y="50"/>
                    </a:lnTo>
                    <a:lnTo>
                      <a:pt x="0" y="42"/>
                    </a:lnTo>
                    <a:close/>
                    <a:moveTo>
                      <a:pt x="22" y="42"/>
                    </a:moveTo>
                    <a:lnTo>
                      <a:pt x="24" y="50"/>
                    </a:lnTo>
                    <a:lnTo>
                      <a:pt x="30" y="58"/>
                    </a:lnTo>
                    <a:lnTo>
                      <a:pt x="38" y="62"/>
                    </a:lnTo>
                    <a:lnTo>
                      <a:pt x="46" y="64"/>
                    </a:lnTo>
                    <a:lnTo>
                      <a:pt x="54" y="62"/>
                    </a:lnTo>
                    <a:lnTo>
                      <a:pt x="62" y="58"/>
                    </a:lnTo>
                    <a:lnTo>
                      <a:pt x="68" y="50"/>
                    </a:lnTo>
                    <a:lnTo>
                      <a:pt x="70" y="42"/>
                    </a:lnTo>
                    <a:lnTo>
                      <a:pt x="68" y="34"/>
                    </a:lnTo>
                    <a:lnTo>
                      <a:pt x="62" y="28"/>
                    </a:lnTo>
                    <a:lnTo>
                      <a:pt x="54" y="24"/>
                    </a:lnTo>
                    <a:lnTo>
                      <a:pt x="46" y="22"/>
                    </a:lnTo>
                    <a:lnTo>
                      <a:pt x="38" y="24"/>
                    </a:lnTo>
                    <a:lnTo>
                      <a:pt x="30" y="28"/>
                    </a:lnTo>
                    <a:lnTo>
                      <a:pt x="24" y="34"/>
                    </a:ln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00CC99"/>
              </a:solidFill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19" name="Oval 139"/>
              <p:cNvSpPr>
                <a:spLocks noChangeArrowheads="1"/>
              </p:cNvSpPr>
              <p:nvPr/>
            </p:nvSpPr>
            <p:spPr bwMode="auto">
              <a:xfrm>
                <a:off x="3385" y="543"/>
                <a:ext cx="98" cy="88"/>
              </a:xfrm>
              <a:prstGeom prst="ellipse">
                <a:avLst/>
              </a:prstGeom>
              <a:solidFill>
                <a:srgbClr val="FF9933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20" name="Oval 140"/>
              <p:cNvSpPr>
                <a:spLocks noChangeArrowheads="1"/>
              </p:cNvSpPr>
              <p:nvPr/>
            </p:nvSpPr>
            <p:spPr bwMode="auto">
              <a:xfrm>
                <a:off x="3289" y="457"/>
                <a:ext cx="290" cy="260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1821" name="Oval 141"/>
            <p:cNvSpPr>
              <a:spLocks noChangeArrowheads="1"/>
            </p:cNvSpPr>
            <p:nvPr/>
          </p:nvSpPr>
          <p:spPr bwMode="auto">
            <a:xfrm>
              <a:off x="361" y="3505"/>
              <a:ext cx="96" cy="88"/>
            </a:xfrm>
            <a:prstGeom prst="ellipse">
              <a:avLst/>
            </a:prstGeom>
            <a:solidFill>
              <a:srgbClr val="FF00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22" name="Oval 142"/>
            <p:cNvSpPr>
              <a:spLocks noChangeArrowheads="1"/>
            </p:cNvSpPr>
            <p:nvPr/>
          </p:nvSpPr>
          <p:spPr bwMode="auto">
            <a:xfrm>
              <a:off x="361" y="3246"/>
              <a:ext cx="96" cy="88"/>
            </a:xfrm>
            <a:prstGeom prst="ellipse">
              <a:avLst/>
            </a:prstGeom>
            <a:solidFill>
              <a:srgbClr val="FF9933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23" name="Rectangle 143"/>
            <p:cNvSpPr>
              <a:spLocks noChangeArrowheads="1"/>
            </p:cNvSpPr>
            <p:nvPr/>
          </p:nvSpPr>
          <p:spPr bwMode="auto">
            <a:xfrm>
              <a:off x="1495" y="2640"/>
              <a:ext cx="1887" cy="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24" name="Rectangle 144"/>
            <p:cNvSpPr>
              <a:spLocks noChangeArrowheads="1"/>
            </p:cNvSpPr>
            <p:nvPr/>
          </p:nvSpPr>
          <p:spPr bwMode="auto">
            <a:xfrm>
              <a:off x="1796" y="2672"/>
              <a:ext cx="115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25" name="Rectangle 145"/>
            <p:cNvSpPr>
              <a:spLocks noChangeArrowheads="1"/>
            </p:cNvSpPr>
            <p:nvPr/>
          </p:nvSpPr>
          <p:spPr bwMode="auto">
            <a:xfrm>
              <a:off x="1796" y="2676"/>
              <a:ext cx="11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Microagrega</a:t>
              </a:r>
              <a:r>
                <a:rPr lang="en-US" sz="1800" b="1">
                  <a:solidFill>
                    <a:srgbClr val="FFFFFF"/>
                  </a:solidFill>
                  <a:latin typeface="Arial" pitchFamily="34" charset="0"/>
                </a:rPr>
                <a:t>do</a:t>
              </a:r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s</a:t>
              </a:r>
              <a:endParaRPr lang="es-AR"/>
            </a:p>
          </p:txBody>
        </p:sp>
        <p:sp>
          <p:nvSpPr>
            <p:cNvPr id="71826" name="Rectangle 146"/>
            <p:cNvSpPr>
              <a:spLocks noChangeArrowheads="1"/>
            </p:cNvSpPr>
            <p:nvPr/>
          </p:nvSpPr>
          <p:spPr bwMode="auto">
            <a:xfrm>
              <a:off x="1651" y="2930"/>
              <a:ext cx="119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27" name="Rectangle 147"/>
            <p:cNvSpPr>
              <a:spLocks noChangeArrowheads="1"/>
            </p:cNvSpPr>
            <p:nvPr/>
          </p:nvSpPr>
          <p:spPr bwMode="auto">
            <a:xfrm>
              <a:off x="1632" y="2934"/>
              <a:ext cx="1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20</a:t>
              </a:r>
              <a:endParaRPr lang="es-AR"/>
            </a:p>
          </p:txBody>
        </p:sp>
        <p:sp>
          <p:nvSpPr>
            <p:cNvPr id="71828" name="Rectangle 148"/>
            <p:cNvSpPr>
              <a:spLocks noChangeArrowheads="1"/>
            </p:cNvSpPr>
            <p:nvPr/>
          </p:nvSpPr>
          <p:spPr bwMode="auto">
            <a:xfrm>
              <a:off x="1812" y="2934"/>
              <a:ext cx="4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-</a:t>
              </a:r>
              <a:endParaRPr lang="es-AR"/>
            </a:p>
          </p:txBody>
        </p:sp>
        <p:sp>
          <p:nvSpPr>
            <p:cNvPr id="71829" name="Rectangle 149"/>
            <p:cNvSpPr>
              <a:spLocks noChangeArrowheads="1"/>
            </p:cNvSpPr>
            <p:nvPr/>
          </p:nvSpPr>
          <p:spPr bwMode="auto">
            <a:xfrm>
              <a:off x="1872" y="2947"/>
              <a:ext cx="5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90  e  90</a:t>
              </a:r>
              <a:endParaRPr lang="es-AR"/>
            </a:p>
          </p:txBody>
        </p:sp>
        <p:sp>
          <p:nvSpPr>
            <p:cNvPr id="71830" name="Rectangle 150"/>
            <p:cNvSpPr>
              <a:spLocks noChangeArrowheads="1"/>
            </p:cNvSpPr>
            <p:nvPr/>
          </p:nvSpPr>
          <p:spPr bwMode="auto">
            <a:xfrm>
              <a:off x="2400" y="2934"/>
              <a:ext cx="8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 -</a:t>
              </a:r>
              <a:endParaRPr lang="es-AR"/>
            </a:p>
          </p:txBody>
        </p:sp>
        <p:sp>
          <p:nvSpPr>
            <p:cNvPr id="71831" name="Rectangle 151"/>
            <p:cNvSpPr>
              <a:spLocks noChangeArrowheads="1"/>
            </p:cNvSpPr>
            <p:nvPr/>
          </p:nvSpPr>
          <p:spPr bwMode="auto">
            <a:xfrm>
              <a:off x="2456" y="2907"/>
              <a:ext cx="6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 250 </a:t>
              </a:r>
              <a:r>
                <a:rPr lang="en-US" sz="2200">
                  <a:solidFill>
                    <a:schemeClr val="bg1"/>
                  </a:solidFill>
                  <a:latin typeface="Arial" pitchFamily="34" charset="0"/>
                  <a:sym typeface="Symbol" pitchFamily="18" charset="2"/>
                </a:rPr>
                <a:t>m</a:t>
              </a:r>
              <a:r>
                <a:rPr lang="es-AR" sz="1800" b="1">
                  <a:solidFill>
                    <a:srgbClr val="FFFFFF"/>
                  </a:solidFill>
                  <a:latin typeface="Arial" pitchFamily="34" charset="0"/>
                </a:rPr>
                <a:t>   </a:t>
              </a:r>
            </a:p>
          </p:txBody>
        </p:sp>
        <p:sp>
          <p:nvSpPr>
            <p:cNvPr id="71832" name="Rectangle 152"/>
            <p:cNvSpPr>
              <a:spLocks noChangeArrowheads="1"/>
            </p:cNvSpPr>
            <p:nvPr/>
          </p:nvSpPr>
          <p:spPr bwMode="auto">
            <a:xfrm>
              <a:off x="505" y="3192"/>
              <a:ext cx="2321" cy="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33" name="Rectangle 153"/>
            <p:cNvSpPr>
              <a:spLocks noChangeArrowheads="1"/>
            </p:cNvSpPr>
            <p:nvPr/>
          </p:nvSpPr>
          <p:spPr bwMode="auto">
            <a:xfrm>
              <a:off x="565" y="3224"/>
              <a:ext cx="1636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34" name="Rectangle 154"/>
            <p:cNvSpPr>
              <a:spLocks noChangeArrowheads="1"/>
            </p:cNvSpPr>
            <p:nvPr/>
          </p:nvSpPr>
          <p:spPr bwMode="auto">
            <a:xfrm>
              <a:off x="565" y="3229"/>
              <a:ext cx="19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FF"/>
                  </a:solidFill>
                  <a:latin typeface="Arial" pitchFamily="34" charset="0"/>
                </a:rPr>
                <a:t>Debris de fungos e vegetais</a:t>
              </a:r>
              <a:endParaRPr lang="es-AR"/>
            </a:p>
          </p:txBody>
        </p:sp>
        <p:sp>
          <p:nvSpPr>
            <p:cNvPr id="71835" name="Rectangle 155"/>
            <p:cNvSpPr>
              <a:spLocks noChangeArrowheads="1"/>
            </p:cNvSpPr>
            <p:nvPr/>
          </p:nvSpPr>
          <p:spPr bwMode="auto">
            <a:xfrm>
              <a:off x="505" y="3419"/>
              <a:ext cx="2321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36" name="Rectangle 156"/>
            <p:cNvSpPr>
              <a:spLocks noChangeArrowheads="1"/>
            </p:cNvSpPr>
            <p:nvPr/>
          </p:nvSpPr>
          <p:spPr bwMode="auto">
            <a:xfrm>
              <a:off x="565" y="3439"/>
              <a:ext cx="1444" cy="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37" name="Rectangle 157"/>
            <p:cNvSpPr>
              <a:spLocks noChangeArrowheads="1"/>
            </p:cNvSpPr>
            <p:nvPr/>
          </p:nvSpPr>
          <p:spPr bwMode="auto">
            <a:xfrm>
              <a:off x="565" y="3445"/>
              <a:ext cx="1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FF"/>
                  </a:solidFill>
                  <a:latin typeface="Arial" pitchFamily="34" charset="0"/>
                </a:rPr>
                <a:t>Microestruturas de argila</a:t>
              </a:r>
              <a:endParaRPr lang="es-AR"/>
            </a:p>
          </p:txBody>
        </p:sp>
        <p:sp>
          <p:nvSpPr>
            <p:cNvPr id="71838" name="Rectangle 158"/>
            <p:cNvSpPr>
              <a:spLocks noChangeArrowheads="1"/>
            </p:cNvSpPr>
            <p:nvPr/>
          </p:nvSpPr>
          <p:spPr bwMode="auto">
            <a:xfrm>
              <a:off x="505" y="3655"/>
              <a:ext cx="2950" cy="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39" name="Freeform 159"/>
            <p:cNvSpPr>
              <a:spLocks noEditPoints="1"/>
            </p:cNvSpPr>
            <p:nvPr/>
          </p:nvSpPr>
          <p:spPr bwMode="auto">
            <a:xfrm>
              <a:off x="361" y="3709"/>
              <a:ext cx="94" cy="86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2" y="34"/>
                </a:cxn>
                <a:cxn ang="0">
                  <a:pos x="4" y="26"/>
                </a:cxn>
                <a:cxn ang="0">
                  <a:pos x="14" y="12"/>
                </a:cxn>
                <a:cxn ang="0">
                  <a:pos x="28" y="4"/>
                </a:cxn>
                <a:cxn ang="0">
                  <a:pos x="46" y="0"/>
                </a:cxn>
                <a:cxn ang="0">
                  <a:pos x="64" y="4"/>
                </a:cxn>
                <a:cxn ang="0">
                  <a:pos x="80" y="12"/>
                </a:cxn>
                <a:cxn ang="0">
                  <a:pos x="90" y="26"/>
                </a:cxn>
                <a:cxn ang="0">
                  <a:pos x="92" y="34"/>
                </a:cxn>
                <a:cxn ang="0">
                  <a:pos x="94" y="42"/>
                </a:cxn>
                <a:cxn ang="0">
                  <a:pos x="92" y="50"/>
                </a:cxn>
                <a:cxn ang="0">
                  <a:pos x="90" y="58"/>
                </a:cxn>
                <a:cxn ang="0">
                  <a:pos x="80" y="72"/>
                </a:cxn>
                <a:cxn ang="0">
                  <a:pos x="64" y="82"/>
                </a:cxn>
                <a:cxn ang="0">
                  <a:pos x="56" y="86"/>
                </a:cxn>
                <a:cxn ang="0">
                  <a:pos x="46" y="86"/>
                </a:cxn>
                <a:cxn ang="0">
                  <a:pos x="38" y="86"/>
                </a:cxn>
                <a:cxn ang="0">
                  <a:pos x="28" y="82"/>
                </a:cxn>
                <a:cxn ang="0">
                  <a:pos x="14" y="72"/>
                </a:cxn>
                <a:cxn ang="0">
                  <a:pos x="4" y="58"/>
                </a:cxn>
                <a:cxn ang="0">
                  <a:pos x="2" y="50"/>
                </a:cxn>
                <a:cxn ang="0">
                  <a:pos x="0" y="42"/>
                </a:cxn>
                <a:cxn ang="0">
                  <a:pos x="22" y="42"/>
                </a:cxn>
                <a:cxn ang="0">
                  <a:pos x="24" y="50"/>
                </a:cxn>
                <a:cxn ang="0">
                  <a:pos x="30" y="58"/>
                </a:cxn>
                <a:cxn ang="0">
                  <a:pos x="38" y="62"/>
                </a:cxn>
                <a:cxn ang="0">
                  <a:pos x="46" y="64"/>
                </a:cxn>
                <a:cxn ang="0">
                  <a:pos x="54" y="62"/>
                </a:cxn>
                <a:cxn ang="0">
                  <a:pos x="62" y="58"/>
                </a:cxn>
                <a:cxn ang="0">
                  <a:pos x="68" y="50"/>
                </a:cxn>
                <a:cxn ang="0">
                  <a:pos x="70" y="42"/>
                </a:cxn>
                <a:cxn ang="0">
                  <a:pos x="68" y="34"/>
                </a:cxn>
                <a:cxn ang="0">
                  <a:pos x="62" y="28"/>
                </a:cxn>
                <a:cxn ang="0">
                  <a:pos x="54" y="22"/>
                </a:cxn>
                <a:cxn ang="0">
                  <a:pos x="46" y="20"/>
                </a:cxn>
                <a:cxn ang="0">
                  <a:pos x="38" y="22"/>
                </a:cxn>
                <a:cxn ang="0">
                  <a:pos x="30" y="28"/>
                </a:cxn>
                <a:cxn ang="0">
                  <a:pos x="24" y="34"/>
                </a:cxn>
                <a:cxn ang="0">
                  <a:pos x="22" y="42"/>
                </a:cxn>
              </a:cxnLst>
              <a:rect l="0" t="0" r="r" b="b"/>
              <a:pathLst>
                <a:path w="94" h="86">
                  <a:moveTo>
                    <a:pt x="0" y="42"/>
                  </a:moveTo>
                  <a:lnTo>
                    <a:pt x="2" y="34"/>
                  </a:lnTo>
                  <a:lnTo>
                    <a:pt x="4" y="26"/>
                  </a:lnTo>
                  <a:lnTo>
                    <a:pt x="14" y="12"/>
                  </a:lnTo>
                  <a:lnTo>
                    <a:pt x="28" y="4"/>
                  </a:lnTo>
                  <a:lnTo>
                    <a:pt x="46" y="0"/>
                  </a:lnTo>
                  <a:lnTo>
                    <a:pt x="64" y="4"/>
                  </a:lnTo>
                  <a:lnTo>
                    <a:pt x="80" y="12"/>
                  </a:lnTo>
                  <a:lnTo>
                    <a:pt x="90" y="26"/>
                  </a:lnTo>
                  <a:lnTo>
                    <a:pt x="92" y="34"/>
                  </a:lnTo>
                  <a:lnTo>
                    <a:pt x="94" y="42"/>
                  </a:lnTo>
                  <a:lnTo>
                    <a:pt x="92" y="50"/>
                  </a:lnTo>
                  <a:lnTo>
                    <a:pt x="90" y="58"/>
                  </a:lnTo>
                  <a:lnTo>
                    <a:pt x="80" y="72"/>
                  </a:lnTo>
                  <a:lnTo>
                    <a:pt x="64" y="82"/>
                  </a:lnTo>
                  <a:lnTo>
                    <a:pt x="56" y="86"/>
                  </a:lnTo>
                  <a:lnTo>
                    <a:pt x="46" y="86"/>
                  </a:lnTo>
                  <a:lnTo>
                    <a:pt x="38" y="86"/>
                  </a:lnTo>
                  <a:lnTo>
                    <a:pt x="28" y="82"/>
                  </a:lnTo>
                  <a:lnTo>
                    <a:pt x="14" y="72"/>
                  </a:lnTo>
                  <a:lnTo>
                    <a:pt x="4" y="58"/>
                  </a:lnTo>
                  <a:lnTo>
                    <a:pt x="2" y="50"/>
                  </a:lnTo>
                  <a:lnTo>
                    <a:pt x="0" y="42"/>
                  </a:lnTo>
                  <a:close/>
                  <a:moveTo>
                    <a:pt x="22" y="42"/>
                  </a:moveTo>
                  <a:lnTo>
                    <a:pt x="24" y="50"/>
                  </a:lnTo>
                  <a:lnTo>
                    <a:pt x="30" y="58"/>
                  </a:lnTo>
                  <a:lnTo>
                    <a:pt x="38" y="62"/>
                  </a:lnTo>
                  <a:lnTo>
                    <a:pt x="46" y="64"/>
                  </a:lnTo>
                  <a:lnTo>
                    <a:pt x="54" y="62"/>
                  </a:lnTo>
                  <a:lnTo>
                    <a:pt x="62" y="58"/>
                  </a:lnTo>
                  <a:lnTo>
                    <a:pt x="68" y="50"/>
                  </a:lnTo>
                  <a:lnTo>
                    <a:pt x="70" y="42"/>
                  </a:lnTo>
                  <a:lnTo>
                    <a:pt x="68" y="34"/>
                  </a:lnTo>
                  <a:lnTo>
                    <a:pt x="62" y="28"/>
                  </a:lnTo>
                  <a:lnTo>
                    <a:pt x="54" y="22"/>
                  </a:lnTo>
                  <a:lnTo>
                    <a:pt x="46" y="20"/>
                  </a:lnTo>
                  <a:lnTo>
                    <a:pt x="38" y="22"/>
                  </a:lnTo>
                  <a:lnTo>
                    <a:pt x="30" y="28"/>
                  </a:lnTo>
                  <a:lnTo>
                    <a:pt x="24" y="34"/>
                  </a:lnTo>
                  <a:lnTo>
                    <a:pt x="22" y="42"/>
                  </a:lnTo>
                  <a:close/>
                </a:path>
              </a:pathLst>
            </a:custGeom>
            <a:solidFill>
              <a:srgbClr val="00CC99"/>
            </a:solidFill>
            <a:ln w="19050">
              <a:solidFill>
                <a:srgbClr val="00CC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840" name="Rectangle 160"/>
            <p:cNvSpPr>
              <a:spLocks noChangeArrowheads="1"/>
            </p:cNvSpPr>
            <p:nvPr/>
          </p:nvSpPr>
          <p:spPr bwMode="auto">
            <a:xfrm>
              <a:off x="584" y="3672"/>
              <a:ext cx="212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>
                  <a:solidFill>
                    <a:srgbClr val="FFFFFF"/>
                  </a:solidFill>
                  <a:latin typeface="Arial" pitchFamily="34" charset="0"/>
                </a:rPr>
                <a:t>Microagregados de silte com </a:t>
              </a:r>
            </a:p>
            <a:p>
              <a:r>
                <a:rPr lang="en-US" sz="1800" b="1">
                  <a:solidFill>
                    <a:srgbClr val="FFFFFF"/>
                  </a:solidFill>
                  <a:latin typeface="Arial" pitchFamily="34" charset="0"/>
                </a:rPr>
                <a:t>derivados de associa</a:t>
              </a:r>
              <a:r>
                <a:rPr lang="en-US" sz="1800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ções com</a:t>
              </a:r>
            </a:p>
            <a:p>
              <a:r>
                <a:rPr lang="en-US" sz="1800" b="1">
                  <a:solidFill>
                    <a:srgbClr val="FFFFFF"/>
                  </a:solidFill>
                  <a:latin typeface="Arial" pitchFamily="34" charset="0"/>
                </a:rPr>
                <a:t>microorganismos</a:t>
              </a:r>
              <a:endParaRPr lang="es-AR" sz="18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sp>
        <p:nvSpPr>
          <p:cNvPr id="71841" name="Text Box 161"/>
          <p:cNvSpPr txBox="1">
            <a:spLocks noChangeArrowheads="1"/>
          </p:cNvSpPr>
          <p:nvPr/>
        </p:nvSpPr>
        <p:spPr bwMode="auto">
          <a:xfrm>
            <a:off x="827088" y="111125"/>
            <a:ext cx="14414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chemeClr val="bg1"/>
                </a:solidFill>
                <a:latin typeface="Arial Black" pitchFamily="34" charset="0"/>
              </a:rPr>
              <a:t>Palha +  Raiz</a:t>
            </a:r>
          </a:p>
        </p:txBody>
      </p:sp>
      <p:sp>
        <p:nvSpPr>
          <p:cNvPr id="71842" name="Text Box 162"/>
          <p:cNvSpPr txBox="1">
            <a:spLocks noChangeArrowheads="1"/>
          </p:cNvSpPr>
          <p:nvPr/>
        </p:nvSpPr>
        <p:spPr bwMode="auto">
          <a:xfrm>
            <a:off x="4140200" y="74613"/>
            <a:ext cx="3240088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1106097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>
                <a:solidFill>
                  <a:srgbClr val="FF9900"/>
                </a:solidFill>
                <a:latin typeface="Arial Black" pitchFamily="34" charset="0"/>
              </a:rPr>
              <a:t>Seqüência da agregação  no SPD</a:t>
            </a:r>
          </a:p>
        </p:txBody>
      </p:sp>
      <p:grpSp>
        <p:nvGrpSpPr>
          <p:cNvPr id="14" name="Group 163"/>
          <p:cNvGrpSpPr>
            <a:grpSpLocks/>
          </p:cNvGrpSpPr>
          <p:nvPr/>
        </p:nvGrpSpPr>
        <p:grpSpPr bwMode="auto">
          <a:xfrm>
            <a:off x="1979613" y="2492375"/>
            <a:ext cx="5426075" cy="1371600"/>
            <a:chOff x="3016" y="1117"/>
            <a:chExt cx="3418" cy="864"/>
          </a:xfrm>
        </p:grpSpPr>
        <p:grpSp>
          <p:nvGrpSpPr>
            <p:cNvPr id="15" name="Group 164"/>
            <p:cNvGrpSpPr>
              <a:grpSpLocks/>
            </p:cNvGrpSpPr>
            <p:nvPr/>
          </p:nvGrpSpPr>
          <p:grpSpPr bwMode="auto">
            <a:xfrm>
              <a:off x="4195" y="1117"/>
              <a:ext cx="1135" cy="864"/>
              <a:chOff x="4704" y="1680"/>
              <a:chExt cx="1584" cy="768"/>
            </a:xfrm>
          </p:grpSpPr>
          <p:grpSp>
            <p:nvGrpSpPr>
              <p:cNvPr id="16" name="Group 165"/>
              <p:cNvGrpSpPr>
                <a:grpSpLocks/>
              </p:cNvGrpSpPr>
              <p:nvPr/>
            </p:nvGrpSpPr>
            <p:grpSpPr bwMode="auto">
              <a:xfrm>
                <a:off x="4802" y="1881"/>
                <a:ext cx="649" cy="305"/>
                <a:chOff x="3656" y="1549"/>
                <a:chExt cx="1123" cy="520"/>
              </a:xfrm>
            </p:grpSpPr>
            <p:sp>
              <p:nvSpPr>
                <p:cNvPr id="71846" name="Freeform 166"/>
                <p:cNvSpPr>
                  <a:spLocks/>
                </p:cNvSpPr>
                <p:nvPr/>
              </p:nvSpPr>
              <p:spPr bwMode="auto">
                <a:xfrm>
                  <a:off x="3656" y="1549"/>
                  <a:ext cx="1123" cy="520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109" y="0"/>
                    </a:cxn>
                    <a:cxn ang="0">
                      <a:pos x="169" y="12"/>
                    </a:cxn>
                    <a:cxn ang="0">
                      <a:pos x="218" y="12"/>
                    </a:cxn>
                    <a:cxn ang="0">
                      <a:pos x="278" y="12"/>
                    </a:cxn>
                    <a:cxn ang="0">
                      <a:pos x="326" y="24"/>
                    </a:cxn>
                    <a:cxn ang="0">
                      <a:pos x="374" y="12"/>
                    </a:cxn>
                    <a:cxn ang="0">
                      <a:pos x="435" y="12"/>
                    </a:cxn>
                    <a:cxn ang="0">
                      <a:pos x="483" y="12"/>
                    </a:cxn>
                    <a:cxn ang="0">
                      <a:pos x="531" y="12"/>
                    </a:cxn>
                    <a:cxn ang="0">
                      <a:pos x="604" y="24"/>
                    </a:cxn>
                    <a:cxn ang="0">
                      <a:pos x="676" y="24"/>
                    </a:cxn>
                    <a:cxn ang="0">
                      <a:pos x="724" y="24"/>
                    </a:cxn>
                    <a:cxn ang="0">
                      <a:pos x="748" y="48"/>
                    </a:cxn>
                    <a:cxn ang="0">
                      <a:pos x="797" y="84"/>
                    </a:cxn>
                    <a:cxn ang="0">
                      <a:pos x="833" y="133"/>
                    </a:cxn>
                    <a:cxn ang="0">
                      <a:pos x="893" y="193"/>
                    </a:cxn>
                    <a:cxn ang="0">
                      <a:pos x="917" y="241"/>
                    </a:cxn>
                    <a:cxn ang="0">
                      <a:pos x="954" y="290"/>
                    </a:cxn>
                    <a:cxn ang="0">
                      <a:pos x="990" y="326"/>
                    </a:cxn>
                    <a:cxn ang="0">
                      <a:pos x="1038" y="362"/>
                    </a:cxn>
                    <a:cxn ang="0">
                      <a:pos x="1062" y="423"/>
                    </a:cxn>
                    <a:cxn ang="0">
                      <a:pos x="1098" y="471"/>
                    </a:cxn>
                    <a:cxn ang="0">
                      <a:pos x="1123" y="520"/>
                    </a:cxn>
                    <a:cxn ang="0">
                      <a:pos x="1074" y="508"/>
                    </a:cxn>
                    <a:cxn ang="0">
                      <a:pos x="1026" y="508"/>
                    </a:cxn>
                    <a:cxn ang="0">
                      <a:pos x="978" y="508"/>
                    </a:cxn>
                    <a:cxn ang="0">
                      <a:pos x="917" y="508"/>
                    </a:cxn>
                    <a:cxn ang="0">
                      <a:pos x="869" y="508"/>
                    </a:cxn>
                    <a:cxn ang="0">
                      <a:pos x="821" y="496"/>
                    </a:cxn>
                    <a:cxn ang="0">
                      <a:pos x="773" y="508"/>
                    </a:cxn>
                    <a:cxn ang="0">
                      <a:pos x="712" y="508"/>
                    </a:cxn>
                    <a:cxn ang="0">
                      <a:pos x="664" y="496"/>
                    </a:cxn>
                    <a:cxn ang="0">
                      <a:pos x="616" y="483"/>
                    </a:cxn>
                    <a:cxn ang="0">
                      <a:pos x="567" y="459"/>
                    </a:cxn>
                    <a:cxn ang="0">
                      <a:pos x="519" y="423"/>
                    </a:cxn>
                    <a:cxn ang="0">
                      <a:pos x="435" y="375"/>
                    </a:cxn>
                    <a:cxn ang="0">
                      <a:pos x="386" y="362"/>
                    </a:cxn>
                    <a:cxn ang="0">
                      <a:pos x="302" y="362"/>
                    </a:cxn>
                    <a:cxn ang="0">
                      <a:pos x="242" y="375"/>
                    </a:cxn>
                    <a:cxn ang="0">
                      <a:pos x="181" y="411"/>
                    </a:cxn>
                    <a:cxn ang="0">
                      <a:pos x="133" y="435"/>
                    </a:cxn>
                    <a:cxn ang="0">
                      <a:pos x="85" y="459"/>
                    </a:cxn>
                    <a:cxn ang="0">
                      <a:pos x="37" y="459"/>
                    </a:cxn>
                    <a:cxn ang="0">
                      <a:pos x="24" y="411"/>
                    </a:cxn>
                    <a:cxn ang="0">
                      <a:pos x="24" y="362"/>
                    </a:cxn>
                    <a:cxn ang="0">
                      <a:pos x="49" y="314"/>
                    </a:cxn>
                    <a:cxn ang="0">
                      <a:pos x="73" y="266"/>
                    </a:cxn>
                    <a:cxn ang="0">
                      <a:pos x="85" y="217"/>
                    </a:cxn>
                    <a:cxn ang="0">
                      <a:pos x="73" y="169"/>
                    </a:cxn>
                    <a:cxn ang="0">
                      <a:pos x="61" y="121"/>
                    </a:cxn>
                    <a:cxn ang="0">
                      <a:pos x="24" y="72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1123" h="520">
                      <a:moveTo>
                        <a:pt x="24" y="0"/>
                      </a:moveTo>
                      <a:lnTo>
                        <a:pt x="49" y="0"/>
                      </a:lnTo>
                      <a:lnTo>
                        <a:pt x="85" y="0"/>
                      </a:lnTo>
                      <a:lnTo>
                        <a:pt x="109" y="0"/>
                      </a:lnTo>
                      <a:lnTo>
                        <a:pt x="133" y="12"/>
                      </a:lnTo>
                      <a:lnTo>
                        <a:pt x="169" y="12"/>
                      </a:lnTo>
                      <a:lnTo>
                        <a:pt x="193" y="12"/>
                      </a:lnTo>
                      <a:lnTo>
                        <a:pt x="218" y="12"/>
                      </a:lnTo>
                      <a:lnTo>
                        <a:pt x="254" y="12"/>
                      </a:lnTo>
                      <a:lnTo>
                        <a:pt x="278" y="12"/>
                      </a:lnTo>
                      <a:lnTo>
                        <a:pt x="302" y="24"/>
                      </a:lnTo>
                      <a:lnTo>
                        <a:pt x="326" y="24"/>
                      </a:lnTo>
                      <a:lnTo>
                        <a:pt x="350" y="24"/>
                      </a:lnTo>
                      <a:lnTo>
                        <a:pt x="374" y="12"/>
                      </a:lnTo>
                      <a:lnTo>
                        <a:pt x="399" y="12"/>
                      </a:lnTo>
                      <a:lnTo>
                        <a:pt x="435" y="12"/>
                      </a:lnTo>
                      <a:lnTo>
                        <a:pt x="459" y="12"/>
                      </a:lnTo>
                      <a:lnTo>
                        <a:pt x="483" y="12"/>
                      </a:lnTo>
                      <a:lnTo>
                        <a:pt x="507" y="12"/>
                      </a:lnTo>
                      <a:lnTo>
                        <a:pt x="531" y="12"/>
                      </a:lnTo>
                      <a:lnTo>
                        <a:pt x="567" y="24"/>
                      </a:lnTo>
                      <a:lnTo>
                        <a:pt x="604" y="24"/>
                      </a:lnTo>
                      <a:lnTo>
                        <a:pt x="640" y="24"/>
                      </a:lnTo>
                      <a:lnTo>
                        <a:pt x="676" y="24"/>
                      </a:lnTo>
                      <a:lnTo>
                        <a:pt x="700" y="24"/>
                      </a:lnTo>
                      <a:lnTo>
                        <a:pt x="724" y="24"/>
                      </a:lnTo>
                      <a:lnTo>
                        <a:pt x="724" y="48"/>
                      </a:lnTo>
                      <a:lnTo>
                        <a:pt x="748" y="48"/>
                      </a:lnTo>
                      <a:lnTo>
                        <a:pt x="773" y="72"/>
                      </a:lnTo>
                      <a:lnTo>
                        <a:pt x="797" y="84"/>
                      </a:lnTo>
                      <a:lnTo>
                        <a:pt x="809" y="108"/>
                      </a:lnTo>
                      <a:lnTo>
                        <a:pt x="833" y="133"/>
                      </a:lnTo>
                      <a:lnTo>
                        <a:pt x="857" y="157"/>
                      </a:lnTo>
                      <a:lnTo>
                        <a:pt x="893" y="193"/>
                      </a:lnTo>
                      <a:lnTo>
                        <a:pt x="905" y="217"/>
                      </a:lnTo>
                      <a:lnTo>
                        <a:pt x="917" y="241"/>
                      </a:lnTo>
                      <a:lnTo>
                        <a:pt x="942" y="266"/>
                      </a:lnTo>
                      <a:lnTo>
                        <a:pt x="954" y="290"/>
                      </a:lnTo>
                      <a:lnTo>
                        <a:pt x="978" y="302"/>
                      </a:lnTo>
                      <a:lnTo>
                        <a:pt x="990" y="326"/>
                      </a:lnTo>
                      <a:lnTo>
                        <a:pt x="1014" y="338"/>
                      </a:lnTo>
                      <a:lnTo>
                        <a:pt x="1038" y="362"/>
                      </a:lnTo>
                      <a:lnTo>
                        <a:pt x="1062" y="387"/>
                      </a:lnTo>
                      <a:lnTo>
                        <a:pt x="1062" y="423"/>
                      </a:lnTo>
                      <a:lnTo>
                        <a:pt x="1086" y="447"/>
                      </a:lnTo>
                      <a:lnTo>
                        <a:pt x="1098" y="471"/>
                      </a:lnTo>
                      <a:lnTo>
                        <a:pt x="1110" y="496"/>
                      </a:lnTo>
                      <a:lnTo>
                        <a:pt x="1123" y="520"/>
                      </a:lnTo>
                      <a:lnTo>
                        <a:pt x="1098" y="508"/>
                      </a:lnTo>
                      <a:lnTo>
                        <a:pt x="1074" y="508"/>
                      </a:lnTo>
                      <a:lnTo>
                        <a:pt x="1050" y="508"/>
                      </a:lnTo>
                      <a:lnTo>
                        <a:pt x="1026" y="508"/>
                      </a:lnTo>
                      <a:lnTo>
                        <a:pt x="1002" y="508"/>
                      </a:lnTo>
                      <a:lnTo>
                        <a:pt x="978" y="508"/>
                      </a:lnTo>
                      <a:lnTo>
                        <a:pt x="942" y="508"/>
                      </a:lnTo>
                      <a:lnTo>
                        <a:pt x="917" y="508"/>
                      </a:lnTo>
                      <a:lnTo>
                        <a:pt x="893" y="508"/>
                      </a:lnTo>
                      <a:lnTo>
                        <a:pt x="869" y="508"/>
                      </a:lnTo>
                      <a:lnTo>
                        <a:pt x="845" y="496"/>
                      </a:lnTo>
                      <a:lnTo>
                        <a:pt x="821" y="496"/>
                      </a:lnTo>
                      <a:lnTo>
                        <a:pt x="797" y="496"/>
                      </a:lnTo>
                      <a:lnTo>
                        <a:pt x="773" y="508"/>
                      </a:lnTo>
                      <a:lnTo>
                        <a:pt x="748" y="508"/>
                      </a:lnTo>
                      <a:lnTo>
                        <a:pt x="712" y="508"/>
                      </a:lnTo>
                      <a:lnTo>
                        <a:pt x="688" y="496"/>
                      </a:lnTo>
                      <a:lnTo>
                        <a:pt x="664" y="496"/>
                      </a:lnTo>
                      <a:lnTo>
                        <a:pt x="640" y="496"/>
                      </a:lnTo>
                      <a:lnTo>
                        <a:pt x="616" y="483"/>
                      </a:lnTo>
                      <a:lnTo>
                        <a:pt x="592" y="471"/>
                      </a:lnTo>
                      <a:lnTo>
                        <a:pt x="567" y="459"/>
                      </a:lnTo>
                      <a:lnTo>
                        <a:pt x="543" y="435"/>
                      </a:lnTo>
                      <a:lnTo>
                        <a:pt x="519" y="423"/>
                      </a:lnTo>
                      <a:lnTo>
                        <a:pt x="483" y="411"/>
                      </a:lnTo>
                      <a:lnTo>
                        <a:pt x="435" y="375"/>
                      </a:lnTo>
                      <a:lnTo>
                        <a:pt x="411" y="362"/>
                      </a:lnTo>
                      <a:lnTo>
                        <a:pt x="386" y="362"/>
                      </a:lnTo>
                      <a:lnTo>
                        <a:pt x="362" y="362"/>
                      </a:lnTo>
                      <a:lnTo>
                        <a:pt x="302" y="362"/>
                      </a:lnTo>
                      <a:lnTo>
                        <a:pt x="278" y="362"/>
                      </a:lnTo>
                      <a:lnTo>
                        <a:pt x="242" y="375"/>
                      </a:lnTo>
                      <a:lnTo>
                        <a:pt x="218" y="387"/>
                      </a:lnTo>
                      <a:lnTo>
                        <a:pt x="181" y="411"/>
                      </a:lnTo>
                      <a:lnTo>
                        <a:pt x="157" y="423"/>
                      </a:lnTo>
                      <a:lnTo>
                        <a:pt x="133" y="435"/>
                      </a:lnTo>
                      <a:lnTo>
                        <a:pt x="109" y="435"/>
                      </a:lnTo>
                      <a:lnTo>
                        <a:pt x="85" y="459"/>
                      </a:lnTo>
                      <a:lnTo>
                        <a:pt x="61" y="471"/>
                      </a:lnTo>
                      <a:lnTo>
                        <a:pt x="37" y="459"/>
                      </a:lnTo>
                      <a:lnTo>
                        <a:pt x="24" y="435"/>
                      </a:lnTo>
                      <a:lnTo>
                        <a:pt x="24" y="411"/>
                      </a:lnTo>
                      <a:lnTo>
                        <a:pt x="24" y="387"/>
                      </a:lnTo>
                      <a:lnTo>
                        <a:pt x="24" y="362"/>
                      </a:lnTo>
                      <a:lnTo>
                        <a:pt x="49" y="338"/>
                      </a:lnTo>
                      <a:lnTo>
                        <a:pt x="49" y="314"/>
                      </a:lnTo>
                      <a:lnTo>
                        <a:pt x="73" y="302"/>
                      </a:lnTo>
                      <a:lnTo>
                        <a:pt x="73" y="266"/>
                      </a:lnTo>
                      <a:lnTo>
                        <a:pt x="85" y="241"/>
                      </a:lnTo>
                      <a:lnTo>
                        <a:pt x="85" y="217"/>
                      </a:lnTo>
                      <a:lnTo>
                        <a:pt x="85" y="193"/>
                      </a:lnTo>
                      <a:lnTo>
                        <a:pt x="73" y="169"/>
                      </a:lnTo>
                      <a:lnTo>
                        <a:pt x="73" y="145"/>
                      </a:lnTo>
                      <a:lnTo>
                        <a:pt x="61" y="121"/>
                      </a:lnTo>
                      <a:lnTo>
                        <a:pt x="37" y="96"/>
                      </a:lnTo>
                      <a:lnTo>
                        <a:pt x="24" y="72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847" name="Freeform 167"/>
                <p:cNvSpPr>
                  <a:spLocks/>
                </p:cNvSpPr>
                <p:nvPr/>
              </p:nvSpPr>
              <p:spPr bwMode="auto">
                <a:xfrm>
                  <a:off x="3656" y="1549"/>
                  <a:ext cx="1123" cy="520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109" y="0"/>
                    </a:cxn>
                    <a:cxn ang="0">
                      <a:pos x="169" y="12"/>
                    </a:cxn>
                    <a:cxn ang="0">
                      <a:pos x="218" y="12"/>
                    </a:cxn>
                    <a:cxn ang="0">
                      <a:pos x="278" y="12"/>
                    </a:cxn>
                    <a:cxn ang="0">
                      <a:pos x="326" y="24"/>
                    </a:cxn>
                    <a:cxn ang="0">
                      <a:pos x="374" y="12"/>
                    </a:cxn>
                    <a:cxn ang="0">
                      <a:pos x="435" y="12"/>
                    </a:cxn>
                    <a:cxn ang="0">
                      <a:pos x="483" y="12"/>
                    </a:cxn>
                    <a:cxn ang="0">
                      <a:pos x="531" y="12"/>
                    </a:cxn>
                    <a:cxn ang="0">
                      <a:pos x="604" y="24"/>
                    </a:cxn>
                    <a:cxn ang="0">
                      <a:pos x="676" y="24"/>
                    </a:cxn>
                    <a:cxn ang="0">
                      <a:pos x="724" y="24"/>
                    </a:cxn>
                    <a:cxn ang="0">
                      <a:pos x="748" y="48"/>
                    </a:cxn>
                    <a:cxn ang="0">
                      <a:pos x="797" y="84"/>
                    </a:cxn>
                    <a:cxn ang="0">
                      <a:pos x="833" y="133"/>
                    </a:cxn>
                    <a:cxn ang="0">
                      <a:pos x="893" y="193"/>
                    </a:cxn>
                    <a:cxn ang="0">
                      <a:pos x="917" y="241"/>
                    </a:cxn>
                    <a:cxn ang="0">
                      <a:pos x="954" y="290"/>
                    </a:cxn>
                    <a:cxn ang="0">
                      <a:pos x="990" y="326"/>
                    </a:cxn>
                    <a:cxn ang="0">
                      <a:pos x="1038" y="362"/>
                    </a:cxn>
                    <a:cxn ang="0">
                      <a:pos x="1062" y="423"/>
                    </a:cxn>
                    <a:cxn ang="0">
                      <a:pos x="1098" y="471"/>
                    </a:cxn>
                    <a:cxn ang="0">
                      <a:pos x="1123" y="520"/>
                    </a:cxn>
                    <a:cxn ang="0">
                      <a:pos x="1074" y="508"/>
                    </a:cxn>
                    <a:cxn ang="0">
                      <a:pos x="1026" y="508"/>
                    </a:cxn>
                    <a:cxn ang="0">
                      <a:pos x="978" y="508"/>
                    </a:cxn>
                    <a:cxn ang="0">
                      <a:pos x="917" y="508"/>
                    </a:cxn>
                    <a:cxn ang="0">
                      <a:pos x="869" y="508"/>
                    </a:cxn>
                    <a:cxn ang="0">
                      <a:pos x="821" y="496"/>
                    </a:cxn>
                    <a:cxn ang="0">
                      <a:pos x="773" y="508"/>
                    </a:cxn>
                    <a:cxn ang="0">
                      <a:pos x="712" y="508"/>
                    </a:cxn>
                    <a:cxn ang="0">
                      <a:pos x="664" y="496"/>
                    </a:cxn>
                    <a:cxn ang="0">
                      <a:pos x="616" y="483"/>
                    </a:cxn>
                    <a:cxn ang="0">
                      <a:pos x="567" y="459"/>
                    </a:cxn>
                    <a:cxn ang="0">
                      <a:pos x="519" y="423"/>
                    </a:cxn>
                    <a:cxn ang="0">
                      <a:pos x="435" y="375"/>
                    </a:cxn>
                    <a:cxn ang="0">
                      <a:pos x="386" y="362"/>
                    </a:cxn>
                    <a:cxn ang="0">
                      <a:pos x="302" y="362"/>
                    </a:cxn>
                    <a:cxn ang="0">
                      <a:pos x="242" y="375"/>
                    </a:cxn>
                    <a:cxn ang="0">
                      <a:pos x="181" y="411"/>
                    </a:cxn>
                    <a:cxn ang="0">
                      <a:pos x="133" y="435"/>
                    </a:cxn>
                    <a:cxn ang="0">
                      <a:pos x="85" y="459"/>
                    </a:cxn>
                    <a:cxn ang="0">
                      <a:pos x="37" y="459"/>
                    </a:cxn>
                    <a:cxn ang="0">
                      <a:pos x="24" y="411"/>
                    </a:cxn>
                    <a:cxn ang="0">
                      <a:pos x="24" y="362"/>
                    </a:cxn>
                    <a:cxn ang="0">
                      <a:pos x="49" y="314"/>
                    </a:cxn>
                    <a:cxn ang="0">
                      <a:pos x="73" y="266"/>
                    </a:cxn>
                    <a:cxn ang="0">
                      <a:pos x="85" y="217"/>
                    </a:cxn>
                    <a:cxn ang="0">
                      <a:pos x="73" y="169"/>
                    </a:cxn>
                    <a:cxn ang="0">
                      <a:pos x="61" y="121"/>
                    </a:cxn>
                    <a:cxn ang="0">
                      <a:pos x="24" y="72"/>
                    </a:cxn>
                    <a:cxn ang="0">
                      <a:pos x="0" y="24"/>
                    </a:cxn>
                  </a:cxnLst>
                  <a:rect l="0" t="0" r="r" b="b"/>
                  <a:pathLst>
                    <a:path w="1123" h="520">
                      <a:moveTo>
                        <a:pt x="24" y="0"/>
                      </a:moveTo>
                      <a:lnTo>
                        <a:pt x="49" y="0"/>
                      </a:lnTo>
                      <a:lnTo>
                        <a:pt x="85" y="0"/>
                      </a:lnTo>
                      <a:lnTo>
                        <a:pt x="109" y="0"/>
                      </a:lnTo>
                      <a:lnTo>
                        <a:pt x="133" y="12"/>
                      </a:lnTo>
                      <a:lnTo>
                        <a:pt x="169" y="12"/>
                      </a:lnTo>
                      <a:lnTo>
                        <a:pt x="193" y="12"/>
                      </a:lnTo>
                      <a:lnTo>
                        <a:pt x="218" y="12"/>
                      </a:lnTo>
                      <a:lnTo>
                        <a:pt x="254" y="12"/>
                      </a:lnTo>
                      <a:lnTo>
                        <a:pt x="278" y="12"/>
                      </a:lnTo>
                      <a:lnTo>
                        <a:pt x="302" y="24"/>
                      </a:lnTo>
                      <a:lnTo>
                        <a:pt x="326" y="24"/>
                      </a:lnTo>
                      <a:lnTo>
                        <a:pt x="350" y="24"/>
                      </a:lnTo>
                      <a:lnTo>
                        <a:pt x="374" y="12"/>
                      </a:lnTo>
                      <a:lnTo>
                        <a:pt x="399" y="12"/>
                      </a:lnTo>
                      <a:lnTo>
                        <a:pt x="435" y="12"/>
                      </a:lnTo>
                      <a:lnTo>
                        <a:pt x="459" y="12"/>
                      </a:lnTo>
                      <a:lnTo>
                        <a:pt x="483" y="12"/>
                      </a:lnTo>
                      <a:lnTo>
                        <a:pt x="507" y="12"/>
                      </a:lnTo>
                      <a:lnTo>
                        <a:pt x="531" y="12"/>
                      </a:lnTo>
                      <a:lnTo>
                        <a:pt x="567" y="24"/>
                      </a:lnTo>
                      <a:lnTo>
                        <a:pt x="604" y="24"/>
                      </a:lnTo>
                      <a:lnTo>
                        <a:pt x="640" y="24"/>
                      </a:lnTo>
                      <a:lnTo>
                        <a:pt x="676" y="24"/>
                      </a:lnTo>
                      <a:lnTo>
                        <a:pt x="700" y="24"/>
                      </a:lnTo>
                      <a:lnTo>
                        <a:pt x="724" y="24"/>
                      </a:lnTo>
                      <a:lnTo>
                        <a:pt x="724" y="48"/>
                      </a:lnTo>
                      <a:lnTo>
                        <a:pt x="748" y="48"/>
                      </a:lnTo>
                      <a:lnTo>
                        <a:pt x="773" y="72"/>
                      </a:lnTo>
                      <a:lnTo>
                        <a:pt x="797" y="84"/>
                      </a:lnTo>
                      <a:lnTo>
                        <a:pt x="809" y="108"/>
                      </a:lnTo>
                      <a:lnTo>
                        <a:pt x="833" y="133"/>
                      </a:lnTo>
                      <a:lnTo>
                        <a:pt x="857" y="157"/>
                      </a:lnTo>
                      <a:lnTo>
                        <a:pt x="893" y="193"/>
                      </a:lnTo>
                      <a:lnTo>
                        <a:pt x="905" y="217"/>
                      </a:lnTo>
                      <a:lnTo>
                        <a:pt x="917" y="241"/>
                      </a:lnTo>
                      <a:lnTo>
                        <a:pt x="942" y="266"/>
                      </a:lnTo>
                      <a:lnTo>
                        <a:pt x="954" y="290"/>
                      </a:lnTo>
                      <a:lnTo>
                        <a:pt x="978" y="302"/>
                      </a:lnTo>
                      <a:lnTo>
                        <a:pt x="990" y="326"/>
                      </a:lnTo>
                      <a:lnTo>
                        <a:pt x="1014" y="338"/>
                      </a:lnTo>
                      <a:lnTo>
                        <a:pt x="1038" y="362"/>
                      </a:lnTo>
                      <a:lnTo>
                        <a:pt x="1062" y="387"/>
                      </a:lnTo>
                      <a:lnTo>
                        <a:pt x="1062" y="423"/>
                      </a:lnTo>
                      <a:lnTo>
                        <a:pt x="1086" y="447"/>
                      </a:lnTo>
                      <a:lnTo>
                        <a:pt x="1098" y="471"/>
                      </a:lnTo>
                      <a:lnTo>
                        <a:pt x="1110" y="496"/>
                      </a:lnTo>
                      <a:lnTo>
                        <a:pt x="1123" y="520"/>
                      </a:lnTo>
                      <a:lnTo>
                        <a:pt x="1098" y="508"/>
                      </a:lnTo>
                      <a:lnTo>
                        <a:pt x="1074" y="508"/>
                      </a:lnTo>
                      <a:lnTo>
                        <a:pt x="1050" y="508"/>
                      </a:lnTo>
                      <a:lnTo>
                        <a:pt x="1026" y="508"/>
                      </a:lnTo>
                      <a:lnTo>
                        <a:pt x="1002" y="508"/>
                      </a:lnTo>
                      <a:lnTo>
                        <a:pt x="978" y="508"/>
                      </a:lnTo>
                      <a:lnTo>
                        <a:pt x="942" y="508"/>
                      </a:lnTo>
                      <a:lnTo>
                        <a:pt x="917" y="508"/>
                      </a:lnTo>
                      <a:lnTo>
                        <a:pt x="893" y="508"/>
                      </a:lnTo>
                      <a:lnTo>
                        <a:pt x="869" y="508"/>
                      </a:lnTo>
                      <a:lnTo>
                        <a:pt x="845" y="496"/>
                      </a:lnTo>
                      <a:lnTo>
                        <a:pt x="821" y="496"/>
                      </a:lnTo>
                      <a:lnTo>
                        <a:pt x="797" y="496"/>
                      </a:lnTo>
                      <a:lnTo>
                        <a:pt x="773" y="508"/>
                      </a:lnTo>
                      <a:lnTo>
                        <a:pt x="748" y="508"/>
                      </a:lnTo>
                      <a:lnTo>
                        <a:pt x="712" y="508"/>
                      </a:lnTo>
                      <a:lnTo>
                        <a:pt x="688" y="496"/>
                      </a:lnTo>
                      <a:lnTo>
                        <a:pt x="664" y="496"/>
                      </a:lnTo>
                      <a:lnTo>
                        <a:pt x="640" y="496"/>
                      </a:lnTo>
                      <a:lnTo>
                        <a:pt x="616" y="483"/>
                      </a:lnTo>
                      <a:lnTo>
                        <a:pt x="592" y="471"/>
                      </a:lnTo>
                      <a:lnTo>
                        <a:pt x="567" y="459"/>
                      </a:lnTo>
                      <a:lnTo>
                        <a:pt x="543" y="435"/>
                      </a:lnTo>
                      <a:lnTo>
                        <a:pt x="519" y="423"/>
                      </a:lnTo>
                      <a:lnTo>
                        <a:pt x="483" y="411"/>
                      </a:lnTo>
                      <a:lnTo>
                        <a:pt x="435" y="375"/>
                      </a:lnTo>
                      <a:lnTo>
                        <a:pt x="411" y="362"/>
                      </a:lnTo>
                      <a:lnTo>
                        <a:pt x="386" y="362"/>
                      </a:lnTo>
                      <a:lnTo>
                        <a:pt x="362" y="362"/>
                      </a:lnTo>
                      <a:lnTo>
                        <a:pt x="302" y="362"/>
                      </a:lnTo>
                      <a:lnTo>
                        <a:pt x="278" y="362"/>
                      </a:lnTo>
                      <a:lnTo>
                        <a:pt x="242" y="375"/>
                      </a:lnTo>
                      <a:lnTo>
                        <a:pt x="218" y="387"/>
                      </a:lnTo>
                      <a:lnTo>
                        <a:pt x="181" y="411"/>
                      </a:lnTo>
                      <a:lnTo>
                        <a:pt x="157" y="423"/>
                      </a:lnTo>
                      <a:lnTo>
                        <a:pt x="133" y="435"/>
                      </a:lnTo>
                      <a:lnTo>
                        <a:pt x="109" y="435"/>
                      </a:lnTo>
                      <a:lnTo>
                        <a:pt x="85" y="459"/>
                      </a:lnTo>
                      <a:lnTo>
                        <a:pt x="61" y="471"/>
                      </a:lnTo>
                      <a:lnTo>
                        <a:pt x="37" y="459"/>
                      </a:lnTo>
                      <a:lnTo>
                        <a:pt x="24" y="435"/>
                      </a:lnTo>
                      <a:lnTo>
                        <a:pt x="24" y="411"/>
                      </a:lnTo>
                      <a:lnTo>
                        <a:pt x="24" y="387"/>
                      </a:lnTo>
                      <a:lnTo>
                        <a:pt x="24" y="362"/>
                      </a:lnTo>
                      <a:lnTo>
                        <a:pt x="49" y="338"/>
                      </a:lnTo>
                      <a:lnTo>
                        <a:pt x="49" y="314"/>
                      </a:lnTo>
                      <a:lnTo>
                        <a:pt x="73" y="302"/>
                      </a:lnTo>
                      <a:lnTo>
                        <a:pt x="73" y="266"/>
                      </a:lnTo>
                      <a:lnTo>
                        <a:pt x="85" y="241"/>
                      </a:lnTo>
                      <a:lnTo>
                        <a:pt x="85" y="217"/>
                      </a:lnTo>
                      <a:lnTo>
                        <a:pt x="85" y="193"/>
                      </a:lnTo>
                      <a:lnTo>
                        <a:pt x="73" y="169"/>
                      </a:lnTo>
                      <a:lnTo>
                        <a:pt x="73" y="145"/>
                      </a:lnTo>
                      <a:lnTo>
                        <a:pt x="61" y="121"/>
                      </a:lnTo>
                      <a:lnTo>
                        <a:pt x="37" y="96"/>
                      </a:lnTo>
                      <a:lnTo>
                        <a:pt x="24" y="72"/>
                      </a:lnTo>
                      <a:lnTo>
                        <a:pt x="24" y="48"/>
                      </a:lnTo>
                      <a:lnTo>
                        <a:pt x="0" y="24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" name="Group 168"/>
              <p:cNvGrpSpPr>
                <a:grpSpLocks/>
              </p:cNvGrpSpPr>
              <p:nvPr/>
            </p:nvGrpSpPr>
            <p:grpSpPr bwMode="auto">
              <a:xfrm>
                <a:off x="4796" y="2136"/>
                <a:ext cx="794" cy="312"/>
                <a:chOff x="3644" y="1984"/>
                <a:chExt cx="1376" cy="532"/>
              </a:xfrm>
            </p:grpSpPr>
            <p:sp>
              <p:nvSpPr>
                <p:cNvPr id="71849" name="Freeform 169"/>
                <p:cNvSpPr>
                  <a:spLocks/>
                </p:cNvSpPr>
                <p:nvPr/>
              </p:nvSpPr>
              <p:spPr bwMode="auto">
                <a:xfrm>
                  <a:off x="3644" y="1984"/>
                  <a:ext cx="1376" cy="532"/>
                </a:xfrm>
                <a:custGeom>
                  <a:avLst/>
                  <a:gdLst/>
                  <a:ahLst/>
                  <a:cxnLst>
                    <a:cxn ang="0">
                      <a:pos x="109" y="97"/>
                    </a:cxn>
                    <a:cxn ang="0">
                      <a:pos x="157" y="73"/>
                    </a:cxn>
                    <a:cxn ang="0">
                      <a:pos x="205" y="48"/>
                    </a:cxn>
                    <a:cxn ang="0">
                      <a:pos x="266" y="36"/>
                    </a:cxn>
                    <a:cxn ang="0">
                      <a:pos x="314" y="12"/>
                    </a:cxn>
                    <a:cxn ang="0">
                      <a:pos x="362" y="0"/>
                    </a:cxn>
                    <a:cxn ang="0">
                      <a:pos x="411" y="0"/>
                    </a:cxn>
                    <a:cxn ang="0">
                      <a:pos x="459" y="24"/>
                    </a:cxn>
                    <a:cxn ang="0">
                      <a:pos x="507" y="36"/>
                    </a:cxn>
                    <a:cxn ang="0">
                      <a:pos x="543" y="73"/>
                    </a:cxn>
                    <a:cxn ang="0">
                      <a:pos x="592" y="109"/>
                    </a:cxn>
                    <a:cxn ang="0">
                      <a:pos x="640" y="145"/>
                    </a:cxn>
                    <a:cxn ang="0">
                      <a:pos x="688" y="169"/>
                    </a:cxn>
                    <a:cxn ang="0">
                      <a:pos x="736" y="169"/>
                    </a:cxn>
                    <a:cxn ang="0">
                      <a:pos x="785" y="169"/>
                    </a:cxn>
                    <a:cxn ang="0">
                      <a:pos x="845" y="157"/>
                    </a:cxn>
                    <a:cxn ang="0">
                      <a:pos x="893" y="157"/>
                    </a:cxn>
                    <a:cxn ang="0">
                      <a:pos x="954" y="145"/>
                    </a:cxn>
                    <a:cxn ang="0">
                      <a:pos x="1002" y="133"/>
                    </a:cxn>
                    <a:cxn ang="0">
                      <a:pos x="1050" y="121"/>
                    </a:cxn>
                    <a:cxn ang="0">
                      <a:pos x="1098" y="121"/>
                    </a:cxn>
                    <a:cxn ang="0">
                      <a:pos x="1147" y="121"/>
                    </a:cxn>
                    <a:cxn ang="0">
                      <a:pos x="1195" y="133"/>
                    </a:cxn>
                    <a:cxn ang="0">
                      <a:pos x="1219" y="182"/>
                    </a:cxn>
                    <a:cxn ang="0">
                      <a:pos x="1231" y="230"/>
                    </a:cxn>
                    <a:cxn ang="0">
                      <a:pos x="1267" y="278"/>
                    </a:cxn>
                    <a:cxn ang="0">
                      <a:pos x="1303" y="315"/>
                    </a:cxn>
                    <a:cxn ang="0">
                      <a:pos x="1340" y="363"/>
                    </a:cxn>
                    <a:cxn ang="0">
                      <a:pos x="1364" y="411"/>
                    </a:cxn>
                    <a:cxn ang="0">
                      <a:pos x="1352" y="436"/>
                    </a:cxn>
                    <a:cxn ang="0">
                      <a:pos x="1303" y="436"/>
                    </a:cxn>
                    <a:cxn ang="0">
                      <a:pos x="1243" y="436"/>
                    </a:cxn>
                    <a:cxn ang="0">
                      <a:pos x="1171" y="436"/>
                    </a:cxn>
                    <a:cxn ang="0">
                      <a:pos x="1122" y="436"/>
                    </a:cxn>
                    <a:cxn ang="0">
                      <a:pos x="1062" y="448"/>
                    </a:cxn>
                    <a:cxn ang="0">
                      <a:pos x="1002" y="460"/>
                    </a:cxn>
                    <a:cxn ang="0">
                      <a:pos x="954" y="460"/>
                    </a:cxn>
                    <a:cxn ang="0">
                      <a:pos x="881" y="472"/>
                    </a:cxn>
                    <a:cxn ang="0">
                      <a:pos x="821" y="496"/>
                    </a:cxn>
                    <a:cxn ang="0">
                      <a:pos x="773" y="532"/>
                    </a:cxn>
                    <a:cxn ang="0">
                      <a:pos x="724" y="532"/>
                    </a:cxn>
                    <a:cxn ang="0">
                      <a:pos x="712" y="484"/>
                    </a:cxn>
                    <a:cxn ang="0">
                      <a:pos x="700" y="436"/>
                    </a:cxn>
                    <a:cxn ang="0">
                      <a:pos x="628" y="399"/>
                    </a:cxn>
                    <a:cxn ang="0">
                      <a:pos x="555" y="387"/>
                    </a:cxn>
                    <a:cxn ang="0">
                      <a:pos x="507" y="411"/>
                    </a:cxn>
                    <a:cxn ang="0">
                      <a:pos x="447" y="436"/>
                    </a:cxn>
                    <a:cxn ang="0">
                      <a:pos x="398" y="436"/>
                    </a:cxn>
                    <a:cxn ang="0">
                      <a:pos x="338" y="460"/>
                    </a:cxn>
                    <a:cxn ang="0">
                      <a:pos x="278" y="472"/>
                    </a:cxn>
                    <a:cxn ang="0">
                      <a:pos x="205" y="496"/>
                    </a:cxn>
                    <a:cxn ang="0">
                      <a:pos x="157" y="532"/>
                    </a:cxn>
                    <a:cxn ang="0">
                      <a:pos x="169" y="484"/>
                    </a:cxn>
                    <a:cxn ang="0">
                      <a:pos x="157" y="436"/>
                    </a:cxn>
                    <a:cxn ang="0">
                      <a:pos x="157" y="387"/>
                    </a:cxn>
                    <a:cxn ang="0">
                      <a:pos x="133" y="339"/>
                    </a:cxn>
                    <a:cxn ang="0">
                      <a:pos x="85" y="327"/>
                    </a:cxn>
                    <a:cxn ang="0">
                      <a:pos x="36" y="290"/>
                    </a:cxn>
                    <a:cxn ang="0">
                      <a:pos x="12" y="254"/>
                    </a:cxn>
                    <a:cxn ang="0">
                      <a:pos x="0" y="194"/>
                    </a:cxn>
                    <a:cxn ang="0">
                      <a:pos x="12" y="145"/>
                    </a:cxn>
                    <a:cxn ang="0">
                      <a:pos x="85" y="109"/>
                    </a:cxn>
                  </a:cxnLst>
                  <a:rect l="0" t="0" r="r" b="b"/>
                  <a:pathLst>
                    <a:path w="1376" h="532">
                      <a:moveTo>
                        <a:pt x="85" y="109"/>
                      </a:moveTo>
                      <a:lnTo>
                        <a:pt x="109" y="97"/>
                      </a:lnTo>
                      <a:lnTo>
                        <a:pt x="133" y="73"/>
                      </a:lnTo>
                      <a:lnTo>
                        <a:pt x="157" y="73"/>
                      </a:lnTo>
                      <a:lnTo>
                        <a:pt x="181" y="48"/>
                      </a:lnTo>
                      <a:lnTo>
                        <a:pt x="205" y="48"/>
                      </a:lnTo>
                      <a:lnTo>
                        <a:pt x="242" y="36"/>
                      </a:lnTo>
                      <a:lnTo>
                        <a:pt x="266" y="36"/>
                      </a:lnTo>
                      <a:lnTo>
                        <a:pt x="290" y="24"/>
                      </a:lnTo>
                      <a:lnTo>
                        <a:pt x="314" y="12"/>
                      </a:lnTo>
                      <a:lnTo>
                        <a:pt x="338" y="12"/>
                      </a:lnTo>
                      <a:lnTo>
                        <a:pt x="362" y="0"/>
                      </a:lnTo>
                      <a:lnTo>
                        <a:pt x="386" y="0"/>
                      </a:lnTo>
                      <a:lnTo>
                        <a:pt x="411" y="0"/>
                      </a:lnTo>
                      <a:lnTo>
                        <a:pt x="435" y="0"/>
                      </a:lnTo>
                      <a:lnTo>
                        <a:pt x="459" y="24"/>
                      </a:lnTo>
                      <a:lnTo>
                        <a:pt x="483" y="24"/>
                      </a:lnTo>
                      <a:lnTo>
                        <a:pt x="507" y="36"/>
                      </a:lnTo>
                      <a:lnTo>
                        <a:pt x="531" y="48"/>
                      </a:lnTo>
                      <a:lnTo>
                        <a:pt x="543" y="73"/>
                      </a:lnTo>
                      <a:lnTo>
                        <a:pt x="567" y="85"/>
                      </a:lnTo>
                      <a:lnTo>
                        <a:pt x="592" y="109"/>
                      </a:lnTo>
                      <a:lnTo>
                        <a:pt x="616" y="121"/>
                      </a:lnTo>
                      <a:lnTo>
                        <a:pt x="640" y="145"/>
                      </a:lnTo>
                      <a:lnTo>
                        <a:pt x="664" y="169"/>
                      </a:lnTo>
                      <a:lnTo>
                        <a:pt x="688" y="169"/>
                      </a:lnTo>
                      <a:lnTo>
                        <a:pt x="712" y="169"/>
                      </a:lnTo>
                      <a:lnTo>
                        <a:pt x="736" y="169"/>
                      </a:lnTo>
                      <a:lnTo>
                        <a:pt x="760" y="169"/>
                      </a:lnTo>
                      <a:lnTo>
                        <a:pt x="785" y="169"/>
                      </a:lnTo>
                      <a:lnTo>
                        <a:pt x="809" y="169"/>
                      </a:lnTo>
                      <a:lnTo>
                        <a:pt x="845" y="157"/>
                      </a:lnTo>
                      <a:lnTo>
                        <a:pt x="869" y="157"/>
                      </a:lnTo>
                      <a:lnTo>
                        <a:pt x="893" y="157"/>
                      </a:lnTo>
                      <a:lnTo>
                        <a:pt x="929" y="145"/>
                      </a:lnTo>
                      <a:lnTo>
                        <a:pt x="954" y="145"/>
                      </a:lnTo>
                      <a:lnTo>
                        <a:pt x="978" y="133"/>
                      </a:lnTo>
                      <a:lnTo>
                        <a:pt x="1002" y="133"/>
                      </a:lnTo>
                      <a:lnTo>
                        <a:pt x="1026" y="121"/>
                      </a:lnTo>
                      <a:lnTo>
                        <a:pt x="1050" y="121"/>
                      </a:lnTo>
                      <a:lnTo>
                        <a:pt x="1074" y="121"/>
                      </a:lnTo>
                      <a:lnTo>
                        <a:pt x="1098" y="121"/>
                      </a:lnTo>
                      <a:lnTo>
                        <a:pt x="1122" y="121"/>
                      </a:lnTo>
                      <a:lnTo>
                        <a:pt x="1147" y="121"/>
                      </a:lnTo>
                      <a:lnTo>
                        <a:pt x="1171" y="121"/>
                      </a:lnTo>
                      <a:lnTo>
                        <a:pt x="1195" y="133"/>
                      </a:lnTo>
                      <a:lnTo>
                        <a:pt x="1219" y="157"/>
                      </a:lnTo>
                      <a:lnTo>
                        <a:pt x="1219" y="182"/>
                      </a:lnTo>
                      <a:lnTo>
                        <a:pt x="1219" y="206"/>
                      </a:lnTo>
                      <a:lnTo>
                        <a:pt x="1231" y="230"/>
                      </a:lnTo>
                      <a:lnTo>
                        <a:pt x="1255" y="254"/>
                      </a:lnTo>
                      <a:lnTo>
                        <a:pt x="1267" y="278"/>
                      </a:lnTo>
                      <a:lnTo>
                        <a:pt x="1291" y="290"/>
                      </a:lnTo>
                      <a:lnTo>
                        <a:pt x="1303" y="315"/>
                      </a:lnTo>
                      <a:lnTo>
                        <a:pt x="1316" y="339"/>
                      </a:lnTo>
                      <a:lnTo>
                        <a:pt x="1340" y="363"/>
                      </a:lnTo>
                      <a:lnTo>
                        <a:pt x="1340" y="387"/>
                      </a:lnTo>
                      <a:lnTo>
                        <a:pt x="1364" y="411"/>
                      </a:lnTo>
                      <a:lnTo>
                        <a:pt x="1376" y="436"/>
                      </a:lnTo>
                      <a:lnTo>
                        <a:pt x="1352" y="436"/>
                      </a:lnTo>
                      <a:lnTo>
                        <a:pt x="1328" y="436"/>
                      </a:lnTo>
                      <a:lnTo>
                        <a:pt x="1303" y="436"/>
                      </a:lnTo>
                      <a:lnTo>
                        <a:pt x="1267" y="436"/>
                      </a:lnTo>
                      <a:lnTo>
                        <a:pt x="1243" y="436"/>
                      </a:lnTo>
                      <a:lnTo>
                        <a:pt x="1219" y="436"/>
                      </a:lnTo>
                      <a:lnTo>
                        <a:pt x="1171" y="436"/>
                      </a:lnTo>
                      <a:lnTo>
                        <a:pt x="1147" y="436"/>
                      </a:lnTo>
                      <a:lnTo>
                        <a:pt x="1122" y="436"/>
                      </a:lnTo>
                      <a:lnTo>
                        <a:pt x="1086" y="436"/>
                      </a:lnTo>
                      <a:lnTo>
                        <a:pt x="1062" y="448"/>
                      </a:lnTo>
                      <a:lnTo>
                        <a:pt x="1026" y="460"/>
                      </a:lnTo>
                      <a:lnTo>
                        <a:pt x="1002" y="460"/>
                      </a:lnTo>
                      <a:lnTo>
                        <a:pt x="978" y="460"/>
                      </a:lnTo>
                      <a:lnTo>
                        <a:pt x="954" y="460"/>
                      </a:lnTo>
                      <a:lnTo>
                        <a:pt x="929" y="472"/>
                      </a:lnTo>
                      <a:lnTo>
                        <a:pt x="881" y="472"/>
                      </a:lnTo>
                      <a:lnTo>
                        <a:pt x="845" y="484"/>
                      </a:lnTo>
                      <a:lnTo>
                        <a:pt x="821" y="496"/>
                      </a:lnTo>
                      <a:lnTo>
                        <a:pt x="797" y="508"/>
                      </a:lnTo>
                      <a:lnTo>
                        <a:pt x="773" y="532"/>
                      </a:lnTo>
                      <a:lnTo>
                        <a:pt x="748" y="532"/>
                      </a:lnTo>
                      <a:lnTo>
                        <a:pt x="724" y="532"/>
                      </a:lnTo>
                      <a:lnTo>
                        <a:pt x="712" y="508"/>
                      </a:lnTo>
                      <a:lnTo>
                        <a:pt x="712" y="484"/>
                      </a:lnTo>
                      <a:lnTo>
                        <a:pt x="700" y="460"/>
                      </a:lnTo>
                      <a:lnTo>
                        <a:pt x="700" y="436"/>
                      </a:lnTo>
                      <a:lnTo>
                        <a:pt x="676" y="411"/>
                      </a:lnTo>
                      <a:lnTo>
                        <a:pt x="628" y="399"/>
                      </a:lnTo>
                      <a:lnTo>
                        <a:pt x="604" y="387"/>
                      </a:lnTo>
                      <a:lnTo>
                        <a:pt x="555" y="387"/>
                      </a:lnTo>
                      <a:lnTo>
                        <a:pt x="531" y="387"/>
                      </a:lnTo>
                      <a:lnTo>
                        <a:pt x="507" y="411"/>
                      </a:lnTo>
                      <a:lnTo>
                        <a:pt x="483" y="411"/>
                      </a:lnTo>
                      <a:lnTo>
                        <a:pt x="447" y="436"/>
                      </a:lnTo>
                      <a:lnTo>
                        <a:pt x="423" y="436"/>
                      </a:lnTo>
                      <a:lnTo>
                        <a:pt x="398" y="436"/>
                      </a:lnTo>
                      <a:lnTo>
                        <a:pt x="362" y="448"/>
                      </a:lnTo>
                      <a:lnTo>
                        <a:pt x="338" y="460"/>
                      </a:lnTo>
                      <a:lnTo>
                        <a:pt x="302" y="460"/>
                      </a:lnTo>
                      <a:lnTo>
                        <a:pt x="278" y="472"/>
                      </a:lnTo>
                      <a:lnTo>
                        <a:pt x="254" y="484"/>
                      </a:lnTo>
                      <a:lnTo>
                        <a:pt x="205" y="496"/>
                      </a:lnTo>
                      <a:lnTo>
                        <a:pt x="181" y="508"/>
                      </a:lnTo>
                      <a:lnTo>
                        <a:pt x="157" y="532"/>
                      </a:lnTo>
                      <a:lnTo>
                        <a:pt x="157" y="508"/>
                      </a:lnTo>
                      <a:lnTo>
                        <a:pt x="169" y="484"/>
                      </a:lnTo>
                      <a:lnTo>
                        <a:pt x="169" y="460"/>
                      </a:lnTo>
                      <a:lnTo>
                        <a:pt x="157" y="436"/>
                      </a:lnTo>
                      <a:lnTo>
                        <a:pt x="157" y="411"/>
                      </a:lnTo>
                      <a:lnTo>
                        <a:pt x="157" y="387"/>
                      </a:lnTo>
                      <a:lnTo>
                        <a:pt x="157" y="363"/>
                      </a:lnTo>
                      <a:lnTo>
                        <a:pt x="133" y="339"/>
                      </a:lnTo>
                      <a:lnTo>
                        <a:pt x="109" y="339"/>
                      </a:lnTo>
                      <a:lnTo>
                        <a:pt x="85" y="327"/>
                      </a:lnTo>
                      <a:lnTo>
                        <a:pt x="61" y="315"/>
                      </a:lnTo>
                      <a:lnTo>
                        <a:pt x="36" y="290"/>
                      </a:lnTo>
                      <a:lnTo>
                        <a:pt x="12" y="278"/>
                      </a:lnTo>
                      <a:lnTo>
                        <a:pt x="12" y="254"/>
                      </a:lnTo>
                      <a:lnTo>
                        <a:pt x="0" y="218"/>
                      </a:lnTo>
                      <a:lnTo>
                        <a:pt x="0" y="194"/>
                      </a:lnTo>
                      <a:lnTo>
                        <a:pt x="0" y="169"/>
                      </a:lnTo>
                      <a:lnTo>
                        <a:pt x="12" y="145"/>
                      </a:lnTo>
                      <a:lnTo>
                        <a:pt x="36" y="121"/>
                      </a:lnTo>
                      <a:lnTo>
                        <a:pt x="85" y="109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850" name="Freeform 170"/>
                <p:cNvSpPr>
                  <a:spLocks/>
                </p:cNvSpPr>
                <p:nvPr/>
              </p:nvSpPr>
              <p:spPr bwMode="auto">
                <a:xfrm>
                  <a:off x="3644" y="1984"/>
                  <a:ext cx="1376" cy="532"/>
                </a:xfrm>
                <a:custGeom>
                  <a:avLst/>
                  <a:gdLst/>
                  <a:ahLst/>
                  <a:cxnLst>
                    <a:cxn ang="0">
                      <a:pos x="109" y="97"/>
                    </a:cxn>
                    <a:cxn ang="0">
                      <a:pos x="157" y="73"/>
                    </a:cxn>
                    <a:cxn ang="0">
                      <a:pos x="205" y="48"/>
                    </a:cxn>
                    <a:cxn ang="0">
                      <a:pos x="266" y="36"/>
                    </a:cxn>
                    <a:cxn ang="0">
                      <a:pos x="314" y="12"/>
                    </a:cxn>
                    <a:cxn ang="0">
                      <a:pos x="362" y="0"/>
                    </a:cxn>
                    <a:cxn ang="0">
                      <a:pos x="411" y="0"/>
                    </a:cxn>
                    <a:cxn ang="0">
                      <a:pos x="459" y="24"/>
                    </a:cxn>
                    <a:cxn ang="0">
                      <a:pos x="507" y="36"/>
                    </a:cxn>
                    <a:cxn ang="0">
                      <a:pos x="543" y="73"/>
                    </a:cxn>
                    <a:cxn ang="0">
                      <a:pos x="592" y="109"/>
                    </a:cxn>
                    <a:cxn ang="0">
                      <a:pos x="640" y="145"/>
                    </a:cxn>
                    <a:cxn ang="0">
                      <a:pos x="688" y="169"/>
                    </a:cxn>
                    <a:cxn ang="0">
                      <a:pos x="736" y="169"/>
                    </a:cxn>
                    <a:cxn ang="0">
                      <a:pos x="785" y="169"/>
                    </a:cxn>
                    <a:cxn ang="0">
                      <a:pos x="845" y="157"/>
                    </a:cxn>
                    <a:cxn ang="0">
                      <a:pos x="893" y="157"/>
                    </a:cxn>
                    <a:cxn ang="0">
                      <a:pos x="954" y="145"/>
                    </a:cxn>
                    <a:cxn ang="0">
                      <a:pos x="1002" y="133"/>
                    </a:cxn>
                    <a:cxn ang="0">
                      <a:pos x="1050" y="121"/>
                    </a:cxn>
                    <a:cxn ang="0">
                      <a:pos x="1098" y="121"/>
                    </a:cxn>
                    <a:cxn ang="0">
                      <a:pos x="1147" y="121"/>
                    </a:cxn>
                    <a:cxn ang="0">
                      <a:pos x="1195" y="133"/>
                    </a:cxn>
                    <a:cxn ang="0">
                      <a:pos x="1219" y="182"/>
                    </a:cxn>
                    <a:cxn ang="0">
                      <a:pos x="1231" y="230"/>
                    </a:cxn>
                    <a:cxn ang="0">
                      <a:pos x="1267" y="278"/>
                    </a:cxn>
                    <a:cxn ang="0">
                      <a:pos x="1303" y="315"/>
                    </a:cxn>
                    <a:cxn ang="0">
                      <a:pos x="1340" y="363"/>
                    </a:cxn>
                    <a:cxn ang="0">
                      <a:pos x="1364" y="411"/>
                    </a:cxn>
                    <a:cxn ang="0">
                      <a:pos x="1352" y="436"/>
                    </a:cxn>
                    <a:cxn ang="0">
                      <a:pos x="1303" y="436"/>
                    </a:cxn>
                    <a:cxn ang="0">
                      <a:pos x="1243" y="436"/>
                    </a:cxn>
                    <a:cxn ang="0">
                      <a:pos x="1171" y="436"/>
                    </a:cxn>
                    <a:cxn ang="0">
                      <a:pos x="1122" y="436"/>
                    </a:cxn>
                    <a:cxn ang="0">
                      <a:pos x="1062" y="448"/>
                    </a:cxn>
                    <a:cxn ang="0">
                      <a:pos x="1002" y="460"/>
                    </a:cxn>
                    <a:cxn ang="0">
                      <a:pos x="954" y="460"/>
                    </a:cxn>
                    <a:cxn ang="0">
                      <a:pos x="881" y="472"/>
                    </a:cxn>
                    <a:cxn ang="0">
                      <a:pos x="821" y="496"/>
                    </a:cxn>
                    <a:cxn ang="0">
                      <a:pos x="773" y="532"/>
                    </a:cxn>
                    <a:cxn ang="0">
                      <a:pos x="724" y="532"/>
                    </a:cxn>
                    <a:cxn ang="0">
                      <a:pos x="712" y="484"/>
                    </a:cxn>
                    <a:cxn ang="0">
                      <a:pos x="700" y="436"/>
                    </a:cxn>
                    <a:cxn ang="0">
                      <a:pos x="628" y="399"/>
                    </a:cxn>
                    <a:cxn ang="0">
                      <a:pos x="555" y="387"/>
                    </a:cxn>
                    <a:cxn ang="0">
                      <a:pos x="507" y="411"/>
                    </a:cxn>
                    <a:cxn ang="0">
                      <a:pos x="447" y="436"/>
                    </a:cxn>
                    <a:cxn ang="0">
                      <a:pos x="398" y="436"/>
                    </a:cxn>
                    <a:cxn ang="0">
                      <a:pos x="338" y="460"/>
                    </a:cxn>
                    <a:cxn ang="0">
                      <a:pos x="278" y="472"/>
                    </a:cxn>
                    <a:cxn ang="0">
                      <a:pos x="205" y="496"/>
                    </a:cxn>
                    <a:cxn ang="0">
                      <a:pos x="157" y="532"/>
                    </a:cxn>
                    <a:cxn ang="0">
                      <a:pos x="169" y="484"/>
                    </a:cxn>
                    <a:cxn ang="0">
                      <a:pos x="157" y="436"/>
                    </a:cxn>
                    <a:cxn ang="0">
                      <a:pos x="157" y="387"/>
                    </a:cxn>
                    <a:cxn ang="0">
                      <a:pos x="133" y="339"/>
                    </a:cxn>
                    <a:cxn ang="0">
                      <a:pos x="85" y="327"/>
                    </a:cxn>
                    <a:cxn ang="0">
                      <a:pos x="36" y="290"/>
                    </a:cxn>
                    <a:cxn ang="0">
                      <a:pos x="12" y="254"/>
                    </a:cxn>
                    <a:cxn ang="0">
                      <a:pos x="0" y="194"/>
                    </a:cxn>
                    <a:cxn ang="0">
                      <a:pos x="12" y="145"/>
                    </a:cxn>
                    <a:cxn ang="0">
                      <a:pos x="85" y="109"/>
                    </a:cxn>
                  </a:cxnLst>
                  <a:rect l="0" t="0" r="r" b="b"/>
                  <a:pathLst>
                    <a:path w="1376" h="532">
                      <a:moveTo>
                        <a:pt x="85" y="109"/>
                      </a:moveTo>
                      <a:lnTo>
                        <a:pt x="109" y="97"/>
                      </a:lnTo>
                      <a:lnTo>
                        <a:pt x="133" y="73"/>
                      </a:lnTo>
                      <a:lnTo>
                        <a:pt x="157" y="73"/>
                      </a:lnTo>
                      <a:lnTo>
                        <a:pt x="181" y="48"/>
                      </a:lnTo>
                      <a:lnTo>
                        <a:pt x="205" y="48"/>
                      </a:lnTo>
                      <a:lnTo>
                        <a:pt x="242" y="36"/>
                      </a:lnTo>
                      <a:lnTo>
                        <a:pt x="266" y="36"/>
                      </a:lnTo>
                      <a:lnTo>
                        <a:pt x="290" y="24"/>
                      </a:lnTo>
                      <a:lnTo>
                        <a:pt x="314" y="12"/>
                      </a:lnTo>
                      <a:lnTo>
                        <a:pt x="338" y="12"/>
                      </a:lnTo>
                      <a:lnTo>
                        <a:pt x="362" y="0"/>
                      </a:lnTo>
                      <a:lnTo>
                        <a:pt x="386" y="0"/>
                      </a:lnTo>
                      <a:lnTo>
                        <a:pt x="411" y="0"/>
                      </a:lnTo>
                      <a:lnTo>
                        <a:pt x="435" y="0"/>
                      </a:lnTo>
                      <a:lnTo>
                        <a:pt x="459" y="24"/>
                      </a:lnTo>
                      <a:lnTo>
                        <a:pt x="483" y="24"/>
                      </a:lnTo>
                      <a:lnTo>
                        <a:pt x="507" y="36"/>
                      </a:lnTo>
                      <a:lnTo>
                        <a:pt x="531" y="48"/>
                      </a:lnTo>
                      <a:lnTo>
                        <a:pt x="543" y="73"/>
                      </a:lnTo>
                      <a:lnTo>
                        <a:pt x="567" y="85"/>
                      </a:lnTo>
                      <a:lnTo>
                        <a:pt x="592" y="109"/>
                      </a:lnTo>
                      <a:lnTo>
                        <a:pt x="616" y="121"/>
                      </a:lnTo>
                      <a:lnTo>
                        <a:pt x="640" y="145"/>
                      </a:lnTo>
                      <a:lnTo>
                        <a:pt x="664" y="169"/>
                      </a:lnTo>
                      <a:lnTo>
                        <a:pt x="688" y="169"/>
                      </a:lnTo>
                      <a:lnTo>
                        <a:pt x="712" y="169"/>
                      </a:lnTo>
                      <a:lnTo>
                        <a:pt x="736" y="169"/>
                      </a:lnTo>
                      <a:lnTo>
                        <a:pt x="760" y="169"/>
                      </a:lnTo>
                      <a:lnTo>
                        <a:pt x="785" y="169"/>
                      </a:lnTo>
                      <a:lnTo>
                        <a:pt x="809" y="169"/>
                      </a:lnTo>
                      <a:lnTo>
                        <a:pt x="845" y="157"/>
                      </a:lnTo>
                      <a:lnTo>
                        <a:pt x="869" y="157"/>
                      </a:lnTo>
                      <a:lnTo>
                        <a:pt x="893" y="157"/>
                      </a:lnTo>
                      <a:lnTo>
                        <a:pt x="929" y="145"/>
                      </a:lnTo>
                      <a:lnTo>
                        <a:pt x="954" y="145"/>
                      </a:lnTo>
                      <a:lnTo>
                        <a:pt x="978" y="133"/>
                      </a:lnTo>
                      <a:lnTo>
                        <a:pt x="1002" y="133"/>
                      </a:lnTo>
                      <a:lnTo>
                        <a:pt x="1026" y="121"/>
                      </a:lnTo>
                      <a:lnTo>
                        <a:pt x="1050" y="121"/>
                      </a:lnTo>
                      <a:lnTo>
                        <a:pt x="1074" y="121"/>
                      </a:lnTo>
                      <a:lnTo>
                        <a:pt x="1098" y="121"/>
                      </a:lnTo>
                      <a:lnTo>
                        <a:pt x="1122" y="121"/>
                      </a:lnTo>
                      <a:lnTo>
                        <a:pt x="1147" y="121"/>
                      </a:lnTo>
                      <a:lnTo>
                        <a:pt x="1171" y="121"/>
                      </a:lnTo>
                      <a:lnTo>
                        <a:pt x="1195" y="133"/>
                      </a:lnTo>
                      <a:lnTo>
                        <a:pt x="1219" y="157"/>
                      </a:lnTo>
                      <a:lnTo>
                        <a:pt x="1219" y="182"/>
                      </a:lnTo>
                      <a:lnTo>
                        <a:pt x="1219" y="206"/>
                      </a:lnTo>
                      <a:lnTo>
                        <a:pt x="1231" y="230"/>
                      </a:lnTo>
                      <a:lnTo>
                        <a:pt x="1255" y="254"/>
                      </a:lnTo>
                      <a:lnTo>
                        <a:pt x="1267" y="278"/>
                      </a:lnTo>
                      <a:lnTo>
                        <a:pt x="1291" y="290"/>
                      </a:lnTo>
                      <a:lnTo>
                        <a:pt x="1303" y="315"/>
                      </a:lnTo>
                      <a:lnTo>
                        <a:pt x="1316" y="339"/>
                      </a:lnTo>
                      <a:lnTo>
                        <a:pt x="1340" y="363"/>
                      </a:lnTo>
                      <a:lnTo>
                        <a:pt x="1340" y="387"/>
                      </a:lnTo>
                      <a:lnTo>
                        <a:pt x="1364" y="411"/>
                      </a:lnTo>
                      <a:lnTo>
                        <a:pt x="1376" y="436"/>
                      </a:lnTo>
                      <a:lnTo>
                        <a:pt x="1352" y="436"/>
                      </a:lnTo>
                      <a:lnTo>
                        <a:pt x="1328" y="436"/>
                      </a:lnTo>
                      <a:lnTo>
                        <a:pt x="1303" y="436"/>
                      </a:lnTo>
                      <a:lnTo>
                        <a:pt x="1267" y="436"/>
                      </a:lnTo>
                      <a:lnTo>
                        <a:pt x="1243" y="436"/>
                      </a:lnTo>
                      <a:lnTo>
                        <a:pt x="1219" y="436"/>
                      </a:lnTo>
                      <a:lnTo>
                        <a:pt x="1171" y="436"/>
                      </a:lnTo>
                      <a:lnTo>
                        <a:pt x="1147" y="436"/>
                      </a:lnTo>
                      <a:lnTo>
                        <a:pt x="1122" y="436"/>
                      </a:lnTo>
                      <a:lnTo>
                        <a:pt x="1086" y="436"/>
                      </a:lnTo>
                      <a:lnTo>
                        <a:pt x="1062" y="448"/>
                      </a:lnTo>
                      <a:lnTo>
                        <a:pt x="1026" y="460"/>
                      </a:lnTo>
                      <a:lnTo>
                        <a:pt x="1002" y="460"/>
                      </a:lnTo>
                      <a:lnTo>
                        <a:pt x="978" y="460"/>
                      </a:lnTo>
                      <a:lnTo>
                        <a:pt x="954" y="460"/>
                      </a:lnTo>
                      <a:lnTo>
                        <a:pt x="929" y="472"/>
                      </a:lnTo>
                      <a:lnTo>
                        <a:pt x="881" y="472"/>
                      </a:lnTo>
                      <a:lnTo>
                        <a:pt x="845" y="484"/>
                      </a:lnTo>
                      <a:lnTo>
                        <a:pt x="821" y="496"/>
                      </a:lnTo>
                      <a:lnTo>
                        <a:pt x="797" y="508"/>
                      </a:lnTo>
                      <a:lnTo>
                        <a:pt x="773" y="532"/>
                      </a:lnTo>
                      <a:lnTo>
                        <a:pt x="748" y="532"/>
                      </a:lnTo>
                      <a:lnTo>
                        <a:pt x="724" y="532"/>
                      </a:lnTo>
                      <a:lnTo>
                        <a:pt x="712" y="508"/>
                      </a:lnTo>
                      <a:lnTo>
                        <a:pt x="712" y="484"/>
                      </a:lnTo>
                      <a:lnTo>
                        <a:pt x="700" y="460"/>
                      </a:lnTo>
                      <a:lnTo>
                        <a:pt x="700" y="436"/>
                      </a:lnTo>
                      <a:lnTo>
                        <a:pt x="676" y="411"/>
                      </a:lnTo>
                      <a:lnTo>
                        <a:pt x="628" y="399"/>
                      </a:lnTo>
                      <a:lnTo>
                        <a:pt x="604" y="387"/>
                      </a:lnTo>
                      <a:lnTo>
                        <a:pt x="555" y="387"/>
                      </a:lnTo>
                      <a:lnTo>
                        <a:pt x="531" y="387"/>
                      </a:lnTo>
                      <a:lnTo>
                        <a:pt x="507" y="411"/>
                      </a:lnTo>
                      <a:lnTo>
                        <a:pt x="483" y="411"/>
                      </a:lnTo>
                      <a:lnTo>
                        <a:pt x="447" y="436"/>
                      </a:lnTo>
                      <a:lnTo>
                        <a:pt x="423" y="436"/>
                      </a:lnTo>
                      <a:lnTo>
                        <a:pt x="398" y="436"/>
                      </a:lnTo>
                      <a:lnTo>
                        <a:pt x="362" y="448"/>
                      </a:lnTo>
                      <a:lnTo>
                        <a:pt x="338" y="460"/>
                      </a:lnTo>
                      <a:lnTo>
                        <a:pt x="302" y="460"/>
                      </a:lnTo>
                      <a:lnTo>
                        <a:pt x="278" y="472"/>
                      </a:lnTo>
                      <a:lnTo>
                        <a:pt x="254" y="484"/>
                      </a:lnTo>
                      <a:lnTo>
                        <a:pt x="205" y="496"/>
                      </a:lnTo>
                      <a:lnTo>
                        <a:pt x="181" y="508"/>
                      </a:lnTo>
                      <a:lnTo>
                        <a:pt x="157" y="532"/>
                      </a:lnTo>
                      <a:lnTo>
                        <a:pt x="157" y="508"/>
                      </a:lnTo>
                      <a:lnTo>
                        <a:pt x="169" y="484"/>
                      </a:lnTo>
                      <a:lnTo>
                        <a:pt x="169" y="460"/>
                      </a:lnTo>
                      <a:lnTo>
                        <a:pt x="157" y="436"/>
                      </a:lnTo>
                      <a:lnTo>
                        <a:pt x="157" y="411"/>
                      </a:lnTo>
                      <a:lnTo>
                        <a:pt x="157" y="387"/>
                      </a:lnTo>
                      <a:lnTo>
                        <a:pt x="157" y="363"/>
                      </a:lnTo>
                      <a:lnTo>
                        <a:pt x="133" y="339"/>
                      </a:lnTo>
                      <a:lnTo>
                        <a:pt x="109" y="339"/>
                      </a:lnTo>
                      <a:lnTo>
                        <a:pt x="85" y="327"/>
                      </a:lnTo>
                      <a:lnTo>
                        <a:pt x="61" y="315"/>
                      </a:lnTo>
                      <a:lnTo>
                        <a:pt x="36" y="290"/>
                      </a:lnTo>
                      <a:lnTo>
                        <a:pt x="12" y="278"/>
                      </a:lnTo>
                      <a:lnTo>
                        <a:pt x="12" y="254"/>
                      </a:lnTo>
                      <a:lnTo>
                        <a:pt x="0" y="218"/>
                      </a:lnTo>
                      <a:lnTo>
                        <a:pt x="0" y="194"/>
                      </a:lnTo>
                      <a:lnTo>
                        <a:pt x="0" y="169"/>
                      </a:lnTo>
                      <a:lnTo>
                        <a:pt x="12" y="145"/>
                      </a:lnTo>
                      <a:lnTo>
                        <a:pt x="36" y="121"/>
                      </a:lnTo>
                      <a:lnTo>
                        <a:pt x="85" y="109"/>
                      </a:lnTo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8" name="Group 171"/>
              <p:cNvGrpSpPr>
                <a:grpSpLocks/>
              </p:cNvGrpSpPr>
              <p:nvPr/>
            </p:nvGrpSpPr>
            <p:grpSpPr bwMode="auto">
              <a:xfrm>
                <a:off x="5526" y="2001"/>
                <a:ext cx="641" cy="447"/>
                <a:chOff x="4911" y="1754"/>
                <a:chExt cx="1110" cy="762"/>
              </a:xfrm>
            </p:grpSpPr>
            <p:sp>
              <p:nvSpPr>
                <p:cNvPr id="71852" name="Freeform 172"/>
                <p:cNvSpPr>
                  <a:spLocks/>
                </p:cNvSpPr>
                <p:nvPr/>
              </p:nvSpPr>
              <p:spPr bwMode="auto">
                <a:xfrm>
                  <a:off x="4911" y="1754"/>
                  <a:ext cx="1110" cy="762"/>
                </a:xfrm>
                <a:custGeom>
                  <a:avLst/>
                  <a:gdLst/>
                  <a:ahLst/>
                  <a:cxnLst>
                    <a:cxn ang="0">
                      <a:pos x="36" y="363"/>
                    </a:cxn>
                    <a:cxn ang="0">
                      <a:pos x="85" y="363"/>
                    </a:cxn>
                    <a:cxn ang="0">
                      <a:pos x="145" y="363"/>
                    </a:cxn>
                    <a:cxn ang="0">
                      <a:pos x="193" y="375"/>
                    </a:cxn>
                    <a:cxn ang="0">
                      <a:pos x="242" y="375"/>
                    </a:cxn>
                    <a:cxn ang="0">
                      <a:pos x="290" y="375"/>
                    </a:cxn>
                    <a:cxn ang="0">
                      <a:pos x="338" y="375"/>
                    </a:cxn>
                    <a:cxn ang="0">
                      <a:pos x="398" y="363"/>
                    </a:cxn>
                    <a:cxn ang="0">
                      <a:pos x="447" y="339"/>
                    </a:cxn>
                    <a:cxn ang="0">
                      <a:pos x="495" y="303"/>
                    </a:cxn>
                    <a:cxn ang="0">
                      <a:pos x="519" y="266"/>
                    </a:cxn>
                    <a:cxn ang="0">
                      <a:pos x="555" y="218"/>
                    </a:cxn>
                    <a:cxn ang="0">
                      <a:pos x="604" y="182"/>
                    </a:cxn>
                    <a:cxn ang="0">
                      <a:pos x="628" y="133"/>
                    </a:cxn>
                    <a:cxn ang="0">
                      <a:pos x="676" y="97"/>
                    </a:cxn>
                    <a:cxn ang="0">
                      <a:pos x="712" y="49"/>
                    </a:cxn>
                    <a:cxn ang="0">
                      <a:pos x="748" y="12"/>
                    </a:cxn>
                    <a:cxn ang="0">
                      <a:pos x="797" y="24"/>
                    </a:cxn>
                    <a:cxn ang="0">
                      <a:pos x="833" y="61"/>
                    </a:cxn>
                    <a:cxn ang="0">
                      <a:pos x="881" y="85"/>
                    </a:cxn>
                    <a:cxn ang="0">
                      <a:pos x="929" y="133"/>
                    </a:cxn>
                    <a:cxn ang="0">
                      <a:pos x="1002" y="182"/>
                    </a:cxn>
                    <a:cxn ang="0">
                      <a:pos x="1038" y="230"/>
                    </a:cxn>
                    <a:cxn ang="0">
                      <a:pos x="1074" y="278"/>
                    </a:cxn>
                    <a:cxn ang="0">
                      <a:pos x="1098" y="327"/>
                    </a:cxn>
                    <a:cxn ang="0">
                      <a:pos x="1086" y="351"/>
                    </a:cxn>
                    <a:cxn ang="0">
                      <a:pos x="1014" y="387"/>
                    </a:cxn>
                    <a:cxn ang="0">
                      <a:pos x="954" y="424"/>
                    </a:cxn>
                    <a:cxn ang="0">
                      <a:pos x="881" y="448"/>
                    </a:cxn>
                    <a:cxn ang="0">
                      <a:pos x="833" y="448"/>
                    </a:cxn>
                    <a:cxn ang="0">
                      <a:pos x="773" y="472"/>
                    </a:cxn>
                    <a:cxn ang="0">
                      <a:pos x="700" y="484"/>
                    </a:cxn>
                    <a:cxn ang="0">
                      <a:pos x="652" y="496"/>
                    </a:cxn>
                    <a:cxn ang="0">
                      <a:pos x="628" y="557"/>
                    </a:cxn>
                    <a:cxn ang="0">
                      <a:pos x="616" y="629"/>
                    </a:cxn>
                    <a:cxn ang="0">
                      <a:pos x="604" y="690"/>
                    </a:cxn>
                    <a:cxn ang="0">
                      <a:pos x="580" y="738"/>
                    </a:cxn>
                    <a:cxn ang="0">
                      <a:pos x="519" y="750"/>
                    </a:cxn>
                    <a:cxn ang="0">
                      <a:pos x="447" y="762"/>
                    </a:cxn>
                    <a:cxn ang="0">
                      <a:pos x="398" y="762"/>
                    </a:cxn>
                    <a:cxn ang="0">
                      <a:pos x="338" y="762"/>
                    </a:cxn>
                    <a:cxn ang="0">
                      <a:pos x="290" y="726"/>
                    </a:cxn>
                    <a:cxn ang="0">
                      <a:pos x="254" y="690"/>
                    </a:cxn>
                    <a:cxn ang="0">
                      <a:pos x="217" y="641"/>
                    </a:cxn>
                    <a:cxn ang="0">
                      <a:pos x="181" y="617"/>
                    </a:cxn>
                    <a:cxn ang="0">
                      <a:pos x="145" y="581"/>
                    </a:cxn>
                    <a:cxn ang="0">
                      <a:pos x="97" y="545"/>
                    </a:cxn>
                    <a:cxn ang="0">
                      <a:pos x="73" y="496"/>
                    </a:cxn>
                    <a:cxn ang="0">
                      <a:pos x="49" y="448"/>
                    </a:cxn>
                    <a:cxn ang="0">
                      <a:pos x="24" y="399"/>
                    </a:cxn>
                  </a:cxnLst>
                  <a:rect l="0" t="0" r="r" b="b"/>
                  <a:pathLst>
                    <a:path w="1110" h="762">
                      <a:moveTo>
                        <a:pt x="0" y="351"/>
                      </a:moveTo>
                      <a:lnTo>
                        <a:pt x="36" y="363"/>
                      </a:lnTo>
                      <a:lnTo>
                        <a:pt x="61" y="351"/>
                      </a:lnTo>
                      <a:lnTo>
                        <a:pt x="85" y="363"/>
                      </a:lnTo>
                      <a:lnTo>
                        <a:pt x="121" y="363"/>
                      </a:lnTo>
                      <a:lnTo>
                        <a:pt x="145" y="363"/>
                      </a:lnTo>
                      <a:lnTo>
                        <a:pt x="169" y="375"/>
                      </a:lnTo>
                      <a:lnTo>
                        <a:pt x="193" y="375"/>
                      </a:lnTo>
                      <a:lnTo>
                        <a:pt x="217" y="375"/>
                      </a:lnTo>
                      <a:lnTo>
                        <a:pt x="242" y="375"/>
                      </a:lnTo>
                      <a:lnTo>
                        <a:pt x="266" y="375"/>
                      </a:lnTo>
                      <a:lnTo>
                        <a:pt x="290" y="375"/>
                      </a:lnTo>
                      <a:lnTo>
                        <a:pt x="314" y="375"/>
                      </a:lnTo>
                      <a:lnTo>
                        <a:pt x="338" y="375"/>
                      </a:lnTo>
                      <a:lnTo>
                        <a:pt x="374" y="363"/>
                      </a:lnTo>
                      <a:lnTo>
                        <a:pt x="398" y="363"/>
                      </a:lnTo>
                      <a:lnTo>
                        <a:pt x="423" y="351"/>
                      </a:lnTo>
                      <a:lnTo>
                        <a:pt x="447" y="339"/>
                      </a:lnTo>
                      <a:lnTo>
                        <a:pt x="471" y="327"/>
                      </a:lnTo>
                      <a:lnTo>
                        <a:pt x="495" y="303"/>
                      </a:lnTo>
                      <a:lnTo>
                        <a:pt x="519" y="291"/>
                      </a:lnTo>
                      <a:lnTo>
                        <a:pt x="519" y="266"/>
                      </a:lnTo>
                      <a:lnTo>
                        <a:pt x="531" y="242"/>
                      </a:lnTo>
                      <a:lnTo>
                        <a:pt x="555" y="218"/>
                      </a:lnTo>
                      <a:lnTo>
                        <a:pt x="580" y="194"/>
                      </a:lnTo>
                      <a:lnTo>
                        <a:pt x="604" y="182"/>
                      </a:lnTo>
                      <a:lnTo>
                        <a:pt x="604" y="157"/>
                      </a:lnTo>
                      <a:lnTo>
                        <a:pt x="628" y="133"/>
                      </a:lnTo>
                      <a:lnTo>
                        <a:pt x="652" y="109"/>
                      </a:lnTo>
                      <a:lnTo>
                        <a:pt x="676" y="97"/>
                      </a:lnTo>
                      <a:lnTo>
                        <a:pt x="688" y="73"/>
                      </a:lnTo>
                      <a:lnTo>
                        <a:pt x="712" y="49"/>
                      </a:lnTo>
                      <a:lnTo>
                        <a:pt x="724" y="24"/>
                      </a:lnTo>
                      <a:lnTo>
                        <a:pt x="748" y="12"/>
                      </a:lnTo>
                      <a:lnTo>
                        <a:pt x="773" y="0"/>
                      </a:lnTo>
                      <a:lnTo>
                        <a:pt x="797" y="24"/>
                      </a:lnTo>
                      <a:lnTo>
                        <a:pt x="821" y="36"/>
                      </a:lnTo>
                      <a:lnTo>
                        <a:pt x="833" y="61"/>
                      </a:lnTo>
                      <a:lnTo>
                        <a:pt x="857" y="73"/>
                      </a:lnTo>
                      <a:lnTo>
                        <a:pt x="881" y="85"/>
                      </a:lnTo>
                      <a:lnTo>
                        <a:pt x="905" y="109"/>
                      </a:lnTo>
                      <a:lnTo>
                        <a:pt x="929" y="133"/>
                      </a:lnTo>
                      <a:lnTo>
                        <a:pt x="966" y="157"/>
                      </a:lnTo>
                      <a:lnTo>
                        <a:pt x="1002" y="182"/>
                      </a:lnTo>
                      <a:lnTo>
                        <a:pt x="1014" y="206"/>
                      </a:lnTo>
                      <a:lnTo>
                        <a:pt x="1038" y="230"/>
                      </a:lnTo>
                      <a:lnTo>
                        <a:pt x="1062" y="254"/>
                      </a:lnTo>
                      <a:lnTo>
                        <a:pt x="1074" y="278"/>
                      </a:lnTo>
                      <a:lnTo>
                        <a:pt x="1086" y="303"/>
                      </a:lnTo>
                      <a:lnTo>
                        <a:pt x="1098" y="327"/>
                      </a:lnTo>
                      <a:lnTo>
                        <a:pt x="1110" y="351"/>
                      </a:lnTo>
                      <a:lnTo>
                        <a:pt x="1086" y="351"/>
                      </a:lnTo>
                      <a:lnTo>
                        <a:pt x="1062" y="375"/>
                      </a:lnTo>
                      <a:lnTo>
                        <a:pt x="1014" y="387"/>
                      </a:lnTo>
                      <a:lnTo>
                        <a:pt x="990" y="399"/>
                      </a:lnTo>
                      <a:lnTo>
                        <a:pt x="954" y="424"/>
                      </a:lnTo>
                      <a:lnTo>
                        <a:pt x="917" y="436"/>
                      </a:lnTo>
                      <a:lnTo>
                        <a:pt x="881" y="448"/>
                      </a:lnTo>
                      <a:lnTo>
                        <a:pt x="857" y="448"/>
                      </a:lnTo>
                      <a:lnTo>
                        <a:pt x="833" y="448"/>
                      </a:lnTo>
                      <a:lnTo>
                        <a:pt x="797" y="460"/>
                      </a:lnTo>
                      <a:lnTo>
                        <a:pt x="773" y="472"/>
                      </a:lnTo>
                      <a:lnTo>
                        <a:pt x="736" y="472"/>
                      </a:lnTo>
                      <a:lnTo>
                        <a:pt x="700" y="484"/>
                      </a:lnTo>
                      <a:lnTo>
                        <a:pt x="676" y="496"/>
                      </a:lnTo>
                      <a:lnTo>
                        <a:pt x="652" y="496"/>
                      </a:lnTo>
                      <a:lnTo>
                        <a:pt x="640" y="520"/>
                      </a:lnTo>
                      <a:lnTo>
                        <a:pt x="628" y="557"/>
                      </a:lnTo>
                      <a:lnTo>
                        <a:pt x="628" y="593"/>
                      </a:lnTo>
                      <a:lnTo>
                        <a:pt x="616" y="629"/>
                      </a:lnTo>
                      <a:lnTo>
                        <a:pt x="616" y="654"/>
                      </a:lnTo>
                      <a:lnTo>
                        <a:pt x="604" y="690"/>
                      </a:lnTo>
                      <a:lnTo>
                        <a:pt x="592" y="714"/>
                      </a:lnTo>
                      <a:lnTo>
                        <a:pt x="580" y="738"/>
                      </a:lnTo>
                      <a:lnTo>
                        <a:pt x="555" y="738"/>
                      </a:lnTo>
                      <a:lnTo>
                        <a:pt x="519" y="750"/>
                      </a:lnTo>
                      <a:lnTo>
                        <a:pt x="495" y="762"/>
                      </a:lnTo>
                      <a:lnTo>
                        <a:pt x="447" y="762"/>
                      </a:lnTo>
                      <a:lnTo>
                        <a:pt x="423" y="762"/>
                      </a:lnTo>
                      <a:lnTo>
                        <a:pt x="398" y="762"/>
                      </a:lnTo>
                      <a:lnTo>
                        <a:pt x="374" y="762"/>
                      </a:lnTo>
                      <a:lnTo>
                        <a:pt x="338" y="762"/>
                      </a:lnTo>
                      <a:lnTo>
                        <a:pt x="314" y="738"/>
                      </a:lnTo>
                      <a:lnTo>
                        <a:pt x="290" y="726"/>
                      </a:lnTo>
                      <a:lnTo>
                        <a:pt x="266" y="714"/>
                      </a:lnTo>
                      <a:lnTo>
                        <a:pt x="254" y="690"/>
                      </a:lnTo>
                      <a:lnTo>
                        <a:pt x="242" y="666"/>
                      </a:lnTo>
                      <a:lnTo>
                        <a:pt x="217" y="641"/>
                      </a:lnTo>
                      <a:lnTo>
                        <a:pt x="205" y="617"/>
                      </a:lnTo>
                      <a:lnTo>
                        <a:pt x="181" y="617"/>
                      </a:lnTo>
                      <a:lnTo>
                        <a:pt x="169" y="593"/>
                      </a:lnTo>
                      <a:lnTo>
                        <a:pt x="145" y="581"/>
                      </a:lnTo>
                      <a:lnTo>
                        <a:pt x="121" y="557"/>
                      </a:lnTo>
                      <a:lnTo>
                        <a:pt x="97" y="545"/>
                      </a:lnTo>
                      <a:lnTo>
                        <a:pt x="85" y="520"/>
                      </a:lnTo>
                      <a:lnTo>
                        <a:pt x="73" y="496"/>
                      </a:lnTo>
                      <a:lnTo>
                        <a:pt x="61" y="472"/>
                      </a:lnTo>
                      <a:lnTo>
                        <a:pt x="49" y="448"/>
                      </a:lnTo>
                      <a:lnTo>
                        <a:pt x="24" y="424"/>
                      </a:lnTo>
                      <a:lnTo>
                        <a:pt x="24" y="399"/>
                      </a:lnTo>
                      <a:lnTo>
                        <a:pt x="0" y="351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853" name="Freeform 173"/>
                <p:cNvSpPr>
                  <a:spLocks/>
                </p:cNvSpPr>
                <p:nvPr/>
              </p:nvSpPr>
              <p:spPr bwMode="auto">
                <a:xfrm>
                  <a:off x="4911" y="1754"/>
                  <a:ext cx="1110" cy="762"/>
                </a:xfrm>
                <a:custGeom>
                  <a:avLst/>
                  <a:gdLst/>
                  <a:ahLst/>
                  <a:cxnLst>
                    <a:cxn ang="0">
                      <a:pos x="36" y="363"/>
                    </a:cxn>
                    <a:cxn ang="0">
                      <a:pos x="85" y="363"/>
                    </a:cxn>
                    <a:cxn ang="0">
                      <a:pos x="145" y="363"/>
                    </a:cxn>
                    <a:cxn ang="0">
                      <a:pos x="193" y="375"/>
                    </a:cxn>
                    <a:cxn ang="0">
                      <a:pos x="242" y="375"/>
                    </a:cxn>
                    <a:cxn ang="0">
                      <a:pos x="290" y="375"/>
                    </a:cxn>
                    <a:cxn ang="0">
                      <a:pos x="338" y="375"/>
                    </a:cxn>
                    <a:cxn ang="0">
                      <a:pos x="398" y="363"/>
                    </a:cxn>
                    <a:cxn ang="0">
                      <a:pos x="447" y="339"/>
                    </a:cxn>
                    <a:cxn ang="0">
                      <a:pos x="495" y="303"/>
                    </a:cxn>
                    <a:cxn ang="0">
                      <a:pos x="519" y="266"/>
                    </a:cxn>
                    <a:cxn ang="0">
                      <a:pos x="555" y="218"/>
                    </a:cxn>
                    <a:cxn ang="0">
                      <a:pos x="604" y="182"/>
                    </a:cxn>
                    <a:cxn ang="0">
                      <a:pos x="628" y="133"/>
                    </a:cxn>
                    <a:cxn ang="0">
                      <a:pos x="676" y="97"/>
                    </a:cxn>
                    <a:cxn ang="0">
                      <a:pos x="712" y="49"/>
                    </a:cxn>
                    <a:cxn ang="0">
                      <a:pos x="748" y="12"/>
                    </a:cxn>
                    <a:cxn ang="0">
                      <a:pos x="797" y="24"/>
                    </a:cxn>
                    <a:cxn ang="0">
                      <a:pos x="833" y="61"/>
                    </a:cxn>
                    <a:cxn ang="0">
                      <a:pos x="881" y="85"/>
                    </a:cxn>
                    <a:cxn ang="0">
                      <a:pos x="929" y="133"/>
                    </a:cxn>
                    <a:cxn ang="0">
                      <a:pos x="1002" y="182"/>
                    </a:cxn>
                    <a:cxn ang="0">
                      <a:pos x="1038" y="230"/>
                    </a:cxn>
                    <a:cxn ang="0">
                      <a:pos x="1074" y="278"/>
                    </a:cxn>
                    <a:cxn ang="0">
                      <a:pos x="1098" y="327"/>
                    </a:cxn>
                    <a:cxn ang="0">
                      <a:pos x="1086" y="351"/>
                    </a:cxn>
                    <a:cxn ang="0">
                      <a:pos x="1014" y="387"/>
                    </a:cxn>
                    <a:cxn ang="0">
                      <a:pos x="954" y="424"/>
                    </a:cxn>
                    <a:cxn ang="0">
                      <a:pos x="881" y="448"/>
                    </a:cxn>
                    <a:cxn ang="0">
                      <a:pos x="833" y="448"/>
                    </a:cxn>
                    <a:cxn ang="0">
                      <a:pos x="773" y="472"/>
                    </a:cxn>
                    <a:cxn ang="0">
                      <a:pos x="700" y="484"/>
                    </a:cxn>
                    <a:cxn ang="0">
                      <a:pos x="652" y="496"/>
                    </a:cxn>
                    <a:cxn ang="0">
                      <a:pos x="628" y="557"/>
                    </a:cxn>
                    <a:cxn ang="0">
                      <a:pos x="616" y="629"/>
                    </a:cxn>
                    <a:cxn ang="0">
                      <a:pos x="604" y="690"/>
                    </a:cxn>
                    <a:cxn ang="0">
                      <a:pos x="580" y="738"/>
                    </a:cxn>
                    <a:cxn ang="0">
                      <a:pos x="519" y="750"/>
                    </a:cxn>
                    <a:cxn ang="0">
                      <a:pos x="447" y="762"/>
                    </a:cxn>
                    <a:cxn ang="0">
                      <a:pos x="398" y="762"/>
                    </a:cxn>
                    <a:cxn ang="0">
                      <a:pos x="338" y="762"/>
                    </a:cxn>
                    <a:cxn ang="0">
                      <a:pos x="290" y="726"/>
                    </a:cxn>
                    <a:cxn ang="0">
                      <a:pos x="254" y="690"/>
                    </a:cxn>
                    <a:cxn ang="0">
                      <a:pos x="217" y="641"/>
                    </a:cxn>
                    <a:cxn ang="0">
                      <a:pos x="181" y="617"/>
                    </a:cxn>
                    <a:cxn ang="0">
                      <a:pos x="145" y="581"/>
                    </a:cxn>
                    <a:cxn ang="0">
                      <a:pos x="97" y="545"/>
                    </a:cxn>
                    <a:cxn ang="0">
                      <a:pos x="73" y="496"/>
                    </a:cxn>
                    <a:cxn ang="0">
                      <a:pos x="49" y="448"/>
                    </a:cxn>
                    <a:cxn ang="0">
                      <a:pos x="24" y="399"/>
                    </a:cxn>
                  </a:cxnLst>
                  <a:rect l="0" t="0" r="r" b="b"/>
                  <a:pathLst>
                    <a:path w="1110" h="762">
                      <a:moveTo>
                        <a:pt x="0" y="351"/>
                      </a:moveTo>
                      <a:lnTo>
                        <a:pt x="36" y="363"/>
                      </a:lnTo>
                      <a:lnTo>
                        <a:pt x="61" y="351"/>
                      </a:lnTo>
                      <a:lnTo>
                        <a:pt x="85" y="363"/>
                      </a:lnTo>
                      <a:lnTo>
                        <a:pt x="121" y="363"/>
                      </a:lnTo>
                      <a:lnTo>
                        <a:pt x="145" y="363"/>
                      </a:lnTo>
                      <a:lnTo>
                        <a:pt x="169" y="375"/>
                      </a:lnTo>
                      <a:lnTo>
                        <a:pt x="193" y="375"/>
                      </a:lnTo>
                      <a:lnTo>
                        <a:pt x="217" y="375"/>
                      </a:lnTo>
                      <a:lnTo>
                        <a:pt x="242" y="375"/>
                      </a:lnTo>
                      <a:lnTo>
                        <a:pt x="266" y="375"/>
                      </a:lnTo>
                      <a:lnTo>
                        <a:pt x="290" y="375"/>
                      </a:lnTo>
                      <a:lnTo>
                        <a:pt x="314" y="375"/>
                      </a:lnTo>
                      <a:lnTo>
                        <a:pt x="338" y="375"/>
                      </a:lnTo>
                      <a:lnTo>
                        <a:pt x="374" y="363"/>
                      </a:lnTo>
                      <a:lnTo>
                        <a:pt x="398" y="363"/>
                      </a:lnTo>
                      <a:lnTo>
                        <a:pt x="423" y="351"/>
                      </a:lnTo>
                      <a:lnTo>
                        <a:pt x="447" y="339"/>
                      </a:lnTo>
                      <a:lnTo>
                        <a:pt x="471" y="327"/>
                      </a:lnTo>
                      <a:lnTo>
                        <a:pt x="495" y="303"/>
                      </a:lnTo>
                      <a:lnTo>
                        <a:pt x="519" y="291"/>
                      </a:lnTo>
                      <a:lnTo>
                        <a:pt x="519" y="266"/>
                      </a:lnTo>
                      <a:lnTo>
                        <a:pt x="531" y="242"/>
                      </a:lnTo>
                      <a:lnTo>
                        <a:pt x="555" y="218"/>
                      </a:lnTo>
                      <a:lnTo>
                        <a:pt x="580" y="194"/>
                      </a:lnTo>
                      <a:lnTo>
                        <a:pt x="604" y="182"/>
                      </a:lnTo>
                      <a:lnTo>
                        <a:pt x="604" y="157"/>
                      </a:lnTo>
                      <a:lnTo>
                        <a:pt x="628" y="133"/>
                      </a:lnTo>
                      <a:lnTo>
                        <a:pt x="652" y="109"/>
                      </a:lnTo>
                      <a:lnTo>
                        <a:pt x="676" y="97"/>
                      </a:lnTo>
                      <a:lnTo>
                        <a:pt x="688" y="73"/>
                      </a:lnTo>
                      <a:lnTo>
                        <a:pt x="712" y="49"/>
                      </a:lnTo>
                      <a:lnTo>
                        <a:pt x="724" y="24"/>
                      </a:lnTo>
                      <a:lnTo>
                        <a:pt x="748" y="12"/>
                      </a:lnTo>
                      <a:lnTo>
                        <a:pt x="773" y="0"/>
                      </a:lnTo>
                      <a:lnTo>
                        <a:pt x="797" y="24"/>
                      </a:lnTo>
                      <a:lnTo>
                        <a:pt x="821" y="36"/>
                      </a:lnTo>
                      <a:lnTo>
                        <a:pt x="833" y="61"/>
                      </a:lnTo>
                      <a:lnTo>
                        <a:pt x="857" y="73"/>
                      </a:lnTo>
                      <a:lnTo>
                        <a:pt x="881" y="85"/>
                      </a:lnTo>
                      <a:lnTo>
                        <a:pt x="905" y="109"/>
                      </a:lnTo>
                      <a:lnTo>
                        <a:pt x="929" y="133"/>
                      </a:lnTo>
                      <a:lnTo>
                        <a:pt x="966" y="157"/>
                      </a:lnTo>
                      <a:lnTo>
                        <a:pt x="1002" y="182"/>
                      </a:lnTo>
                      <a:lnTo>
                        <a:pt x="1014" y="206"/>
                      </a:lnTo>
                      <a:lnTo>
                        <a:pt x="1038" y="230"/>
                      </a:lnTo>
                      <a:lnTo>
                        <a:pt x="1062" y="254"/>
                      </a:lnTo>
                      <a:lnTo>
                        <a:pt x="1074" y="278"/>
                      </a:lnTo>
                      <a:lnTo>
                        <a:pt x="1086" y="303"/>
                      </a:lnTo>
                      <a:lnTo>
                        <a:pt x="1098" y="327"/>
                      </a:lnTo>
                      <a:lnTo>
                        <a:pt x="1110" y="351"/>
                      </a:lnTo>
                      <a:lnTo>
                        <a:pt x="1086" y="351"/>
                      </a:lnTo>
                      <a:lnTo>
                        <a:pt x="1062" y="375"/>
                      </a:lnTo>
                      <a:lnTo>
                        <a:pt x="1014" y="387"/>
                      </a:lnTo>
                      <a:lnTo>
                        <a:pt x="990" y="399"/>
                      </a:lnTo>
                      <a:lnTo>
                        <a:pt x="954" y="424"/>
                      </a:lnTo>
                      <a:lnTo>
                        <a:pt x="917" y="436"/>
                      </a:lnTo>
                      <a:lnTo>
                        <a:pt x="881" y="448"/>
                      </a:lnTo>
                      <a:lnTo>
                        <a:pt x="857" y="448"/>
                      </a:lnTo>
                      <a:lnTo>
                        <a:pt x="833" y="448"/>
                      </a:lnTo>
                      <a:lnTo>
                        <a:pt x="797" y="460"/>
                      </a:lnTo>
                      <a:lnTo>
                        <a:pt x="773" y="472"/>
                      </a:lnTo>
                      <a:lnTo>
                        <a:pt x="736" y="472"/>
                      </a:lnTo>
                      <a:lnTo>
                        <a:pt x="700" y="484"/>
                      </a:lnTo>
                      <a:lnTo>
                        <a:pt x="676" y="496"/>
                      </a:lnTo>
                      <a:lnTo>
                        <a:pt x="652" y="496"/>
                      </a:lnTo>
                      <a:lnTo>
                        <a:pt x="640" y="520"/>
                      </a:lnTo>
                      <a:lnTo>
                        <a:pt x="628" y="557"/>
                      </a:lnTo>
                      <a:lnTo>
                        <a:pt x="628" y="593"/>
                      </a:lnTo>
                      <a:lnTo>
                        <a:pt x="616" y="629"/>
                      </a:lnTo>
                      <a:lnTo>
                        <a:pt x="616" y="654"/>
                      </a:lnTo>
                      <a:lnTo>
                        <a:pt x="604" y="690"/>
                      </a:lnTo>
                      <a:lnTo>
                        <a:pt x="592" y="714"/>
                      </a:lnTo>
                      <a:lnTo>
                        <a:pt x="580" y="738"/>
                      </a:lnTo>
                      <a:lnTo>
                        <a:pt x="555" y="738"/>
                      </a:lnTo>
                      <a:lnTo>
                        <a:pt x="519" y="750"/>
                      </a:lnTo>
                      <a:lnTo>
                        <a:pt x="495" y="762"/>
                      </a:lnTo>
                      <a:lnTo>
                        <a:pt x="447" y="762"/>
                      </a:lnTo>
                      <a:lnTo>
                        <a:pt x="423" y="762"/>
                      </a:lnTo>
                      <a:lnTo>
                        <a:pt x="398" y="762"/>
                      </a:lnTo>
                      <a:lnTo>
                        <a:pt x="374" y="762"/>
                      </a:lnTo>
                      <a:lnTo>
                        <a:pt x="338" y="762"/>
                      </a:lnTo>
                      <a:lnTo>
                        <a:pt x="314" y="738"/>
                      </a:lnTo>
                      <a:lnTo>
                        <a:pt x="290" y="726"/>
                      </a:lnTo>
                      <a:lnTo>
                        <a:pt x="266" y="714"/>
                      </a:lnTo>
                      <a:lnTo>
                        <a:pt x="254" y="690"/>
                      </a:lnTo>
                      <a:lnTo>
                        <a:pt x="242" y="666"/>
                      </a:lnTo>
                      <a:lnTo>
                        <a:pt x="217" y="641"/>
                      </a:lnTo>
                      <a:lnTo>
                        <a:pt x="205" y="617"/>
                      </a:lnTo>
                      <a:lnTo>
                        <a:pt x="181" y="617"/>
                      </a:lnTo>
                      <a:lnTo>
                        <a:pt x="169" y="593"/>
                      </a:lnTo>
                      <a:lnTo>
                        <a:pt x="145" y="581"/>
                      </a:lnTo>
                      <a:lnTo>
                        <a:pt x="121" y="557"/>
                      </a:lnTo>
                      <a:lnTo>
                        <a:pt x="97" y="545"/>
                      </a:lnTo>
                      <a:lnTo>
                        <a:pt x="85" y="520"/>
                      </a:lnTo>
                      <a:lnTo>
                        <a:pt x="73" y="496"/>
                      </a:lnTo>
                      <a:lnTo>
                        <a:pt x="61" y="472"/>
                      </a:lnTo>
                      <a:lnTo>
                        <a:pt x="49" y="448"/>
                      </a:lnTo>
                      <a:lnTo>
                        <a:pt x="24" y="424"/>
                      </a:lnTo>
                      <a:lnTo>
                        <a:pt x="24" y="399"/>
                      </a:lnTo>
                      <a:lnTo>
                        <a:pt x="0" y="351"/>
                      </a:lnTo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9" name="Group 174"/>
              <p:cNvGrpSpPr>
                <a:grpSpLocks/>
              </p:cNvGrpSpPr>
              <p:nvPr/>
            </p:nvGrpSpPr>
            <p:grpSpPr bwMode="auto">
              <a:xfrm>
                <a:off x="5987" y="1845"/>
                <a:ext cx="278" cy="348"/>
                <a:chOff x="5708" y="1488"/>
                <a:chExt cx="482" cy="593"/>
              </a:xfrm>
            </p:grpSpPr>
            <p:sp>
              <p:nvSpPr>
                <p:cNvPr id="71855" name="Freeform 175"/>
                <p:cNvSpPr>
                  <a:spLocks/>
                </p:cNvSpPr>
                <p:nvPr/>
              </p:nvSpPr>
              <p:spPr bwMode="auto">
                <a:xfrm>
                  <a:off x="5708" y="1488"/>
                  <a:ext cx="482" cy="593"/>
                </a:xfrm>
                <a:custGeom>
                  <a:avLst/>
                  <a:gdLst/>
                  <a:ahLst/>
                  <a:cxnLst>
                    <a:cxn ang="0">
                      <a:pos x="0" y="242"/>
                    </a:cxn>
                    <a:cxn ang="0">
                      <a:pos x="12" y="206"/>
                    </a:cxn>
                    <a:cxn ang="0">
                      <a:pos x="36" y="194"/>
                    </a:cxn>
                    <a:cxn ang="0">
                      <a:pos x="48" y="169"/>
                    </a:cxn>
                    <a:cxn ang="0">
                      <a:pos x="72" y="157"/>
                    </a:cxn>
                    <a:cxn ang="0">
                      <a:pos x="84" y="133"/>
                    </a:cxn>
                    <a:cxn ang="0">
                      <a:pos x="96" y="109"/>
                    </a:cxn>
                    <a:cxn ang="0">
                      <a:pos x="108" y="85"/>
                    </a:cxn>
                    <a:cxn ang="0">
                      <a:pos x="120" y="61"/>
                    </a:cxn>
                    <a:cxn ang="0">
                      <a:pos x="145" y="48"/>
                    </a:cxn>
                    <a:cxn ang="0">
                      <a:pos x="169" y="36"/>
                    </a:cxn>
                    <a:cxn ang="0">
                      <a:pos x="193" y="36"/>
                    </a:cxn>
                    <a:cxn ang="0">
                      <a:pos x="217" y="12"/>
                    </a:cxn>
                    <a:cxn ang="0">
                      <a:pos x="241" y="0"/>
                    </a:cxn>
                    <a:cxn ang="0">
                      <a:pos x="265" y="12"/>
                    </a:cxn>
                    <a:cxn ang="0">
                      <a:pos x="289" y="24"/>
                    </a:cxn>
                    <a:cxn ang="0">
                      <a:pos x="313" y="24"/>
                    </a:cxn>
                    <a:cxn ang="0">
                      <a:pos x="338" y="24"/>
                    </a:cxn>
                    <a:cxn ang="0">
                      <a:pos x="362" y="12"/>
                    </a:cxn>
                    <a:cxn ang="0">
                      <a:pos x="386" y="12"/>
                    </a:cxn>
                    <a:cxn ang="0">
                      <a:pos x="410" y="12"/>
                    </a:cxn>
                    <a:cxn ang="0">
                      <a:pos x="434" y="12"/>
                    </a:cxn>
                    <a:cxn ang="0">
                      <a:pos x="458" y="12"/>
                    </a:cxn>
                    <a:cxn ang="0">
                      <a:pos x="482" y="36"/>
                    </a:cxn>
                    <a:cxn ang="0">
                      <a:pos x="482" y="61"/>
                    </a:cxn>
                    <a:cxn ang="0">
                      <a:pos x="482" y="85"/>
                    </a:cxn>
                    <a:cxn ang="0">
                      <a:pos x="482" y="145"/>
                    </a:cxn>
                    <a:cxn ang="0">
                      <a:pos x="458" y="182"/>
                    </a:cxn>
                    <a:cxn ang="0">
                      <a:pos x="446" y="206"/>
                    </a:cxn>
                    <a:cxn ang="0">
                      <a:pos x="410" y="254"/>
                    </a:cxn>
                    <a:cxn ang="0">
                      <a:pos x="374" y="290"/>
                    </a:cxn>
                    <a:cxn ang="0">
                      <a:pos x="362" y="315"/>
                    </a:cxn>
                    <a:cxn ang="0">
                      <a:pos x="338" y="351"/>
                    </a:cxn>
                    <a:cxn ang="0">
                      <a:pos x="338" y="387"/>
                    </a:cxn>
                    <a:cxn ang="0">
                      <a:pos x="338" y="423"/>
                    </a:cxn>
                    <a:cxn ang="0">
                      <a:pos x="338" y="460"/>
                    </a:cxn>
                    <a:cxn ang="0">
                      <a:pos x="350" y="496"/>
                    </a:cxn>
                    <a:cxn ang="0">
                      <a:pos x="362" y="520"/>
                    </a:cxn>
                    <a:cxn ang="0">
                      <a:pos x="386" y="544"/>
                    </a:cxn>
                    <a:cxn ang="0">
                      <a:pos x="386" y="569"/>
                    </a:cxn>
                    <a:cxn ang="0">
                      <a:pos x="386" y="593"/>
                    </a:cxn>
                    <a:cxn ang="0">
                      <a:pos x="386" y="569"/>
                    </a:cxn>
                    <a:cxn ang="0">
                      <a:pos x="374" y="544"/>
                    </a:cxn>
                    <a:cxn ang="0">
                      <a:pos x="362" y="508"/>
                    </a:cxn>
                    <a:cxn ang="0">
                      <a:pos x="350" y="484"/>
                    </a:cxn>
                    <a:cxn ang="0">
                      <a:pos x="338" y="460"/>
                    </a:cxn>
                    <a:cxn ang="0">
                      <a:pos x="313" y="448"/>
                    </a:cxn>
                    <a:cxn ang="0">
                      <a:pos x="289" y="436"/>
                    </a:cxn>
                    <a:cxn ang="0">
                      <a:pos x="265" y="423"/>
                    </a:cxn>
                    <a:cxn ang="0">
                      <a:pos x="241" y="399"/>
                    </a:cxn>
                    <a:cxn ang="0">
                      <a:pos x="217" y="375"/>
                    </a:cxn>
                    <a:cxn ang="0">
                      <a:pos x="193" y="363"/>
                    </a:cxn>
                    <a:cxn ang="0">
                      <a:pos x="169" y="339"/>
                    </a:cxn>
                    <a:cxn ang="0">
                      <a:pos x="145" y="327"/>
                    </a:cxn>
                    <a:cxn ang="0">
                      <a:pos x="132" y="302"/>
                    </a:cxn>
                    <a:cxn ang="0">
                      <a:pos x="108" y="290"/>
                    </a:cxn>
                    <a:cxn ang="0">
                      <a:pos x="84" y="278"/>
                    </a:cxn>
                    <a:cxn ang="0">
                      <a:pos x="60" y="278"/>
                    </a:cxn>
                    <a:cxn ang="0">
                      <a:pos x="36" y="266"/>
                    </a:cxn>
                    <a:cxn ang="0">
                      <a:pos x="0" y="242"/>
                    </a:cxn>
                  </a:cxnLst>
                  <a:rect l="0" t="0" r="r" b="b"/>
                  <a:pathLst>
                    <a:path w="482" h="593">
                      <a:moveTo>
                        <a:pt x="0" y="242"/>
                      </a:moveTo>
                      <a:lnTo>
                        <a:pt x="12" y="206"/>
                      </a:lnTo>
                      <a:lnTo>
                        <a:pt x="36" y="194"/>
                      </a:lnTo>
                      <a:lnTo>
                        <a:pt x="48" y="169"/>
                      </a:lnTo>
                      <a:lnTo>
                        <a:pt x="72" y="157"/>
                      </a:lnTo>
                      <a:lnTo>
                        <a:pt x="84" y="133"/>
                      </a:lnTo>
                      <a:lnTo>
                        <a:pt x="96" y="109"/>
                      </a:lnTo>
                      <a:lnTo>
                        <a:pt x="108" y="85"/>
                      </a:lnTo>
                      <a:lnTo>
                        <a:pt x="120" y="61"/>
                      </a:lnTo>
                      <a:lnTo>
                        <a:pt x="145" y="48"/>
                      </a:lnTo>
                      <a:lnTo>
                        <a:pt x="169" y="36"/>
                      </a:lnTo>
                      <a:lnTo>
                        <a:pt x="193" y="36"/>
                      </a:lnTo>
                      <a:lnTo>
                        <a:pt x="217" y="12"/>
                      </a:lnTo>
                      <a:lnTo>
                        <a:pt x="241" y="0"/>
                      </a:lnTo>
                      <a:lnTo>
                        <a:pt x="265" y="12"/>
                      </a:lnTo>
                      <a:lnTo>
                        <a:pt x="289" y="24"/>
                      </a:lnTo>
                      <a:lnTo>
                        <a:pt x="313" y="24"/>
                      </a:lnTo>
                      <a:lnTo>
                        <a:pt x="338" y="24"/>
                      </a:lnTo>
                      <a:lnTo>
                        <a:pt x="362" y="12"/>
                      </a:lnTo>
                      <a:lnTo>
                        <a:pt x="386" y="12"/>
                      </a:lnTo>
                      <a:lnTo>
                        <a:pt x="410" y="12"/>
                      </a:lnTo>
                      <a:lnTo>
                        <a:pt x="434" y="12"/>
                      </a:lnTo>
                      <a:lnTo>
                        <a:pt x="458" y="12"/>
                      </a:lnTo>
                      <a:lnTo>
                        <a:pt x="482" y="36"/>
                      </a:lnTo>
                      <a:lnTo>
                        <a:pt x="482" y="61"/>
                      </a:lnTo>
                      <a:lnTo>
                        <a:pt x="482" y="85"/>
                      </a:lnTo>
                      <a:lnTo>
                        <a:pt x="482" y="145"/>
                      </a:lnTo>
                      <a:lnTo>
                        <a:pt x="458" y="182"/>
                      </a:lnTo>
                      <a:lnTo>
                        <a:pt x="446" y="206"/>
                      </a:lnTo>
                      <a:lnTo>
                        <a:pt x="410" y="254"/>
                      </a:lnTo>
                      <a:lnTo>
                        <a:pt x="374" y="290"/>
                      </a:lnTo>
                      <a:lnTo>
                        <a:pt x="362" y="315"/>
                      </a:lnTo>
                      <a:lnTo>
                        <a:pt x="338" y="351"/>
                      </a:lnTo>
                      <a:lnTo>
                        <a:pt x="338" y="387"/>
                      </a:lnTo>
                      <a:lnTo>
                        <a:pt x="338" y="423"/>
                      </a:lnTo>
                      <a:lnTo>
                        <a:pt x="338" y="460"/>
                      </a:lnTo>
                      <a:lnTo>
                        <a:pt x="350" y="496"/>
                      </a:lnTo>
                      <a:lnTo>
                        <a:pt x="362" y="520"/>
                      </a:lnTo>
                      <a:lnTo>
                        <a:pt x="386" y="544"/>
                      </a:lnTo>
                      <a:lnTo>
                        <a:pt x="386" y="569"/>
                      </a:lnTo>
                      <a:lnTo>
                        <a:pt x="386" y="593"/>
                      </a:lnTo>
                      <a:lnTo>
                        <a:pt x="386" y="569"/>
                      </a:lnTo>
                      <a:lnTo>
                        <a:pt x="374" y="544"/>
                      </a:lnTo>
                      <a:lnTo>
                        <a:pt x="362" y="508"/>
                      </a:lnTo>
                      <a:lnTo>
                        <a:pt x="350" y="484"/>
                      </a:lnTo>
                      <a:lnTo>
                        <a:pt x="338" y="460"/>
                      </a:lnTo>
                      <a:lnTo>
                        <a:pt x="313" y="448"/>
                      </a:lnTo>
                      <a:lnTo>
                        <a:pt x="289" y="436"/>
                      </a:lnTo>
                      <a:lnTo>
                        <a:pt x="265" y="423"/>
                      </a:lnTo>
                      <a:lnTo>
                        <a:pt x="241" y="399"/>
                      </a:lnTo>
                      <a:lnTo>
                        <a:pt x="217" y="375"/>
                      </a:lnTo>
                      <a:lnTo>
                        <a:pt x="193" y="363"/>
                      </a:lnTo>
                      <a:lnTo>
                        <a:pt x="169" y="339"/>
                      </a:lnTo>
                      <a:lnTo>
                        <a:pt x="145" y="327"/>
                      </a:lnTo>
                      <a:lnTo>
                        <a:pt x="132" y="302"/>
                      </a:lnTo>
                      <a:lnTo>
                        <a:pt x="108" y="290"/>
                      </a:lnTo>
                      <a:lnTo>
                        <a:pt x="84" y="278"/>
                      </a:lnTo>
                      <a:lnTo>
                        <a:pt x="60" y="278"/>
                      </a:lnTo>
                      <a:lnTo>
                        <a:pt x="36" y="266"/>
                      </a:lnTo>
                      <a:lnTo>
                        <a:pt x="0" y="242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856" name="Freeform 176"/>
                <p:cNvSpPr>
                  <a:spLocks/>
                </p:cNvSpPr>
                <p:nvPr/>
              </p:nvSpPr>
              <p:spPr bwMode="auto">
                <a:xfrm>
                  <a:off x="5708" y="1488"/>
                  <a:ext cx="482" cy="593"/>
                </a:xfrm>
                <a:custGeom>
                  <a:avLst/>
                  <a:gdLst/>
                  <a:ahLst/>
                  <a:cxnLst>
                    <a:cxn ang="0">
                      <a:pos x="0" y="242"/>
                    </a:cxn>
                    <a:cxn ang="0">
                      <a:pos x="12" y="206"/>
                    </a:cxn>
                    <a:cxn ang="0">
                      <a:pos x="36" y="194"/>
                    </a:cxn>
                    <a:cxn ang="0">
                      <a:pos x="48" y="169"/>
                    </a:cxn>
                    <a:cxn ang="0">
                      <a:pos x="72" y="157"/>
                    </a:cxn>
                    <a:cxn ang="0">
                      <a:pos x="84" y="133"/>
                    </a:cxn>
                    <a:cxn ang="0">
                      <a:pos x="96" y="109"/>
                    </a:cxn>
                    <a:cxn ang="0">
                      <a:pos x="108" y="85"/>
                    </a:cxn>
                    <a:cxn ang="0">
                      <a:pos x="120" y="61"/>
                    </a:cxn>
                    <a:cxn ang="0">
                      <a:pos x="145" y="48"/>
                    </a:cxn>
                    <a:cxn ang="0">
                      <a:pos x="169" y="36"/>
                    </a:cxn>
                    <a:cxn ang="0">
                      <a:pos x="193" y="36"/>
                    </a:cxn>
                    <a:cxn ang="0">
                      <a:pos x="217" y="12"/>
                    </a:cxn>
                    <a:cxn ang="0">
                      <a:pos x="241" y="0"/>
                    </a:cxn>
                    <a:cxn ang="0">
                      <a:pos x="265" y="12"/>
                    </a:cxn>
                    <a:cxn ang="0">
                      <a:pos x="289" y="24"/>
                    </a:cxn>
                    <a:cxn ang="0">
                      <a:pos x="313" y="24"/>
                    </a:cxn>
                    <a:cxn ang="0">
                      <a:pos x="338" y="24"/>
                    </a:cxn>
                    <a:cxn ang="0">
                      <a:pos x="362" y="12"/>
                    </a:cxn>
                    <a:cxn ang="0">
                      <a:pos x="386" y="12"/>
                    </a:cxn>
                    <a:cxn ang="0">
                      <a:pos x="410" y="12"/>
                    </a:cxn>
                    <a:cxn ang="0">
                      <a:pos x="434" y="12"/>
                    </a:cxn>
                    <a:cxn ang="0">
                      <a:pos x="458" y="12"/>
                    </a:cxn>
                    <a:cxn ang="0">
                      <a:pos x="482" y="36"/>
                    </a:cxn>
                    <a:cxn ang="0">
                      <a:pos x="482" y="61"/>
                    </a:cxn>
                    <a:cxn ang="0">
                      <a:pos x="482" y="85"/>
                    </a:cxn>
                    <a:cxn ang="0">
                      <a:pos x="482" y="145"/>
                    </a:cxn>
                    <a:cxn ang="0">
                      <a:pos x="458" y="182"/>
                    </a:cxn>
                    <a:cxn ang="0">
                      <a:pos x="446" y="206"/>
                    </a:cxn>
                    <a:cxn ang="0">
                      <a:pos x="410" y="254"/>
                    </a:cxn>
                    <a:cxn ang="0">
                      <a:pos x="374" y="290"/>
                    </a:cxn>
                    <a:cxn ang="0">
                      <a:pos x="362" y="315"/>
                    </a:cxn>
                    <a:cxn ang="0">
                      <a:pos x="338" y="351"/>
                    </a:cxn>
                    <a:cxn ang="0">
                      <a:pos x="338" y="387"/>
                    </a:cxn>
                    <a:cxn ang="0">
                      <a:pos x="338" y="423"/>
                    </a:cxn>
                    <a:cxn ang="0">
                      <a:pos x="338" y="460"/>
                    </a:cxn>
                    <a:cxn ang="0">
                      <a:pos x="350" y="496"/>
                    </a:cxn>
                    <a:cxn ang="0">
                      <a:pos x="362" y="520"/>
                    </a:cxn>
                    <a:cxn ang="0">
                      <a:pos x="386" y="544"/>
                    </a:cxn>
                    <a:cxn ang="0">
                      <a:pos x="386" y="569"/>
                    </a:cxn>
                    <a:cxn ang="0">
                      <a:pos x="386" y="593"/>
                    </a:cxn>
                    <a:cxn ang="0">
                      <a:pos x="386" y="569"/>
                    </a:cxn>
                    <a:cxn ang="0">
                      <a:pos x="374" y="544"/>
                    </a:cxn>
                    <a:cxn ang="0">
                      <a:pos x="362" y="508"/>
                    </a:cxn>
                    <a:cxn ang="0">
                      <a:pos x="350" y="484"/>
                    </a:cxn>
                    <a:cxn ang="0">
                      <a:pos x="338" y="460"/>
                    </a:cxn>
                    <a:cxn ang="0">
                      <a:pos x="313" y="448"/>
                    </a:cxn>
                    <a:cxn ang="0">
                      <a:pos x="289" y="436"/>
                    </a:cxn>
                    <a:cxn ang="0">
                      <a:pos x="265" y="423"/>
                    </a:cxn>
                    <a:cxn ang="0">
                      <a:pos x="241" y="399"/>
                    </a:cxn>
                    <a:cxn ang="0">
                      <a:pos x="217" y="375"/>
                    </a:cxn>
                    <a:cxn ang="0">
                      <a:pos x="193" y="363"/>
                    </a:cxn>
                    <a:cxn ang="0">
                      <a:pos x="169" y="339"/>
                    </a:cxn>
                    <a:cxn ang="0">
                      <a:pos x="145" y="327"/>
                    </a:cxn>
                    <a:cxn ang="0">
                      <a:pos x="132" y="302"/>
                    </a:cxn>
                    <a:cxn ang="0">
                      <a:pos x="108" y="290"/>
                    </a:cxn>
                    <a:cxn ang="0">
                      <a:pos x="84" y="278"/>
                    </a:cxn>
                    <a:cxn ang="0">
                      <a:pos x="60" y="278"/>
                    </a:cxn>
                    <a:cxn ang="0">
                      <a:pos x="36" y="266"/>
                    </a:cxn>
                    <a:cxn ang="0">
                      <a:pos x="0" y="242"/>
                    </a:cxn>
                  </a:cxnLst>
                  <a:rect l="0" t="0" r="r" b="b"/>
                  <a:pathLst>
                    <a:path w="482" h="593">
                      <a:moveTo>
                        <a:pt x="0" y="242"/>
                      </a:moveTo>
                      <a:lnTo>
                        <a:pt x="12" y="206"/>
                      </a:lnTo>
                      <a:lnTo>
                        <a:pt x="36" y="194"/>
                      </a:lnTo>
                      <a:lnTo>
                        <a:pt x="48" y="169"/>
                      </a:lnTo>
                      <a:lnTo>
                        <a:pt x="72" y="157"/>
                      </a:lnTo>
                      <a:lnTo>
                        <a:pt x="84" y="133"/>
                      </a:lnTo>
                      <a:lnTo>
                        <a:pt x="96" y="109"/>
                      </a:lnTo>
                      <a:lnTo>
                        <a:pt x="108" y="85"/>
                      </a:lnTo>
                      <a:lnTo>
                        <a:pt x="120" y="61"/>
                      </a:lnTo>
                      <a:lnTo>
                        <a:pt x="145" y="48"/>
                      </a:lnTo>
                      <a:lnTo>
                        <a:pt x="169" y="36"/>
                      </a:lnTo>
                      <a:lnTo>
                        <a:pt x="193" y="36"/>
                      </a:lnTo>
                      <a:lnTo>
                        <a:pt x="217" y="12"/>
                      </a:lnTo>
                      <a:lnTo>
                        <a:pt x="241" y="0"/>
                      </a:lnTo>
                      <a:lnTo>
                        <a:pt x="265" y="12"/>
                      </a:lnTo>
                      <a:lnTo>
                        <a:pt x="289" y="24"/>
                      </a:lnTo>
                      <a:lnTo>
                        <a:pt x="313" y="24"/>
                      </a:lnTo>
                      <a:lnTo>
                        <a:pt x="338" y="24"/>
                      </a:lnTo>
                      <a:lnTo>
                        <a:pt x="362" y="12"/>
                      </a:lnTo>
                      <a:lnTo>
                        <a:pt x="386" y="12"/>
                      </a:lnTo>
                      <a:lnTo>
                        <a:pt x="410" y="12"/>
                      </a:lnTo>
                      <a:lnTo>
                        <a:pt x="434" y="12"/>
                      </a:lnTo>
                      <a:lnTo>
                        <a:pt x="458" y="12"/>
                      </a:lnTo>
                      <a:lnTo>
                        <a:pt x="482" y="36"/>
                      </a:lnTo>
                      <a:lnTo>
                        <a:pt x="482" y="61"/>
                      </a:lnTo>
                      <a:lnTo>
                        <a:pt x="482" y="85"/>
                      </a:lnTo>
                      <a:lnTo>
                        <a:pt x="482" y="145"/>
                      </a:lnTo>
                      <a:lnTo>
                        <a:pt x="458" y="182"/>
                      </a:lnTo>
                      <a:lnTo>
                        <a:pt x="446" y="206"/>
                      </a:lnTo>
                      <a:lnTo>
                        <a:pt x="410" y="254"/>
                      </a:lnTo>
                      <a:lnTo>
                        <a:pt x="374" y="290"/>
                      </a:lnTo>
                      <a:lnTo>
                        <a:pt x="362" y="315"/>
                      </a:lnTo>
                      <a:lnTo>
                        <a:pt x="338" y="351"/>
                      </a:lnTo>
                      <a:lnTo>
                        <a:pt x="338" y="387"/>
                      </a:lnTo>
                      <a:lnTo>
                        <a:pt x="338" y="423"/>
                      </a:lnTo>
                      <a:lnTo>
                        <a:pt x="338" y="460"/>
                      </a:lnTo>
                      <a:lnTo>
                        <a:pt x="350" y="496"/>
                      </a:lnTo>
                      <a:lnTo>
                        <a:pt x="362" y="520"/>
                      </a:lnTo>
                      <a:lnTo>
                        <a:pt x="386" y="544"/>
                      </a:lnTo>
                      <a:lnTo>
                        <a:pt x="386" y="569"/>
                      </a:lnTo>
                      <a:lnTo>
                        <a:pt x="386" y="593"/>
                      </a:lnTo>
                      <a:lnTo>
                        <a:pt x="386" y="569"/>
                      </a:lnTo>
                      <a:lnTo>
                        <a:pt x="374" y="544"/>
                      </a:lnTo>
                      <a:lnTo>
                        <a:pt x="362" y="508"/>
                      </a:lnTo>
                      <a:lnTo>
                        <a:pt x="350" y="484"/>
                      </a:lnTo>
                      <a:lnTo>
                        <a:pt x="338" y="460"/>
                      </a:lnTo>
                      <a:lnTo>
                        <a:pt x="313" y="448"/>
                      </a:lnTo>
                      <a:lnTo>
                        <a:pt x="289" y="436"/>
                      </a:lnTo>
                      <a:lnTo>
                        <a:pt x="265" y="423"/>
                      </a:lnTo>
                      <a:lnTo>
                        <a:pt x="241" y="399"/>
                      </a:lnTo>
                      <a:lnTo>
                        <a:pt x="217" y="375"/>
                      </a:lnTo>
                      <a:lnTo>
                        <a:pt x="193" y="363"/>
                      </a:lnTo>
                      <a:lnTo>
                        <a:pt x="169" y="339"/>
                      </a:lnTo>
                      <a:lnTo>
                        <a:pt x="145" y="327"/>
                      </a:lnTo>
                      <a:lnTo>
                        <a:pt x="132" y="302"/>
                      </a:lnTo>
                      <a:lnTo>
                        <a:pt x="108" y="290"/>
                      </a:lnTo>
                      <a:lnTo>
                        <a:pt x="84" y="278"/>
                      </a:lnTo>
                      <a:lnTo>
                        <a:pt x="60" y="278"/>
                      </a:lnTo>
                      <a:lnTo>
                        <a:pt x="36" y="266"/>
                      </a:lnTo>
                      <a:lnTo>
                        <a:pt x="0" y="242"/>
                      </a:lnTo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0" name="Group 177"/>
              <p:cNvGrpSpPr>
                <a:grpSpLocks/>
              </p:cNvGrpSpPr>
              <p:nvPr/>
            </p:nvGrpSpPr>
            <p:grpSpPr bwMode="auto">
              <a:xfrm>
                <a:off x="5269" y="1824"/>
                <a:ext cx="752" cy="340"/>
                <a:chOff x="4465" y="1452"/>
                <a:chExt cx="1303" cy="580"/>
              </a:xfrm>
            </p:grpSpPr>
            <p:sp>
              <p:nvSpPr>
                <p:cNvPr id="71858" name="Freeform 178"/>
                <p:cNvSpPr>
                  <a:spLocks/>
                </p:cNvSpPr>
                <p:nvPr/>
              </p:nvSpPr>
              <p:spPr bwMode="auto">
                <a:xfrm>
                  <a:off x="4465" y="1452"/>
                  <a:ext cx="1303" cy="580"/>
                </a:xfrm>
                <a:custGeom>
                  <a:avLst/>
                  <a:gdLst/>
                  <a:ahLst/>
                  <a:cxnLst>
                    <a:cxn ang="0">
                      <a:pos x="48" y="60"/>
                    </a:cxn>
                    <a:cxn ang="0">
                      <a:pos x="0" y="109"/>
                    </a:cxn>
                    <a:cxn ang="0">
                      <a:pos x="24" y="133"/>
                    </a:cxn>
                    <a:cxn ang="0">
                      <a:pos x="60" y="169"/>
                    </a:cxn>
                    <a:cxn ang="0">
                      <a:pos x="108" y="230"/>
                    </a:cxn>
                    <a:cxn ang="0">
                      <a:pos x="133" y="266"/>
                    </a:cxn>
                    <a:cxn ang="0">
                      <a:pos x="157" y="302"/>
                    </a:cxn>
                    <a:cxn ang="0">
                      <a:pos x="205" y="338"/>
                    </a:cxn>
                    <a:cxn ang="0">
                      <a:pos x="253" y="375"/>
                    </a:cxn>
                    <a:cxn ang="0">
                      <a:pos x="277" y="423"/>
                    </a:cxn>
                    <a:cxn ang="0">
                      <a:pos x="301" y="472"/>
                    </a:cxn>
                    <a:cxn ang="0">
                      <a:pos x="314" y="520"/>
                    </a:cxn>
                    <a:cxn ang="0">
                      <a:pos x="350" y="556"/>
                    </a:cxn>
                    <a:cxn ang="0">
                      <a:pos x="398" y="568"/>
                    </a:cxn>
                    <a:cxn ang="0">
                      <a:pos x="446" y="568"/>
                    </a:cxn>
                    <a:cxn ang="0">
                      <a:pos x="495" y="568"/>
                    </a:cxn>
                    <a:cxn ang="0">
                      <a:pos x="567" y="580"/>
                    </a:cxn>
                    <a:cxn ang="0">
                      <a:pos x="615" y="580"/>
                    </a:cxn>
                    <a:cxn ang="0">
                      <a:pos x="663" y="568"/>
                    </a:cxn>
                    <a:cxn ang="0">
                      <a:pos x="712" y="556"/>
                    </a:cxn>
                    <a:cxn ang="0">
                      <a:pos x="760" y="556"/>
                    </a:cxn>
                    <a:cxn ang="0">
                      <a:pos x="808" y="532"/>
                    </a:cxn>
                    <a:cxn ang="0">
                      <a:pos x="857" y="532"/>
                    </a:cxn>
                    <a:cxn ang="0">
                      <a:pos x="929" y="532"/>
                    </a:cxn>
                    <a:cxn ang="0">
                      <a:pos x="953" y="484"/>
                    </a:cxn>
                    <a:cxn ang="0">
                      <a:pos x="1001" y="435"/>
                    </a:cxn>
                    <a:cxn ang="0">
                      <a:pos x="1050" y="387"/>
                    </a:cxn>
                    <a:cxn ang="0">
                      <a:pos x="1074" y="338"/>
                    </a:cxn>
                    <a:cxn ang="0">
                      <a:pos x="1110" y="290"/>
                    </a:cxn>
                    <a:cxn ang="0">
                      <a:pos x="1146" y="242"/>
                    </a:cxn>
                    <a:cxn ang="0">
                      <a:pos x="1194" y="193"/>
                    </a:cxn>
                    <a:cxn ang="0">
                      <a:pos x="1231" y="133"/>
                    </a:cxn>
                    <a:cxn ang="0">
                      <a:pos x="1267" y="97"/>
                    </a:cxn>
                    <a:cxn ang="0">
                      <a:pos x="1303" y="48"/>
                    </a:cxn>
                    <a:cxn ang="0">
                      <a:pos x="1255" y="60"/>
                    </a:cxn>
                    <a:cxn ang="0">
                      <a:pos x="1194" y="60"/>
                    </a:cxn>
                    <a:cxn ang="0">
                      <a:pos x="1146" y="24"/>
                    </a:cxn>
                    <a:cxn ang="0">
                      <a:pos x="1098" y="0"/>
                    </a:cxn>
                    <a:cxn ang="0">
                      <a:pos x="1050" y="24"/>
                    </a:cxn>
                    <a:cxn ang="0">
                      <a:pos x="1001" y="60"/>
                    </a:cxn>
                    <a:cxn ang="0">
                      <a:pos x="941" y="72"/>
                    </a:cxn>
                    <a:cxn ang="0">
                      <a:pos x="881" y="72"/>
                    </a:cxn>
                    <a:cxn ang="0">
                      <a:pos x="832" y="72"/>
                    </a:cxn>
                    <a:cxn ang="0">
                      <a:pos x="784" y="72"/>
                    </a:cxn>
                    <a:cxn ang="0">
                      <a:pos x="724" y="72"/>
                    </a:cxn>
                    <a:cxn ang="0">
                      <a:pos x="651" y="72"/>
                    </a:cxn>
                    <a:cxn ang="0">
                      <a:pos x="603" y="60"/>
                    </a:cxn>
                    <a:cxn ang="0">
                      <a:pos x="543" y="60"/>
                    </a:cxn>
                    <a:cxn ang="0">
                      <a:pos x="495" y="48"/>
                    </a:cxn>
                    <a:cxn ang="0">
                      <a:pos x="446" y="48"/>
                    </a:cxn>
                    <a:cxn ang="0">
                      <a:pos x="398" y="48"/>
                    </a:cxn>
                    <a:cxn ang="0">
                      <a:pos x="326" y="48"/>
                    </a:cxn>
                    <a:cxn ang="0">
                      <a:pos x="253" y="48"/>
                    </a:cxn>
                    <a:cxn ang="0">
                      <a:pos x="205" y="48"/>
                    </a:cxn>
                    <a:cxn ang="0">
                      <a:pos x="145" y="36"/>
                    </a:cxn>
                    <a:cxn ang="0">
                      <a:pos x="72" y="24"/>
                    </a:cxn>
                  </a:cxnLst>
                  <a:rect l="0" t="0" r="r" b="b"/>
                  <a:pathLst>
                    <a:path w="1303" h="580">
                      <a:moveTo>
                        <a:pt x="72" y="24"/>
                      </a:moveTo>
                      <a:lnTo>
                        <a:pt x="48" y="60"/>
                      </a:lnTo>
                      <a:lnTo>
                        <a:pt x="24" y="72"/>
                      </a:lnTo>
                      <a:lnTo>
                        <a:pt x="0" y="109"/>
                      </a:lnTo>
                      <a:lnTo>
                        <a:pt x="0" y="133"/>
                      </a:lnTo>
                      <a:lnTo>
                        <a:pt x="24" y="133"/>
                      </a:lnTo>
                      <a:lnTo>
                        <a:pt x="48" y="145"/>
                      </a:lnTo>
                      <a:lnTo>
                        <a:pt x="60" y="169"/>
                      </a:lnTo>
                      <a:lnTo>
                        <a:pt x="84" y="193"/>
                      </a:lnTo>
                      <a:lnTo>
                        <a:pt x="108" y="230"/>
                      </a:lnTo>
                      <a:lnTo>
                        <a:pt x="108" y="254"/>
                      </a:lnTo>
                      <a:lnTo>
                        <a:pt x="133" y="266"/>
                      </a:lnTo>
                      <a:lnTo>
                        <a:pt x="133" y="290"/>
                      </a:lnTo>
                      <a:lnTo>
                        <a:pt x="157" y="302"/>
                      </a:lnTo>
                      <a:lnTo>
                        <a:pt x="181" y="326"/>
                      </a:lnTo>
                      <a:lnTo>
                        <a:pt x="205" y="338"/>
                      </a:lnTo>
                      <a:lnTo>
                        <a:pt x="229" y="363"/>
                      </a:lnTo>
                      <a:lnTo>
                        <a:pt x="253" y="375"/>
                      </a:lnTo>
                      <a:lnTo>
                        <a:pt x="265" y="399"/>
                      </a:lnTo>
                      <a:lnTo>
                        <a:pt x="277" y="423"/>
                      </a:lnTo>
                      <a:lnTo>
                        <a:pt x="289" y="447"/>
                      </a:lnTo>
                      <a:lnTo>
                        <a:pt x="301" y="472"/>
                      </a:lnTo>
                      <a:lnTo>
                        <a:pt x="301" y="496"/>
                      </a:lnTo>
                      <a:lnTo>
                        <a:pt x="314" y="520"/>
                      </a:lnTo>
                      <a:lnTo>
                        <a:pt x="338" y="532"/>
                      </a:lnTo>
                      <a:lnTo>
                        <a:pt x="350" y="556"/>
                      </a:lnTo>
                      <a:lnTo>
                        <a:pt x="374" y="556"/>
                      </a:lnTo>
                      <a:lnTo>
                        <a:pt x="398" y="568"/>
                      </a:lnTo>
                      <a:lnTo>
                        <a:pt x="422" y="568"/>
                      </a:lnTo>
                      <a:lnTo>
                        <a:pt x="446" y="568"/>
                      </a:lnTo>
                      <a:lnTo>
                        <a:pt x="470" y="556"/>
                      </a:lnTo>
                      <a:lnTo>
                        <a:pt x="495" y="568"/>
                      </a:lnTo>
                      <a:lnTo>
                        <a:pt x="543" y="568"/>
                      </a:lnTo>
                      <a:lnTo>
                        <a:pt x="567" y="580"/>
                      </a:lnTo>
                      <a:lnTo>
                        <a:pt x="591" y="568"/>
                      </a:lnTo>
                      <a:lnTo>
                        <a:pt x="615" y="580"/>
                      </a:lnTo>
                      <a:lnTo>
                        <a:pt x="639" y="568"/>
                      </a:lnTo>
                      <a:lnTo>
                        <a:pt x="663" y="568"/>
                      </a:lnTo>
                      <a:lnTo>
                        <a:pt x="688" y="568"/>
                      </a:lnTo>
                      <a:lnTo>
                        <a:pt x="712" y="556"/>
                      </a:lnTo>
                      <a:lnTo>
                        <a:pt x="736" y="556"/>
                      </a:lnTo>
                      <a:lnTo>
                        <a:pt x="760" y="556"/>
                      </a:lnTo>
                      <a:lnTo>
                        <a:pt x="784" y="544"/>
                      </a:lnTo>
                      <a:lnTo>
                        <a:pt x="808" y="532"/>
                      </a:lnTo>
                      <a:lnTo>
                        <a:pt x="832" y="532"/>
                      </a:lnTo>
                      <a:lnTo>
                        <a:pt x="857" y="532"/>
                      </a:lnTo>
                      <a:lnTo>
                        <a:pt x="893" y="532"/>
                      </a:lnTo>
                      <a:lnTo>
                        <a:pt x="929" y="532"/>
                      </a:lnTo>
                      <a:lnTo>
                        <a:pt x="953" y="508"/>
                      </a:lnTo>
                      <a:lnTo>
                        <a:pt x="953" y="484"/>
                      </a:lnTo>
                      <a:lnTo>
                        <a:pt x="977" y="459"/>
                      </a:lnTo>
                      <a:lnTo>
                        <a:pt x="1001" y="435"/>
                      </a:lnTo>
                      <a:lnTo>
                        <a:pt x="1026" y="411"/>
                      </a:lnTo>
                      <a:lnTo>
                        <a:pt x="1050" y="387"/>
                      </a:lnTo>
                      <a:lnTo>
                        <a:pt x="1062" y="363"/>
                      </a:lnTo>
                      <a:lnTo>
                        <a:pt x="1074" y="338"/>
                      </a:lnTo>
                      <a:lnTo>
                        <a:pt x="1098" y="314"/>
                      </a:lnTo>
                      <a:lnTo>
                        <a:pt x="1110" y="290"/>
                      </a:lnTo>
                      <a:lnTo>
                        <a:pt x="1134" y="266"/>
                      </a:lnTo>
                      <a:lnTo>
                        <a:pt x="1146" y="242"/>
                      </a:lnTo>
                      <a:lnTo>
                        <a:pt x="1170" y="218"/>
                      </a:lnTo>
                      <a:lnTo>
                        <a:pt x="1194" y="193"/>
                      </a:lnTo>
                      <a:lnTo>
                        <a:pt x="1207" y="157"/>
                      </a:lnTo>
                      <a:lnTo>
                        <a:pt x="1231" y="133"/>
                      </a:lnTo>
                      <a:lnTo>
                        <a:pt x="1243" y="109"/>
                      </a:lnTo>
                      <a:lnTo>
                        <a:pt x="1267" y="97"/>
                      </a:lnTo>
                      <a:lnTo>
                        <a:pt x="1279" y="72"/>
                      </a:lnTo>
                      <a:lnTo>
                        <a:pt x="1303" y="48"/>
                      </a:lnTo>
                      <a:lnTo>
                        <a:pt x="1279" y="48"/>
                      </a:lnTo>
                      <a:lnTo>
                        <a:pt x="1255" y="60"/>
                      </a:lnTo>
                      <a:lnTo>
                        <a:pt x="1231" y="72"/>
                      </a:lnTo>
                      <a:lnTo>
                        <a:pt x="1194" y="60"/>
                      </a:lnTo>
                      <a:lnTo>
                        <a:pt x="1170" y="48"/>
                      </a:lnTo>
                      <a:lnTo>
                        <a:pt x="1146" y="24"/>
                      </a:lnTo>
                      <a:lnTo>
                        <a:pt x="1122" y="0"/>
                      </a:lnTo>
                      <a:lnTo>
                        <a:pt x="1098" y="0"/>
                      </a:lnTo>
                      <a:lnTo>
                        <a:pt x="1074" y="24"/>
                      </a:lnTo>
                      <a:lnTo>
                        <a:pt x="1050" y="24"/>
                      </a:lnTo>
                      <a:lnTo>
                        <a:pt x="1026" y="48"/>
                      </a:lnTo>
                      <a:lnTo>
                        <a:pt x="1001" y="60"/>
                      </a:lnTo>
                      <a:lnTo>
                        <a:pt x="965" y="72"/>
                      </a:lnTo>
                      <a:lnTo>
                        <a:pt x="941" y="72"/>
                      </a:lnTo>
                      <a:lnTo>
                        <a:pt x="905" y="72"/>
                      </a:lnTo>
                      <a:lnTo>
                        <a:pt x="881" y="72"/>
                      </a:lnTo>
                      <a:lnTo>
                        <a:pt x="857" y="72"/>
                      </a:lnTo>
                      <a:lnTo>
                        <a:pt x="832" y="72"/>
                      </a:lnTo>
                      <a:lnTo>
                        <a:pt x="808" y="72"/>
                      </a:lnTo>
                      <a:lnTo>
                        <a:pt x="784" y="72"/>
                      </a:lnTo>
                      <a:lnTo>
                        <a:pt x="760" y="72"/>
                      </a:lnTo>
                      <a:lnTo>
                        <a:pt x="724" y="72"/>
                      </a:lnTo>
                      <a:lnTo>
                        <a:pt x="676" y="72"/>
                      </a:lnTo>
                      <a:lnTo>
                        <a:pt x="651" y="72"/>
                      </a:lnTo>
                      <a:lnTo>
                        <a:pt x="627" y="72"/>
                      </a:lnTo>
                      <a:lnTo>
                        <a:pt x="603" y="60"/>
                      </a:lnTo>
                      <a:lnTo>
                        <a:pt x="567" y="60"/>
                      </a:lnTo>
                      <a:lnTo>
                        <a:pt x="543" y="60"/>
                      </a:lnTo>
                      <a:lnTo>
                        <a:pt x="519" y="48"/>
                      </a:lnTo>
                      <a:lnTo>
                        <a:pt x="495" y="48"/>
                      </a:lnTo>
                      <a:lnTo>
                        <a:pt x="470" y="48"/>
                      </a:lnTo>
                      <a:lnTo>
                        <a:pt x="446" y="48"/>
                      </a:lnTo>
                      <a:lnTo>
                        <a:pt x="422" y="48"/>
                      </a:lnTo>
                      <a:lnTo>
                        <a:pt x="398" y="48"/>
                      </a:lnTo>
                      <a:lnTo>
                        <a:pt x="350" y="48"/>
                      </a:lnTo>
                      <a:lnTo>
                        <a:pt x="326" y="48"/>
                      </a:lnTo>
                      <a:lnTo>
                        <a:pt x="277" y="48"/>
                      </a:lnTo>
                      <a:lnTo>
                        <a:pt x="253" y="48"/>
                      </a:lnTo>
                      <a:lnTo>
                        <a:pt x="229" y="48"/>
                      </a:lnTo>
                      <a:lnTo>
                        <a:pt x="205" y="48"/>
                      </a:lnTo>
                      <a:lnTo>
                        <a:pt x="169" y="48"/>
                      </a:lnTo>
                      <a:lnTo>
                        <a:pt x="145" y="36"/>
                      </a:lnTo>
                      <a:lnTo>
                        <a:pt x="120" y="36"/>
                      </a:lnTo>
                      <a:lnTo>
                        <a:pt x="72" y="24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859" name="Freeform 179"/>
                <p:cNvSpPr>
                  <a:spLocks/>
                </p:cNvSpPr>
                <p:nvPr/>
              </p:nvSpPr>
              <p:spPr bwMode="auto">
                <a:xfrm>
                  <a:off x="4465" y="1452"/>
                  <a:ext cx="1303" cy="580"/>
                </a:xfrm>
                <a:custGeom>
                  <a:avLst/>
                  <a:gdLst/>
                  <a:ahLst/>
                  <a:cxnLst>
                    <a:cxn ang="0">
                      <a:pos x="48" y="60"/>
                    </a:cxn>
                    <a:cxn ang="0">
                      <a:pos x="0" y="109"/>
                    </a:cxn>
                    <a:cxn ang="0">
                      <a:pos x="24" y="133"/>
                    </a:cxn>
                    <a:cxn ang="0">
                      <a:pos x="60" y="169"/>
                    </a:cxn>
                    <a:cxn ang="0">
                      <a:pos x="108" y="230"/>
                    </a:cxn>
                    <a:cxn ang="0">
                      <a:pos x="133" y="266"/>
                    </a:cxn>
                    <a:cxn ang="0">
                      <a:pos x="157" y="302"/>
                    </a:cxn>
                    <a:cxn ang="0">
                      <a:pos x="205" y="338"/>
                    </a:cxn>
                    <a:cxn ang="0">
                      <a:pos x="253" y="375"/>
                    </a:cxn>
                    <a:cxn ang="0">
                      <a:pos x="277" y="423"/>
                    </a:cxn>
                    <a:cxn ang="0">
                      <a:pos x="301" y="472"/>
                    </a:cxn>
                    <a:cxn ang="0">
                      <a:pos x="314" y="520"/>
                    </a:cxn>
                    <a:cxn ang="0">
                      <a:pos x="350" y="556"/>
                    </a:cxn>
                    <a:cxn ang="0">
                      <a:pos x="398" y="568"/>
                    </a:cxn>
                    <a:cxn ang="0">
                      <a:pos x="446" y="568"/>
                    </a:cxn>
                    <a:cxn ang="0">
                      <a:pos x="495" y="568"/>
                    </a:cxn>
                    <a:cxn ang="0">
                      <a:pos x="567" y="580"/>
                    </a:cxn>
                    <a:cxn ang="0">
                      <a:pos x="615" y="580"/>
                    </a:cxn>
                    <a:cxn ang="0">
                      <a:pos x="663" y="568"/>
                    </a:cxn>
                    <a:cxn ang="0">
                      <a:pos x="712" y="556"/>
                    </a:cxn>
                    <a:cxn ang="0">
                      <a:pos x="760" y="556"/>
                    </a:cxn>
                    <a:cxn ang="0">
                      <a:pos x="808" y="532"/>
                    </a:cxn>
                    <a:cxn ang="0">
                      <a:pos x="857" y="532"/>
                    </a:cxn>
                    <a:cxn ang="0">
                      <a:pos x="929" y="532"/>
                    </a:cxn>
                    <a:cxn ang="0">
                      <a:pos x="953" y="484"/>
                    </a:cxn>
                    <a:cxn ang="0">
                      <a:pos x="1001" y="435"/>
                    </a:cxn>
                    <a:cxn ang="0">
                      <a:pos x="1050" y="387"/>
                    </a:cxn>
                    <a:cxn ang="0">
                      <a:pos x="1074" y="338"/>
                    </a:cxn>
                    <a:cxn ang="0">
                      <a:pos x="1110" y="290"/>
                    </a:cxn>
                    <a:cxn ang="0">
                      <a:pos x="1146" y="242"/>
                    </a:cxn>
                    <a:cxn ang="0">
                      <a:pos x="1194" y="193"/>
                    </a:cxn>
                    <a:cxn ang="0">
                      <a:pos x="1231" y="133"/>
                    </a:cxn>
                    <a:cxn ang="0">
                      <a:pos x="1267" y="97"/>
                    </a:cxn>
                    <a:cxn ang="0">
                      <a:pos x="1303" y="48"/>
                    </a:cxn>
                    <a:cxn ang="0">
                      <a:pos x="1255" y="60"/>
                    </a:cxn>
                    <a:cxn ang="0">
                      <a:pos x="1194" y="60"/>
                    </a:cxn>
                    <a:cxn ang="0">
                      <a:pos x="1146" y="24"/>
                    </a:cxn>
                    <a:cxn ang="0">
                      <a:pos x="1098" y="0"/>
                    </a:cxn>
                    <a:cxn ang="0">
                      <a:pos x="1050" y="24"/>
                    </a:cxn>
                    <a:cxn ang="0">
                      <a:pos x="1001" y="60"/>
                    </a:cxn>
                    <a:cxn ang="0">
                      <a:pos x="941" y="72"/>
                    </a:cxn>
                    <a:cxn ang="0">
                      <a:pos x="881" y="72"/>
                    </a:cxn>
                    <a:cxn ang="0">
                      <a:pos x="832" y="72"/>
                    </a:cxn>
                    <a:cxn ang="0">
                      <a:pos x="784" y="72"/>
                    </a:cxn>
                    <a:cxn ang="0">
                      <a:pos x="724" y="72"/>
                    </a:cxn>
                    <a:cxn ang="0">
                      <a:pos x="651" y="72"/>
                    </a:cxn>
                    <a:cxn ang="0">
                      <a:pos x="603" y="60"/>
                    </a:cxn>
                    <a:cxn ang="0">
                      <a:pos x="543" y="60"/>
                    </a:cxn>
                    <a:cxn ang="0">
                      <a:pos x="495" y="48"/>
                    </a:cxn>
                    <a:cxn ang="0">
                      <a:pos x="446" y="48"/>
                    </a:cxn>
                    <a:cxn ang="0">
                      <a:pos x="398" y="48"/>
                    </a:cxn>
                    <a:cxn ang="0">
                      <a:pos x="326" y="48"/>
                    </a:cxn>
                    <a:cxn ang="0">
                      <a:pos x="253" y="48"/>
                    </a:cxn>
                    <a:cxn ang="0">
                      <a:pos x="205" y="48"/>
                    </a:cxn>
                    <a:cxn ang="0">
                      <a:pos x="145" y="36"/>
                    </a:cxn>
                    <a:cxn ang="0">
                      <a:pos x="72" y="24"/>
                    </a:cxn>
                  </a:cxnLst>
                  <a:rect l="0" t="0" r="r" b="b"/>
                  <a:pathLst>
                    <a:path w="1303" h="580">
                      <a:moveTo>
                        <a:pt x="72" y="24"/>
                      </a:moveTo>
                      <a:lnTo>
                        <a:pt x="48" y="60"/>
                      </a:lnTo>
                      <a:lnTo>
                        <a:pt x="24" y="72"/>
                      </a:lnTo>
                      <a:lnTo>
                        <a:pt x="0" y="109"/>
                      </a:lnTo>
                      <a:lnTo>
                        <a:pt x="0" y="133"/>
                      </a:lnTo>
                      <a:lnTo>
                        <a:pt x="24" y="133"/>
                      </a:lnTo>
                      <a:lnTo>
                        <a:pt x="48" y="145"/>
                      </a:lnTo>
                      <a:lnTo>
                        <a:pt x="60" y="169"/>
                      </a:lnTo>
                      <a:lnTo>
                        <a:pt x="84" y="193"/>
                      </a:lnTo>
                      <a:lnTo>
                        <a:pt x="108" y="230"/>
                      </a:lnTo>
                      <a:lnTo>
                        <a:pt x="108" y="254"/>
                      </a:lnTo>
                      <a:lnTo>
                        <a:pt x="133" y="266"/>
                      </a:lnTo>
                      <a:lnTo>
                        <a:pt x="133" y="290"/>
                      </a:lnTo>
                      <a:lnTo>
                        <a:pt x="157" y="302"/>
                      </a:lnTo>
                      <a:lnTo>
                        <a:pt x="181" y="326"/>
                      </a:lnTo>
                      <a:lnTo>
                        <a:pt x="205" y="338"/>
                      </a:lnTo>
                      <a:lnTo>
                        <a:pt x="229" y="363"/>
                      </a:lnTo>
                      <a:lnTo>
                        <a:pt x="253" y="375"/>
                      </a:lnTo>
                      <a:lnTo>
                        <a:pt x="265" y="399"/>
                      </a:lnTo>
                      <a:lnTo>
                        <a:pt x="277" y="423"/>
                      </a:lnTo>
                      <a:lnTo>
                        <a:pt x="289" y="447"/>
                      </a:lnTo>
                      <a:lnTo>
                        <a:pt x="301" y="472"/>
                      </a:lnTo>
                      <a:lnTo>
                        <a:pt x="301" y="496"/>
                      </a:lnTo>
                      <a:lnTo>
                        <a:pt x="314" y="520"/>
                      </a:lnTo>
                      <a:lnTo>
                        <a:pt x="338" y="532"/>
                      </a:lnTo>
                      <a:lnTo>
                        <a:pt x="350" y="556"/>
                      </a:lnTo>
                      <a:lnTo>
                        <a:pt x="374" y="556"/>
                      </a:lnTo>
                      <a:lnTo>
                        <a:pt x="398" y="568"/>
                      </a:lnTo>
                      <a:lnTo>
                        <a:pt x="422" y="568"/>
                      </a:lnTo>
                      <a:lnTo>
                        <a:pt x="446" y="568"/>
                      </a:lnTo>
                      <a:lnTo>
                        <a:pt x="470" y="556"/>
                      </a:lnTo>
                      <a:lnTo>
                        <a:pt x="495" y="568"/>
                      </a:lnTo>
                      <a:lnTo>
                        <a:pt x="543" y="568"/>
                      </a:lnTo>
                      <a:lnTo>
                        <a:pt x="567" y="580"/>
                      </a:lnTo>
                      <a:lnTo>
                        <a:pt x="591" y="568"/>
                      </a:lnTo>
                      <a:lnTo>
                        <a:pt x="615" y="580"/>
                      </a:lnTo>
                      <a:lnTo>
                        <a:pt x="639" y="568"/>
                      </a:lnTo>
                      <a:lnTo>
                        <a:pt x="663" y="568"/>
                      </a:lnTo>
                      <a:lnTo>
                        <a:pt x="688" y="568"/>
                      </a:lnTo>
                      <a:lnTo>
                        <a:pt x="712" y="556"/>
                      </a:lnTo>
                      <a:lnTo>
                        <a:pt x="736" y="556"/>
                      </a:lnTo>
                      <a:lnTo>
                        <a:pt x="760" y="556"/>
                      </a:lnTo>
                      <a:lnTo>
                        <a:pt x="784" y="544"/>
                      </a:lnTo>
                      <a:lnTo>
                        <a:pt x="808" y="532"/>
                      </a:lnTo>
                      <a:lnTo>
                        <a:pt x="832" y="532"/>
                      </a:lnTo>
                      <a:lnTo>
                        <a:pt x="857" y="532"/>
                      </a:lnTo>
                      <a:lnTo>
                        <a:pt x="893" y="532"/>
                      </a:lnTo>
                      <a:lnTo>
                        <a:pt x="929" y="532"/>
                      </a:lnTo>
                      <a:lnTo>
                        <a:pt x="953" y="508"/>
                      </a:lnTo>
                      <a:lnTo>
                        <a:pt x="953" y="484"/>
                      </a:lnTo>
                      <a:lnTo>
                        <a:pt x="977" y="459"/>
                      </a:lnTo>
                      <a:lnTo>
                        <a:pt x="1001" y="435"/>
                      </a:lnTo>
                      <a:lnTo>
                        <a:pt x="1026" y="411"/>
                      </a:lnTo>
                      <a:lnTo>
                        <a:pt x="1050" y="387"/>
                      </a:lnTo>
                      <a:lnTo>
                        <a:pt x="1062" y="363"/>
                      </a:lnTo>
                      <a:lnTo>
                        <a:pt x="1074" y="338"/>
                      </a:lnTo>
                      <a:lnTo>
                        <a:pt x="1098" y="314"/>
                      </a:lnTo>
                      <a:lnTo>
                        <a:pt x="1110" y="290"/>
                      </a:lnTo>
                      <a:lnTo>
                        <a:pt x="1134" y="266"/>
                      </a:lnTo>
                      <a:lnTo>
                        <a:pt x="1146" y="242"/>
                      </a:lnTo>
                      <a:lnTo>
                        <a:pt x="1170" y="218"/>
                      </a:lnTo>
                      <a:lnTo>
                        <a:pt x="1194" y="193"/>
                      </a:lnTo>
                      <a:lnTo>
                        <a:pt x="1207" y="157"/>
                      </a:lnTo>
                      <a:lnTo>
                        <a:pt x="1231" y="133"/>
                      </a:lnTo>
                      <a:lnTo>
                        <a:pt x="1243" y="109"/>
                      </a:lnTo>
                      <a:lnTo>
                        <a:pt x="1267" y="97"/>
                      </a:lnTo>
                      <a:lnTo>
                        <a:pt x="1279" y="72"/>
                      </a:lnTo>
                      <a:lnTo>
                        <a:pt x="1303" y="48"/>
                      </a:lnTo>
                      <a:lnTo>
                        <a:pt x="1279" y="48"/>
                      </a:lnTo>
                      <a:lnTo>
                        <a:pt x="1255" y="60"/>
                      </a:lnTo>
                      <a:lnTo>
                        <a:pt x="1231" y="72"/>
                      </a:lnTo>
                      <a:lnTo>
                        <a:pt x="1194" y="60"/>
                      </a:lnTo>
                      <a:lnTo>
                        <a:pt x="1170" y="48"/>
                      </a:lnTo>
                      <a:lnTo>
                        <a:pt x="1146" y="24"/>
                      </a:lnTo>
                      <a:lnTo>
                        <a:pt x="1122" y="0"/>
                      </a:lnTo>
                      <a:lnTo>
                        <a:pt x="1098" y="0"/>
                      </a:lnTo>
                      <a:lnTo>
                        <a:pt x="1074" y="24"/>
                      </a:lnTo>
                      <a:lnTo>
                        <a:pt x="1050" y="24"/>
                      </a:lnTo>
                      <a:lnTo>
                        <a:pt x="1026" y="48"/>
                      </a:lnTo>
                      <a:lnTo>
                        <a:pt x="1001" y="60"/>
                      </a:lnTo>
                      <a:lnTo>
                        <a:pt x="965" y="72"/>
                      </a:lnTo>
                      <a:lnTo>
                        <a:pt x="941" y="72"/>
                      </a:lnTo>
                      <a:lnTo>
                        <a:pt x="905" y="72"/>
                      </a:lnTo>
                      <a:lnTo>
                        <a:pt x="881" y="72"/>
                      </a:lnTo>
                      <a:lnTo>
                        <a:pt x="857" y="72"/>
                      </a:lnTo>
                      <a:lnTo>
                        <a:pt x="832" y="72"/>
                      </a:lnTo>
                      <a:lnTo>
                        <a:pt x="808" y="72"/>
                      </a:lnTo>
                      <a:lnTo>
                        <a:pt x="784" y="72"/>
                      </a:lnTo>
                      <a:lnTo>
                        <a:pt x="760" y="72"/>
                      </a:lnTo>
                      <a:lnTo>
                        <a:pt x="724" y="72"/>
                      </a:lnTo>
                      <a:lnTo>
                        <a:pt x="676" y="72"/>
                      </a:lnTo>
                      <a:lnTo>
                        <a:pt x="651" y="72"/>
                      </a:lnTo>
                      <a:lnTo>
                        <a:pt x="627" y="72"/>
                      </a:lnTo>
                      <a:lnTo>
                        <a:pt x="603" y="60"/>
                      </a:lnTo>
                      <a:lnTo>
                        <a:pt x="567" y="60"/>
                      </a:lnTo>
                      <a:lnTo>
                        <a:pt x="543" y="60"/>
                      </a:lnTo>
                      <a:lnTo>
                        <a:pt x="519" y="48"/>
                      </a:lnTo>
                      <a:lnTo>
                        <a:pt x="495" y="48"/>
                      </a:lnTo>
                      <a:lnTo>
                        <a:pt x="470" y="48"/>
                      </a:lnTo>
                      <a:lnTo>
                        <a:pt x="446" y="48"/>
                      </a:lnTo>
                      <a:lnTo>
                        <a:pt x="422" y="48"/>
                      </a:lnTo>
                      <a:lnTo>
                        <a:pt x="398" y="48"/>
                      </a:lnTo>
                      <a:lnTo>
                        <a:pt x="350" y="48"/>
                      </a:lnTo>
                      <a:lnTo>
                        <a:pt x="326" y="48"/>
                      </a:lnTo>
                      <a:lnTo>
                        <a:pt x="277" y="48"/>
                      </a:lnTo>
                      <a:lnTo>
                        <a:pt x="253" y="48"/>
                      </a:lnTo>
                      <a:lnTo>
                        <a:pt x="229" y="48"/>
                      </a:lnTo>
                      <a:lnTo>
                        <a:pt x="205" y="48"/>
                      </a:lnTo>
                      <a:lnTo>
                        <a:pt x="169" y="48"/>
                      </a:lnTo>
                      <a:lnTo>
                        <a:pt x="145" y="36"/>
                      </a:lnTo>
                      <a:lnTo>
                        <a:pt x="120" y="36"/>
                      </a:lnTo>
                      <a:lnTo>
                        <a:pt x="72" y="24"/>
                      </a:lnTo>
                    </a:path>
                  </a:pathLst>
                </a:custGeom>
                <a:solidFill>
                  <a:srgbClr val="FF3300"/>
                </a:solidFill>
                <a:ln w="28575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71860" name="Freeform 180"/>
              <p:cNvSpPr>
                <a:spLocks/>
              </p:cNvSpPr>
              <p:nvPr/>
            </p:nvSpPr>
            <p:spPr bwMode="auto">
              <a:xfrm>
                <a:off x="4704" y="1680"/>
                <a:ext cx="1584" cy="272"/>
              </a:xfrm>
              <a:custGeom>
                <a:avLst/>
                <a:gdLst/>
                <a:ahLst/>
                <a:cxnLst>
                  <a:cxn ang="0">
                    <a:pos x="470" y="129"/>
                  </a:cxn>
                  <a:cxn ang="0">
                    <a:pos x="362" y="129"/>
                  </a:cxn>
                  <a:cxn ang="0">
                    <a:pos x="445" y="104"/>
                  </a:cxn>
                  <a:cxn ang="0">
                    <a:pos x="621" y="29"/>
                  </a:cxn>
                  <a:cxn ang="0">
                    <a:pos x="671" y="146"/>
                  </a:cxn>
                  <a:cxn ang="0">
                    <a:pos x="779" y="129"/>
                  </a:cxn>
                  <a:cxn ang="0">
                    <a:pos x="871" y="104"/>
                  </a:cxn>
                  <a:cxn ang="0">
                    <a:pos x="788" y="79"/>
                  </a:cxn>
                  <a:cxn ang="0">
                    <a:pos x="888" y="179"/>
                  </a:cxn>
                  <a:cxn ang="0">
                    <a:pos x="1063" y="46"/>
                  </a:cxn>
                  <a:cxn ang="0">
                    <a:pos x="1130" y="79"/>
                  </a:cxn>
                  <a:cxn ang="0">
                    <a:pos x="1255" y="129"/>
                  </a:cxn>
                  <a:cxn ang="0">
                    <a:pos x="1414" y="88"/>
                  </a:cxn>
                  <a:cxn ang="0">
                    <a:pos x="1455" y="121"/>
                  </a:cxn>
                  <a:cxn ang="0">
                    <a:pos x="1622" y="154"/>
                  </a:cxn>
                  <a:cxn ang="0">
                    <a:pos x="1773" y="88"/>
                  </a:cxn>
                  <a:cxn ang="0">
                    <a:pos x="1898" y="96"/>
                  </a:cxn>
                  <a:cxn ang="0">
                    <a:pos x="2057" y="63"/>
                  </a:cxn>
                  <a:cxn ang="0">
                    <a:pos x="2299" y="104"/>
                  </a:cxn>
                  <a:cxn ang="0">
                    <a:pos x="2491" y="96"/>
                  </a:cxn>
                  <a:cxn ang="0">
                    <a:pos x="2574" y="188"/>
                  </a:cxn>
                  <a:cxn ang="0">
                    <a:pos x="2591" y="121"/>
                  </a:cxn>
                  <a:cxn ang="0">
                    <a:pos x="2374" y="121"/>
                  </a:cxn>
                  <a:cxn ang="0">
                    <a:pos x="2299" y="54"/>
                  </a:cxn>
                  <a:cxn ang="0">
                    <a:pos x="1990" y="129"/>
                  </a:cxn>
                  <a:cxn ang="0">
                    <a:pos x="2023" y="88"/>
                  </a:cxn>
                  <a:cxn ang="0">
                    <a:pos x="1723" y="163"/>
                  </a:cxn>
                  <a:cxn ang="0">
                    <a:pos x="1606" y="121"/>
                  </a:cxn>
                  <a:cxn ang="0">
                    <a:pos x="1481" y="129"/>
                  </a:cxn>
                  <a:cxn ang="0">
                    <a:pos x="1481" y="104"/>
                  </a:cxn>
                  <a:cxn ang="0">
                    <a:pos x="1172" y="54"/>
                  </a:cxn>
                  <a:cxn ang="0">
                    <a:pos x="1205" y="79"/>
                  </a:cxn>
                  <a:cxn ang="0">
                    <a:pos x="1113" y="79"/>
                  </a:cxn>
                  <a:cxn ang="0">
                    <a:pos x="763" y="88"/>
                  </a:cxn>
                  <a:cxn ang="0">
                    <a:pos x="696" y="88"/>
                  </a:cxn>
                  <a:cxn ang="0">
                    <a:pos x="445" y="71"/>
                  </a:cxn>
                  <a:cxn ang="0">
                    <a:pos x="713" y="96"/>
                  </a:cxn>
                  <a:cxn ang="0">
                    <a:pos x="1222" y="163"/>
                  </a:cxn>
                  <a:cxn ang="0">
                    <a:pos x="1005" y="188"/>
                  </a:cxn>
                  <a:cxn ang="0">
                    <a:pos x="955" y="171"/>
                  </a:cxn>
                  <a:cxn ang="0">
                    <a:pos x="1247" y="154"/>
                  </a:cxn>
                  <a:cxn ang="0">
                    <a:pos x="1564" y="138"/>
                  </a:cxn>
                  <a:cxn ang="0">
                    <a:pos x="1798" y="121"/>
                  </a:cxn>
                  <a:cxn ang="0">
                    <a:pos x="1806" y="113"/>
                  </a:cxn>
                  <a:cxn ang="0">
                    <a:pos x="2090" y="113"/>
                  </a:cxn>
                  <a:cxn ang="0">
                    <a:pos x="2123" y="79"/>
                  </a:cxn>
                  <a:cxn ang="0">
                    <a:pos x="2582" y="88"/>
                  </a:cxn>
                  <a:cxn ang="0">
                    <a:pos x="2683" y="79"/>
                  </a:cxn>
                  <a:cxn ang="0">
                    <a:pos x="2766" y="163"/>
                  </a:cxn>
                  <a:cxn ang="0">
                    <a:pos x="2641" y="79"/>
                  </a:cxn>
                  <a:cxn ang="0">
                    <a:pos x="2432" y="54"/>
                  </a:cxn>
                  <a:cxn ang="0">
                    <a:pos x="1489" y="113"/>
                  </a:cxn>
                  <a:cxn ang="0">
                    <a:pos x="604" y="113"/>
                  </a:cxn>
                  <a:cxn ang="0">
                    <a:pos x="329" y="104"/>
                  </a:cxn>
                  <a:cxn ang="0">
                    <a:pos x="337" y="171"/>
                  </a:cxn>
                  <a:cxn ang="0">
                    <a:pos x="495" y="154"/>
                  </a:cxn>
                  <a:cxn ang="0">
                    <a:pos x="195" y="154"/>
                  </a:cxn>
                  <a:cxn ang="0">
                    <a:pos x="195" y="138"/>
                  </a:cxn>
                  <a:cxn ang="0">
                    <a:pos x="287" y="221"/>
                  </a:cxn>
                  <a:cxn ang="0">
                    <a:pos x="420" y="196"/>
                  </a:cxn>
                  <a:cxn ang="0">
                    <a:pos x="312" y="179"/>
                  </a:cxn>
                  <a:cxn ang="0">
                    <a:pos x="362" y="213"/>
                  </a:cxn>
                </a:cxnLst>
                <a:rect l="0" t="0" r="r" b="b"/>
                <a:pathLst>
                  <a:path w="2766" h="272">
                    <a:moveTo>
                      <a:pt x="354" y="163"/>
                    </a:moveTo>
                    <a:cubicBezTo>
                      <a:pt x="381" y="120"/>
                      <a:pt x="394" y="129"/>
                      <a:pt x="445" y="138"/>
                    </a:cubicBezTo>
                    <a:cubicBezTo>
                      <a:pt x="448" y="145"/>
                      <a:pt x="472" y="188"/>
                      <a:pt x="429" y="179"/>
                    </a:cubicBezTo>
                    <a:cubicBezTo>
                      <a:pt x="419" y="177"/>
                      <a:pt x="418" y="162"/>
                      <a:pt x="412" y="154"/>
                    </a:cubicBezTo>
                    <a:cubicBezTo>
                      <a:pt x="418" y="143"/>
                      <a:pt x="418" y="126"/>
                      <a:pt x="429" y="121"/>
                    </a:cubicBezTo>
                    <a:cubicBezTo>
                      <a:pt x="442" y="115"/>
                      <a:pt x="458" y="122"/>
                      <a:pt x="470" y="129"/>
                    </a:cubicBezTo>
                    <a:cubicBezTo>
                      <a:pt x="479" y="134"/>
                      <a:pt x="497" y="153"/>
                      <a:pt x="487" y="154"/>
                    </a:cubicBezTo>
                    <a:cubicBezTo>
                      <a:pt x="459" y="158"/>
                      <a:pt x="432" y="143"/>
                      <a:pt x="404" y="138"/>
                    </a:cubicBezTo>
                    <a:cubicBezTo>
                      <a:pt x="415" y="118"/>
                      <a:pt x="418" y="91"/>
                      <a:pt x="437" y="79"/>
                    </a:cubicBezTo>
                    <a:cubicBezTo>
                      <a:pt x="452" y="70"/>
                      <a:pt x="482" y="72"/>
                      <a:pt x="487" y="88"/>
                    </a:cubicBezTo>
                    <a:cubicBezTo>
                      <a:pt x="494" y="110"/>
                      <a:pt x="470" y="132"/>
                      <a:pt x="462" y="154"/>
                    </a:cubicBezTo>
                    <a:cubicBezTo>
                      <a:pt x="429" y="146"/>
                      <a:pt x="389" y="150"/>
                      <a:pt x="362" y="129"/>
                    </a:cubicBezTo>
                    <a:cubicBezTo>
                      <a:pt x="350" y="120"/>
                      <a:pt x="364" y="91"/>
                      <a:pt x="379" y="88"/>
                    </a:cubicBezTo>
                    <a:cubicBezTo>
                      <a:pt x="428" y="78"/>
                      <a:pt x="479" y="93"/>
                      <a:pt x="529" y="96"/>
                    </a:cubicBezTo>
                    <a:cubicBezTo>
                      <a:pt x="535" y="105"/>
                      <a:pt x="582" y="148"/>
                      <a:pt x="554" y="171"/>
                    </a:cubicBezTo>
                    <a:cubicBezTo>
                      <a:pt x="545" y="178"/>
                      <a:pt x="532" y="176"/>
                      <a:pt x="521" y="179"/>
                    </a:cubicBezTo>
                    <a:cubicBezTo>
                      <a:pt x="490" y="176"/>
                      <a:pt x="451" y="193"/>
                      <a:pt x="429" y="171"/>
                    </a:cubicBezTo>
                    <a:cubicBezTo>
                      <a:pt x="413" y="155"/>
                      <a:pt x="424" y="112"/>
                      <a:pt x="445" y="104"/>
                    </a:cubicBezTo>
                    <a:cubicBezTo>
                      <a:pt x="487" y="88"/>
                      <a:pt x="534" y="110"/>
                      <a:pt x="579" y="113"/>
                    </a:cubicBezTo>
                    <a:cubicBezTo>
                      <a:pt x="596" y="166"/>
                      <a:pt x="619" y="159"/>
                      <a:pt x="554" y="171"/>
                    </a:cubicBezTo>
                    <a:cubicBezTo>
                      <a:pt x="576" y="117"/>
                      <a:pt x="573" y="102"/>
                      <a:pt x="629" y="129"/>
                    </a:cubicBezTo>
                    <a:cubicBezTo>
                      <a:pt x="626" y="149"/>
                      <a:pt x="636" y="176"/>
                      <a:pt x="621" y="188"/>
                    </a:cubicBezTo>
                    <a:cubicBezTo>
                      <a:pt x="610" y="197"/>
                      <a:pt x="587" y="177"/>
                      <a:pt x="587" y="163"/>
                    </a:cubicBezTo>
                    <a:cubicBezTo>
                      <a:pt x="587" y="117"/>
                      <a:pt x="598" y="69"/>
                      <a:pt x="621" y="29"/>
                    </a:cubicBezTo>
                    <a:cubicBezTo>
                      <a:pt x="630" y="14"/>
                      <a:pt x="654" y="18"/>
                      <a:pt x="671" y="13"/>
                    </a:cubicBezTo>
                    <a:cubicBezTo>
                      <a:pt x="676" y="21"/>
                      <a:pt x="681" y="30"/>
                      <a:pt x="687" y="38"/>
                    </a:cubicBezTo>
                    <a:cubicBezTo>
                      <a:pt x="698" y="52"/>
                      <a:pt x="711" y="64"/>
                      <a:pt x="721" y="79"/>
                    </a:cubicBezTo>
                    <a:cubicBezTo>
                      <a:pt x="739" y="106"/>
                      <a:pt x="771" y="163"/>
                      <a:pt x="771" y="163"/>
                    </a:cubicBezTo>
                    <a:cubicBezTo>
                      <a:pt x="758" y="218"/>
                      <a:pt x="761" y="251"/>
                      <a:pt x="646" y="188"/>
                    </a:cubicBezTo>
                    <a:cubicBezTo>
                      <a:pt x="632" y="180"/>
                      <a:pt x="663" y="160"/>
                      <a:pt x="671" y="146"/>
                    </a:cubicBezTo>
                    <a:cubicBezTo>
                      <a:pt x="696" y="149"/>
                      <a:pt x="725" y="141"/>
                      <a:pt x="746" y="154"/>
                    </a:cubicBezTo>
                    <a:cubicBezTo>
                      <a:pt x="756" y="160"/>
                      <a:pt x="750" y="187"/>
                      <a:pt x="738" y="188"/>
                    </a:cubicBezTo>
                    <a:cubicBezTo>
                      <a:pt x="691" y="193"/>
                      <a:pt x="643" y="177"/>
                      <a:pt x="596" y="171"/>
                    </a:cubicBezTo>
                    <a:cubicBezTo>
                      <a:pt x="611" y="90"/>
                      <a:pt x="595" y="101"/>
                      <a:pt x="696" y="121"/>
                    </a:cubicBezTo>
                    <a:cubicBezTo>
                      <a:pt x="753" y="159"/>
                      <a:pt x="740" y="135"/>
                      <a:pt x="754" y="179"/>
                    </a:cubicBezTo>
                    <a:cubicBezTo>
                      <a:pt x="762" y="162"/>
                      <a:pt x="762" y="136"/>
                      <a:pt x="779" y="129"/>
                    </a:cubicBezTo>
                    <a:cubicBezTo>
                      <a:pt x="854" y="98"/>
                      <a:pt x="852" y="132"/>
                      <a:pt x="863" y="171"/>
                    </a:cubicBezTo>
                    <a:cubicBezTo>
                      <a:pt x="839" y="179"/>
                      <a:pt x="815" y="194"/>
                      <a:pt x="804" y="146"/>
                    </a:cubicBezTo>
                    <a:cubicBezTo>
                      <a:pt x="801" y="131"/>
                      <a:pt x="815" y="118"/>
                      <a:pt x="821" y="104"/>
                    </a:cubicBezTo>
                    <a:cubicBezTo>
                      <a:pt x="845" y="118"/>
                      <a:pt x="884" y="133"/>
                      <a:pt x="871" y="154"/>
                    </a:cubicBezTo>
                    <a:cubicBezTo>
                      <a:pt x="865" y="165"/>
                      <a:pt x="849" y="165"/>
                      <a:pt x="838" y="171"/>
                    </a:cubicBezTo>
                    <a:cubicBezTo>
                      <a:pt x="849" y="149"/>
                      <a:pt x="851" y="119"/>
                      <a:pt x="871" y="104"/>
                    </a:cubicBezTo>
                    <a:cubicBezTo>
                      <a:pt x="882" y="95"/>
                      <a:pt x="909" y="99"/>
                      <a:pt x="913" y="113"/>
                    </a:cubicBezTo>
                    <a:cubicBezTo>
                      <a:pt x="920" y="138"/>
                      <a:pt x="902" y="163"/>
                      <a:pt x="896" y="188"/>
                    </a:cubicBezTo>
                    <a:cubicBezTo>
                      <a:pt x="821" y="180"/>
                      <a:pt x="743" y="185"/>
                      <a:pt x="671" y="163"/>
                    </a:cubicBezTo>
                    <a:cubicBezTo>
                      <a:pt x="653" y="158"/>
                      <a:pt x="643" y="131"/>
                      <a:pt x="646" y="113"/>
                    </a:cubicBezTo>
                    <a:cubicBezTo>
                      <a:pt x="650" y="87"/>
                      <a:pt x="673" y="68"/>
                      <a:pt x="687" y="46"/>
                    </a:cubicBezTo>
                    <a:cubicBezTo>
                      <a:pt x="721" y="57"/>
                      <a:pt x="758" y="60"/>
                      <a:pt x="788" y="79"/>
                    </a:cubicBezTo>
                    <a:cubicBezTo>
                      <a:pt x="809" y="92"/>
                      <a:pt x="791" y="138"/>
                      <a:pt x="779" y="146"/>
                    </a:cubicBezTo>
                    <a:cubicBezTo>
                      <a:pt x="768" y="154"/>
                      <a:pt x="752" y="151"/>
                      <a:pt x="738" y="154"/>
                    </a:cubicBezTo>
                    <a:cubicBezTo>
                      <a:pt x="727" y="151"/>
                      <a:pt x="706" y="157"/>
                      <a:pt x="704" y="146"/>
                    </a:cubicBezTo>
                    <a:cubicBezTo>
                      <a:pt x="694" y="102"/>
                      <a:pt x="794" y="104"/>
                      <a:pt x="796" y="104"/>
                    </a:cubicBezTo>
                    <a:cubicBezTo>
                      <a:pt x="858" y="110"/>
                      <a:pt x="896" y="85"/>
                      <a:pt x="896" y="146"/>
                    </a:cubicBezTo>
                    <a:cubicBezTo>
                      <a:pt x="896" y="157"/>
                      <a:pt x="880" y="171"/>
                      <a:pt x="888" y="179"/>
                    </a:cubicBezTo>
                    <a:cubicBezTo>
                      <a:pt x="896" y="186"/>
                      <a:pt x="899" y="162"/>
                      <a:pt x="905" y="154"/>
                    </a:cubicBezTo>
                    <a:cubicBezTo>
                      <a:pt x="916" y="140"/>
                      <a:pt x="924" y="124"/>
                      <a:pt x="938" y="113"/>
                    </a:cubicBezTo>
                    <a:cubicBezTo>
                      <a:pt x="969" y="88"/>
                      <a:pt x="994" y="87"/>
                      <a:pt x="1030" y="79"/>
                    </a:cubicBezTo>
                    <a:cubicBezTo>
                      <a:pt x="1042" y="116"/>
                      <a:pt x="1055" y="144"/>
                      <a:pt x="1021" y="188"/>
                    </a:cubicBezTo>
                    <a:cubicBezTo>
                      <a:pt x="1012" y="200"/>
                      <a:pt x="1010" y="160"/>
                      <a:pt x="1005" y="146"/>
                    </a:cubicBezTo>
                    <a:cubicBezTo>
                      <a:pt x="1013" y="85"/>
                      <a:pt x="1015" y="78"/>
                      <a:pt x="1063" y="46"/>
                    </a:cubicBezTo>
                    <a:cubicBezTo>
                      <a:pt x="1066" y="65"/>
                      <a:pt x="1072" y="85"/>
                      <a:pt x="1071" y="104"/>
                    </a:cubicBezTo>
                    <a:cubicBezTo>
                      <a:pt x="1061" y="259"/>
                      <a:pt x="1049" y="135"/>
                      <a:pt x="1046" y="113"/>
                    </a:cubicBezTo>
                    <a:cubicBezTo>
                      <a:pt x="1052" y="99"/>
                      <a:pt x="1050" y="79"/>
                      <a:pt x="1063" y="71"/>
                    </a:cubicBezTo>
                    <a:cubicBezTo>
                      <a:pt x="1073" y="65"/>
                      <a:pt x="1094" y="68"/>
                      <a:pt x="1097" y="79"/>
                    </a:cubicBezTo>
                    <a:cubicBezTo>
                      <a:pt x="1104" y="103"/>
                      <a:pt x="1091" y="129"/>
                      <a:pt x="1088" y="154"/>
                    </a:cubicBezTo>
                    <a:cubicBezTo>
                      <a:pt x="1065" y="85"/>
                      <a:pt x="1064" y="97"/>
                      <a:pt x="1130" y="79"/>
                    </a:cubicBezTo>
                    <a:cubicBezTo>
                      <a:pt x="1152" y="93"/>
                      <a:pt x="1183" y="99"/>
                      <a:pt x="1197" y="121"/>
                    </a:cubicBezTo>
                    <a:cubicBezTo>
                      <a:pt x="1206" y="135"/>
                      <a:pt x="1200" y="159"/>
                      <a:pt x="1188" y="171"/>
                    </a:cubicBezTo>
                    <a:cubicBezTo>
                      <a:pt x="1180" y="179"/>
                      <a:pt x="1183" y="149"/>
                      <a:pt x="1180" y="138"/>
                    </a:cubicBezTo>
                    <a:cubicBezTo>
                      <a:pt x="1194" y="127"/>
                      <a:pt x="1207" y="114"/>
                      <a:pt x="1222" y="104"/>
                    </a:cubicBezTo>
                    <a:cubicBezTo>
                      <a:pt x="1229" y="99"/>
                      <a:pt x="1240" y="91"/>
                      <a:pt x="1247" y="96"/>
                    </a:cubicBezTo>
                    <a:cubicBezTo>
                      <a:pt x="1256" y="103"/>
                      <a:pt x="1252" y="118"/>
                      <a:pt x="1255" y="129"/>
                    </a:cubicBezTo>
                    <a:cubicBezTo>
                      <a:pt x="1252" y="140"/>
                      <a:pt x="1239" y="171"/>
                      <a:pt x="1247" y="163"/>
                    </a:cubicBezTo>
                    <a:cubicBezTo>
                      <a:pt x="1261" y="150"/>
                      <a:pt x="1261" y="128"/>
                      <a:pt x="1272" y="113"/>
                    </a:cubicBezTo>
                    <a:cubicBezTo>
                      <a:pt x="1290" y="90"/>
                      <a:pt x="1322" y="81"/>
                      <a:pt x="1347" y="71"/>
                    </a:cubicBezTo>
                    <a:cubicBezTo>
                      <a:pt x="1355" y="115"/>
                      <a:pt x="1371" y="138"/>
                      <a:pt x="1322" y="154"/>
                    </a:cubicBezTo>
                    <a:cubicBezTo>
                      <a:pt x="1333" y="126"/>
                      <a:pt x="1341" y="63"/>
                      <a:pt x="1389" y="63"/>
                    </a:cubicBezTo>
                    <a:cubicBezTo>
                      <a:pt x="1401" y="63"/>
                      <a:pt x="1406" y="80"/>
                      <a:pt x="1414" y="88"/>
                    </a:cubicBezTo>
                    <a:cubicBezTo>
                      <a:pt x="1411" y="105"/>
                      <a:pt x="1405" y="121"/>
                      <a:pt x="1405" y="138"/>
                    </a:cubicBezTo>
                    <a:cubicBezTo>
                      <a:pt x="1405" y="152"/>
                      <a:pt x="1405" y="107"/>
                      <a:pt x="1414" y="96"/>
                    </a:cubicBezTo>
                    <a:cubicBezTo>
                      <a:pt x="1421" y="87"/>
                      <a:pt x="1436" y="91"/>
                      <a:pt x="1447" y="88"/>
                    </a:cubicBezTo>
                    <a:cubicBezTo>
                      <a:pt x="1461" y="91"/>
                      <a:pt x="1485" y="82"/>
                      <a:pt x="1489" y="96"/>
                    </a:cubicBezTo>
                    <a:cubicBezTo>
                      <a:pt x="1494" y="114"/>
                      <a:pt x="1479" y="135"/>
                      <a:pt x="1464" y="146"/>
                    </a:cubicBezTo>
                    <a:cubicBezTo>
                      <a:pt x="1457" y="151"/>
                      <a:pt x="1458" y="129"/>
                      <a:pt x="1455" y="121"/>
                    </a:cubicBezTo>
                    <a:cubicBezTo>
                      <a:pt x="1502" y="95"/>
                      <a:pt x="1535" y="69"/>
                      <a:pt x="1589" y="88"/>
                    </a:cubicBezTo>
                    <a:cubicBezTo>
                      <a:pt x="1583" y="113"/>
                      <a:pt x="1580" y="139"/>
                      <a:pt x="1572" y="163"/>
                    </a:cubicBezTo>
                    <a:cubicBezTo>
                      <a:pt x="1567" y="179"/>
                      <a:pt x="1572" y="127"/>
                      <a:pt x="1581" y="113"/>
                    </a:cubicBezTo>
                    <a:cubicBezTo>
                      <a:pt x="1588" y="103"/>
                      <a:pt x="1603" y="102"/>
                      <a:pt x="1614" y="96"/>
                    </a:cubicBezTo>
                    <a:cubicBezTo>
                      <a:pt x="1620" y="107"/>
                      <a:pt x="1629" y="117"/>
                      <a:pt x="1631" y="129"/>
                    </a:cubicBezTo>
                    <a:cubicBezTo>
                      <a:pt x="1632" y="138"/>
                      <a:pt x="1621" y="163"/>
                      <a:pt x="1622" y="154"/>
                    </a:cubicBezTo>
                    <a:cubicBezTo>
                      <a:pt x="1626" y="126"/>
                      <a:pt x="1633" y="99"/>
                      <a:pt x="1639" y="71"/>
                    </a:cubicBezTo>
                    <a:cubicBezTo>
                      <a:pt x="1647" y="96"/>
                      <a:pt x="1652" y="207"/>
                      <a:pt x="1631" y="121"/>
                    </a:cubicBezTo>
                    <a:cubicBezTo>
                      <a:pt x="1644" y="105"/>
                      <a:pt x="1683" y="26"/>
                      <a:pt x="1714" y="96"/>
                    </a:cubicBezTo>
                    <a:cubicBezTo>
                      <a:pt x="1721" y="111"/>
                      <a:pt x="1689" y="146"/>
                      <a:pt x="1706" y="146"/>
                    </a:cubicBezTo>
                    <a:cubicBezTo>
                      <a:pt x="1726" y="146"/>
                      <a:pt x="1724" y="109"/>
                      <a:pt x="1739" y="96"/>
                    </a:cubicBezTo>
                    <a:cubicBezTo>
                      <a:pt x="1748" y="88"/>
                      <a:pt x="1762" y="91"/>
                      <a:pt x="1773" y="88"/>
                    </a:cubicBezTo>
                    <a:cubicBezTo>
                      <a:pt x="1781" y="93"/>
                      <a:pt x="1795" y="95"/>
                      <a:pt x="1798" y="104"/>
                    </a:cubicBezTo>
                    <a:cubicBezTo>
                      <a:pt x="1806" y="129"/>
                      <a:pt x="1749" y="188"/>
                      <a:pt x="1823" y="96"/>
                    </a:cubicBezTo>
                    <a:cubicBezTo>
                      <a:pt x="1834" y="99"/>
                      <a:pt x="1851" y="94"/>
                      <a:pt x="1856" y="104"/>
                    </a:cubicBezTo>
                    <a:cubicBezTo>
                      <a:pt x="1862" y="117"/>
                      <a:pt x="1848" y="160"/>
                      <a:pt x="1848" y="146"/>
                    </a:cubicBezTo>
                    <a:cubicBezTo>
                      <a:pt x="1848" y="126"/>
                      <a:pt x="1853" y="107"/>
                      <a:pt x="1856" y="88"/>
                    </a:cubicBezTo>
                    <a:cubicBezTo>
                      <a:pt x="1870" y="91"/>
                      <a:pt x="1884" y="98"/>
                      <a:pt x="1898" y="96"/>
                    </a:cubicBezTo>
                    <a:cubicBezTo>
                      <a:pt x="1957" y="89"/>
                      <a:pt x="1908" y="56"/>
                      <a:pt x="1956" y="104"/>
                    </a:cubicBezTo>
                    <a:cubicBezTo>
                      <a:pt x="1953" y="118"/>
                      <a:pt x="1960" y="139"/>
                      <a:pt x="1948" y="146"/>
                    </a:cubicBezTo>
                    <a:cubicBezTo>
                      <a:pt x="1938" y="152"/>
                      <a:pt x="1937" y="124"/>
                      <a:pt x="1940" y="113"/>
                    </a:cubicBezTo>
                    <a:cubicBezTo>
                      <a:pt x="1944" y="100"/>
                      <a:pt x="1980" y="78"/>
                      <a:pt x="1990" y="71"/>
                    </a:cubicBezTo>
                    <a:cubicBezTo>
                      <a:pt x="2005" y="149"/>
                      <a:pt x="1986" y="102"/>
                      <a:pt x="2023" y="71"/>
                    </a:cubicBezTo>
                    <a:cubicBezTo>
                      <a:pt x="2032" y="63"/>
                      <a:pt x="2046" y="66"/>
                      <a:pt x="2057" y="63"/>
                    </a:cubicBezTo>
                    <a:cubicBezTo>
                      <a:pt x="2062" y="74"/>
                      <a:pt x="2063" y="89"/>
                      <a:pt x="2073" y="96"/>
                    </a:cubicBezTo>
                    <a:cubicBezTo>
                      <a:pt x="2134" y="139"/>
                      <a:pt x="2105" y="63"/>
                      <a:pt x="2123" y="138"/>
                    </a:cubicBezTo>
                    <a:cubicBezTo>
                      <a:pt x="2160" y="88"/>
                      <a:pt x="2154" y="74"/>
                      <a:pt x="2207" y="113"/>
                    </a:cubicBezTo>
                    <a:cubicBezTo>
                      <a:pt x="2284" y="96"/>
                      <a:pt x="2232" y="95"/>
                      <a:pt x="2232" y="171"/>
                    </a:cubicBezTo>
                    <a:cubicBezTo>
                      <a:pt x="2232" y="183"/>
                      <a:pt x="2240" y="147"/>
                      <a:pt x="2249" y="138"/>
                    </a:cubicBezTo>
                    <a:cubicBezTo>
                      <a:pt x="2263" y="124"/>
                      <a:pt x="2299" y="104"/>
                      <a:pt x="2299" y="104"/>
                    </a:cubicBezTo>
                    <a:cubicBezTo>
                      <a:pt x="2296" y="126"/>
                      <a:pt x="2290" y="148"/>
                      <a:pt x="2290" y="171"/>
                    </a:cubicBezTo>
                    <a:cubicBezTo>
                      <a:pt x="2290" y="182"/>
                      <a:pt x="2293" y="148"/>
                      <a:pt x="2299" y="138"/>
                    </a:cubicBezTo>
                    <a:cubicBezTo>
                      <a:pt x="2308" y="123"/>
                      <a:pt x="2345" y="97"/>
                      <a:pt x="2357" y="88"/>
                    </a:cubicBezTo>
                    <a:cubicBezTo>
                      <a:pt x="2368" y="135"/>
                      <a:pt x="2356" y="128"/>
                      <a:pt x="2399" y="96"/>
                    </a:cubicBezTo>
                    <a:cubicBezTo>
                      <a:pt x="2402" y="113"/>
                      <a:pt x="2390" y="146"/>
                      <a:pt x="2407" y="146"/>
                    </a:cubicBezTo>
                    <a:cubicBezTo>
                      <a:pt x="2440" y="146"/>
                      <a:pt x="2491" y="96"/>
                      <a:pt x="2491" y="96"/>
                    </a:cubicBezTo>
                    <a:cubicBezTo>
                      <a:pt x="2496" y="107"/>
                      <a:pt x="2495" y="125"/>
                      <a:pt x="2507" y="129"/>
                    </a:cubicBezTo>
                    <a:cubicBezTo>
                      <a:pt x="2515" y="132"/>
                      <a:pt x="2508" y="100"/>
                      <a:pt x="2516" y="104"/>
                    </a:cubicBezTo>
                    <a:cubicBezTo>
                      <a:pt x="2526" y="109"/>
                      <a:pt x="2521" y="127"/>
                      <a:pt x="2524" y="138"/>
                    </a:cubicBezTo>
                    <a:cubicBezTo>
                      <a:pt x="2524" y="138"/>
                      <a:pt x="2519" y="155"/>
                      <a:pt x="2516" y="163"/>
                    </a:cubicBezTo>
                    <a:cubicBezTo>
                      <a:pt x="2527" y="166"/>
                      <a:pt x="2549" y="171"/>
                      <a:pt x="2549" y="171"/>
                    </a:cubicBezTo>
                    <a:cubicBezTo>
                      <a:pt x="2557" y="177"/>
                      <a:pt x="2565" y="193"/>
                      <a:pt x="2574" y="188"/>
                    </a:cubicBezTo>
                    <a:cubicBezTo>
                      <a:pt x="2605" y="170"/>
                      <a:pt x="2588" y="135"/>
                      <a:pt x="2582" y="113"/>
                    </a:cubicBezTo>
                    <a:cubicBezTo>
                      <a:pt x="2571" y="116"/>
                      <a:pt x="2552" y="110"/>
                      <a:pt x="2549" y="121"/>
                    </a:cubicBezTo>
                    <a:cubicBezTo>
                      <a:pt x="2546" y="131"/>
                      <a:pt x="2564" y="140"/>
                      <a:pt x="2574" y="138"/>
                    </a:cubicBezTo>
                    <a:cubicBezTo>
                      <a:pt x="2583" y="136"/>
                      <a:pt x="2579" y="121"/>
                      <a:pt x="2582" y="113"/>
                    </a:cubicBezTo>
                    <a:cubicBezTo>
                      <a:pt x="2571" y="110"/>
                      <a:pt x="2540" y="96"/>
                      <a:pt x="2549" y="104"/>
                    </a:cubicBezTo>
                    <a:cubicBezTo>
                      <a:pt x="2560" y="114"/>
                      <a:pt x="2576" y="121"/>
                      <a:pt x="2591" y="121"/>
                    </a:cubicBezTo>
                    <a:cubicBezTo>
                      <a:pt x="2606" y="121"/>
                      <a:pt x="2619" y="110"/>
                      <a:pt x="2633" y="104"/>
                    </a:cubicBezTo>
                    <a:cubicBezTo>
                      <a:pt x="2624" y="93"/>
                      <a:pt x="2621" y="72"/>
                      <a:pt x="2607" y="71"/>
                    </a:cubicBezTo>
                    <a:cubicBezTo>
                      <a:pt x="2551" y="65"/>
                      <a:pt x="2408" y="106"/>
                      <a:pt x="2507" y="79"/>
                    </a:cubicBezTo>
                    <a:cubicBezTo>
                      <a:pt x="2480" y="70"/>
                      <a:pt x="2305" y="11"/>
                      <a:pt x="2390" y="96"/>
                    </a:cubicBezTo>
                    <a:cubicBezTo>
                      <a:pt x="2560" y="78"/>
                      <a:pt x="2396" y="70"/>
                      <a:pt x="2349" y="79"/>
                    </a:cubicBezTo>
                    <a:cubicBezTo>
                      <a:pt x="2337" y="97"/>
                      <a:pt x="2303" y="130"/>
                      <a:pt x="2374" y="121"/>
                    </a:cubicBezTo>
                    <a:cubicBezTo>
                      <a:pt x="2386" y="120"/>
                      <a:pt x="2391" y="104"/>
                      <a:pt x="2399" y="96"/>
                    </a:cubicBezTo>
                    <a:cubicBezTo>
                      <a:pt x="2391" y="88"/>
                      <a:pt x="2386" y="72"/>
                      <a:pt x="2374" y="71"/>
                    </a:cubicBezTo>
                    <a:cubicBezTo>
                      <a:pt x="2304" y="66"/>
                      <a:pt x="2233" y="65"/>
                      <a:pt x="2165" y="79"/>
                    </a:cubicBezTo>
                    <a:cubicBezTo>
                      <a:pt x="2137" y="85"/>
                      <a:pt x="2221" y="90"/>
                      <a:pt x="2249" y="96"/>
                    </a:cubicBezTo>
                    <a:cubicBezTo>
                      <a:pt x="2263" y="93"/>
                      <a:pt x="2279" y="97"/>
                      <a:pt x="2290" y="88"/>
                    </a:cubicBezTo>
                    <a:cubicBezTo>
                      <a:pt x="2299" y="80"/>
                      <a:pt x="2311" y="55"/>
                      <a:pt x="2299" y="54"/>
                    </a:cubicBezTo>
                    <a:cubicBezTo>
                      <a:pt x="2243" y="48"/>
                      <a:pt x="2188" y="65"/>
                      <a:pt x="2132" y="71"/>
                    </a:cubicBezTo>
                    <a:cubicBezTo>
                      <a:pt x="2118" y="82"/>
                      <a:pt x="2097" y="88"/>
                      <a:pt x="2090" y="104"/>
                    </a:cubicBezTo>
                    <a:cubicBezTo>
                      <a:pt x="2086" y="113"/>
                      <a:pt x="2097" y="127"/>
                      <a:pt x="2107" y="129"/>
                    </a:cubicBezTo>
                    <a:cubicBezTo>
                      <a:pt x="2132" y="134"/>
                      <a:pt x="2157" y="124"/>
                      <a:pt x="2182" y="121"/>
                    </a:cubicBezTo>
                    <a:cubicBezTo>
                      <a:pt x="2206" y="21"/>
                      <a:pt x="2212" y="45"/>
                      <a:pt x="1965" y="96"/>
                    </a:cubicBezTo>
                    <a:cubicBezTo>
                      <a:pt x="1951" y="99"/>
                      <a:pt x="1982" y="118"/>
                      <a:pt x="1990" y="129"/>
                    </a:cubicBezTo>
                    <a:cubicBezTo>
                      <a:pt x="2032" y="124"/>
                      <a:pt x="2087" y="144"/>
                      <a:pt x="2115" y="113"/>
                    </a:cubicBezTo>
                    <a:cubicBezTo>
                      <a:pt x="2134" y="92"/>
                      <a:pt x="2092" y="54"/>
                      <a:pt x="2065" y="46"/>
                    </a:cubicBezTo>
                    <a:cubicBezTo>
                      <a:pt x="2035" y="37"/>
                      <a:pt x="2004" y="63"/>
                      <a:pt x="1973" y="71"/>
                    </a:cubicBezTo>
                    <a:cubicBezTo>
                      <a:pt x="1965" y="77"/>
                      <a:pt x="1952" y="79"/>
                      <a:pt x="1948" y="88"/>
                    </a:cubicBezTo>
                    <a:cubicBezTo>
                      <a:pt x="1945" y="96"/>
                      <a:pt x="1947" y="113"/>
                      <a:pt x="1956" y="113"/>
                    </a:cubicBezTo>
                    <a:cubicBezTo>
                      <a:pt x="1980" y="113"/>
                      <a:pt x="2001" y="96"/>
                      <a:pt x="2023" y="88"/>
                    </a:cubicBezTo>
                    <a:cubicBezTo>
                      <a:pt x="1963" y="0"/>
                      <a:pt x="1664" y="14"/>
                      <a:pt x="1798" y="113"/>
                    </a:cubicBezTo>
                    <a:cubicBezTo>
                      <a:pt x="1831" y="107"/>
                      <a:pt x="1868" y="111"/>
                      <a:pt x="1898" y="96"/>
                    </a:cubicBezTo>
                    <a:cubicBezTo>
                      <a:pt x="1909" y="90"/>
                      <a:pt x="1877" y="80"/>
                      <a:pt x="1865" y="79"/>
                    </a:cubicBezTo>
                    <a:cubicBezTo>
                      <a:pt x="1812" y="77"/>
                      <a:pt x="1759" y="85"/>
                      <a:pt x="1706" y="88"/>
                    </a:cubicBezTo>
                    <a:cubicBezTo>
                      <a:pt x="1686" y="102"/>
                      <a:pt x="1649" y="105"/>
                      <a:pt x="1647" y="129"/>
                    </a:cubicBezTo>
                    <a:cubicBezTo>
                      <a:pt x="1640" y="197"/>
                      <a:pt x="1703" y="170"/>
                      <a:pt x="1723" y="163"/>
                    </a:cubicBezTo>
                    <a:cubicBezTo>
                      <a:pt x="1737" y="153"/>
                      <a:pt x="1785" y="128"/>
                      <a:pt x="1764" y="96"/>
                    </a:cubicBezTo>
                    <a:cubicBezTo>
                      <a:pt x="1756" y="84"/>
                      <a:pt x="1737" y="91"/>
                      <a:pt x="1723" y="88"/>
                    </a:cubicBezTo>
                    <a:cubicBezTo>
                      <a:pt x="1709" y="96"/>
                      <a:pt x="1686" y="98"/>
                      <a:pt x="1681" y="113"/>
                    </a:cubicBezTo>
                    <a:cubicBezTo>
                      <a:pt x="1677" y="124"/>
                      <a:pt x="1694" y="140"/>
                      <a:pt x="1706" y="138"/>
                    </a:cubicBezTo>
                    <a:cubicBezTo>
                      <a:pt x="1720" y="136"/>
                      <a:pt x="1723" y="115"/>
                      <a:pt x="1731" y="104"/>
                    </a:cubicBezTo>
                    <a:cubicBezTo>
                      <a:pt x="1709" y="34"/>
                      <a:pt x="1625" y="61"/>
                      <a:pt x="1606" y="121"/>
                    </a:cubicBezTo>
                    <a:cubicBezTo>
                      <a:pt x="1652" y="137"/>
                      <a:pt x="1678" y="159"/>
                      <a:pt x="1698" y="104"/>
                    </a:cubicBezTo>
                    <a:cubicBezTo>
                      <a:pt x="1672" y="8"/>
                      <a:pt x="1545" y="76"/>
                      <a:pt x="1481" y="104"/>
                    </a:cubicBezTo>
                    <a:cubicBezTo>
                      <a:pt x="1492" y="138"/>
                      <a:pt x="1490" y="161"/>
                      <a:pt x="1556" y="121"/>
                    </a:cubicBezTo>
                    <a:cubicBezTo>
                      <a:pt x="1569" y="113"/>
                      <a:pt x="1585" y="86"/>
                      <a:pt x="1572" y="79"/>
                    </a:cubicBezTo>
                    <a:cubicBezTo>
                      <a:pt x="1550" y="67"/>
                      <a:pt x="1522" y="85"/>
                      <a:pt x="1497" y="88"/>
                    </a:cubicBezTo>
                    <a:cubicBezTo>
                      <a:pt x="1492" y="102"/>
                      <a:pt x="1470" y="119"/>
                      <a:pt x="1481" y="129"/>
                    </a:cubicBezTo>
                    <a:cubicBezTo>
                      <a:pt x="1500" y="147"/>
                      <a:pt x="1542" y="114"/>
                      <a:pt x="1556" y="104"/>
                    </a:cubicBezTo>
                    <a:cubicBezTo>
                      <a:pt x="1561" y="96"/>
                      <a:pt x="1579" y="86"/>
                      <a:pt x="1572" y="79"/>
                    </a:cubicBezTo>
                    <a:cubicBezTo>
                      <a:pt x="1560" y="67"/>
                      <a:pt x="1539" y="71"/>
                      <a:pt x="1522" y="71"/>
                    </a:cubicBezTo>
                    <a:cubicBezTo>
                      <a:pt x="1491" y="71"/>
                      <a:pt x="1461" y="76"/>
                      <a:pt x="1430" y="79"/>
                    </a:cubicBezTo>
                    <a:cubicBezTo>
                      <a:pt x="1422" y="90"/>
                      <a:pt x="1400" y="100"/>
                      <a:pt x="1405" y="113"/>
                    </a:cubicBezTo>
                    <a:cubicBezTo>
                      <a:pt x="1418" y="144"/>
                      <a:pt x="1471" y="109"/>
                      <a:pt x="1481" y="104"/>
                    </a:cubicBezTo>
                    <a:cubicBezTo>
                      <a:pt x="1478" y="90"/>
                      <a:pt x="1486" y="65"/>
                      <a:pt x="1472" y="63"/>
                    </a:cubicBezTo>
                    <a:cubicBezTo>
                      <a:pt x="1409" y="53"/>
                      <a:pt x="1343" y="59"/>
                      <a:pt x="1280" y="71"/>
                    </a:cubicBezTo>
                    <a:cubicBezTo>
                      <a:pt x="1260" y="75"/>
                      <a:pt x="1319" y="82"/>
                      <a:pt x="1339" y="88"/>
                    </a:cubicBezTo>
                    <a:cubicBezTo>
                      <a:pt x="1361" y="85"/>
                      <a:pt x="1386" y="90"/>
                      <a:pt x="1405" y="79"/>
                    </a:cubicBezTo>
                    <a:cubicBezTo>
                      <a:pt x="1415" y="73"/>
                      <a:pt x="1425" y="47"/>
                      <a:pt x="1414" y="46"/>
                    </a:cubicBezTo>
                    <a:cubicBezTo>
                      <a:pt x="1334" y="37"/>
                      <a:pt x="1253" y="51"/>
                      <a:pt x="1172" y="54"/>
                    </a:cubicBezTo>
                    <a:cubicBezTo>
                      <a:pt x="1183" y="60"/>
                      <a:pt x="1193" y="73"/>
                      <a:pt x="1205" y="71"/>
                    </a:cubicBezTo>
                    <a:cubicBezTo>
                      <a:pt x="1215" y="69"/>
                      <a:pt x="1232" y="48"/>
                      <a:pt x="1222" y="46"/>
                    </a:cubicBezTo>
                    <a:cubicBezTo>
                      <a:pt x="1192" y="39"/>
                      <a:pt x="1161" y="51"/>
                      <a:pt x="1130" y="54"/>
                    </a:cubicBezTo>
                    <a:cubicBezTo>
                      <a:pt x="1119" y="62"/>
                      <a:pt x="1092" y="66"/>
                      <a:pt x="1097" y="79"/>
                    </a:cubicBezTo>
                    <a:cubicBezTo>
                      <a:pt x="1104" y="95"/>
                      <a:pt x="1129" y="96"/>
                      <a:pt x="1147" y="96"/>
                    </a:cubicBezTo>
                    <a:cubicBezTo>
                      <a:pt x="1167" y="96"/>
                      <a:pt x="1224" y="71"/>
                      <a:pt x="1205" y="79"/>
                    </a:cubicBezTo>
                    <a:cubicBezTo>
                      <a:pt x="1172" y="92"/>
                      <a:pt x="1138" y="102"/>
                      <a:pt x="1105" y="113"/>
                    </a:cubicBezTo>
                    <a:cubicBezTo>
                      <a:pt x="1048" y="197"/>
                      <a:pt x="1166" y="129"/>
                      <a:pt x="1180" y="121"/>
                    </a:cubicBezTo>
                    <a:cubicBezTo>
                      <a:pt x="1177" y="110"/>
                      <a:pt x="1183" y="90"/>
                      <a:pt x="1172" y="88"/>
                    </a:cubicBezTo>
                    <a:cubicBezTo>
                      <a:pt x="1141" y="83"/>
                      <a:pt x="1107" y="89"/>
                      <a:pt x="1080" y="104"/>
                    </a:cubicBezTo>
                    <a:cubicBezTo>
                      <a:pt x="1069" y="110"/>
                      <a:pt x="1102" y="115"/>
                      <a:pt x="1113" y="121"/>
                    </a:cubicBezTo>
                    <a:cubicBezTo>
                      <a:pt x="1114" y="120"/>
                      <a:pt x="1185" y="84"/>
                      <a:pt x="1113" y="79"/>
                    </a:cubicBezTo>
                    <a:cubicBezTo>
                      <a:pt x="1046" y="74"/>
                      <a:pt x="980" y="85"/>
                      <a:pt x="913" y="88"/>
                    </a:cubicBezTo>
                    <a:cubicBezTo>
                      <a:pt x="944" y="82"/>
                      <a:pt x="998" y="101"/>
                      <a:pt x="1005" y="71"/>
                    </a:cubicBezTo>
                    <a:cubicBezTo>
                      <a:pt x="1012" y="43"/>
                      <a:pt x="950" y="54"/>
                      <a:pt x="921" y="54"/>
                    </a:cubicBezTo>
                    <a:cubicBezTo>
                      <a:pt x="911" y="54"/>
                      <a:pt x="906" y="69"/>
                      <a:pt x="896" y="71"/>
                    </a:cubicBezTo>
                    <a:cubicBezTo>
                      <a:pt x="861" y="78"/>
                      <a:pt x="824" y="76"/>
                      <a:pt x="788" y="79"/>
                    </a:cubicBezTo>
                    <a:cubicBezTo>
                      <a:pt x="780" y="82"/>
                      <a:pt x="754" y="88"/>
                      <a:pt x="763" y="88"/>
                    </a:cubicBezTo>
                    <a:cubicBezTo>
                      <a:pt x="799" y="88"/>
                      <a:pt x="837" y="91"/>
                      <a:pt x="871" y="79"/>
                    </a:cubicBezTo>
                    <a:cubicBezTo>
                      <a:pt x="889" y="73"/>
                      <a:pt x="832" y="74"/>
                      <a:pt x="813" y="71"/>
                    </a:cubicBezTo>
                    <a:cubicBezTo>
                      <a:pt x="785" y="74"/>
                      <a:pt x="757" y="75"/>
                      <a:pt x="729" y="79"/>
                    </a:cubicBezTo>
                    <a:cubicBezTo>
                      <a:pt x="718" y="81"/>
                      <a:pt x="685" y="88"/>
                      <a:pt x="696" y="88"/>
                    </a:cubicBezTo>
                    <a:cubicBezTo>
                      <a:pt x="727" y="88"/>
                      <a:pt x="757" y="82"/>
                      <a:pt x="788" y="79"/>
                    </a:cubicBezTo>
                    <a:cubicBezTo>
                      <a:pt x="727" y="65"/>
                      <a:pt x="508" y="65"/>
                      <a:pt x="696" y="88"/>
                    </a:cubicBezTo>
                    <a:cubicBezTo>
                      <a:pt x="715" y="85"/>
                      <a:pt x="737" y="88"/>
                      <a:pt x="754" y="79"/>
                    </a:cubicBezTo>
                    <a:cubicBezTo>
                      <a:pt x="762" y="75"/>
                      <a:pt x="735" y="77"/>
                      <a:pt x="729" y="71"/>
                    </a:cubicBezTo>
                    <a:cubicBezTo>
                      <a:pt x="723" y="65"/>
                      <a:pt x="724" y="54"/>
                      <a:pt x="721" y="46"/>
                    </a:cubicBezTo>
                    <a:cubicBezTo>
                      <a:pt x="674" y="52"/>
                      <a:pt x="626" y="56"/>
                      <a:pt x="579" y="63"/>
                    </a:cubicBezTo>
                    <a:cubicBezTo>
                      <a:pt x="568" y="65"/>
                      <a:pt x="546" y="71"/>
                      <a:pt x="546" y="71"/>
                    </a:cubicBezTo>
                    <a:cubicBezTo>
                      <a:pt x="534" y="68"/>
                      <a:pt x="460" y="33"/>
                      <a:pt x="445" y="71"/>
                    </a:cubicBezTo>
                    <a:cubicBezTo>
                      <a:pt x="441" y="82"/>
                      <a:pt x="462" y="88"/>
                      <a:pt x="470" y="96"/>
                    </a:cubicBezTo>
                    <a:cubicBezTo>
                      <a:pt x="603" y="65"/>
                      <a:pt x="276" y="69"/>
                      <a:pt x="387" y="104"/>
                    </a:cubicBezTo>
                    <a:cubicBezTo>
                      <a:pt x="395" y="80"/>
                      <a:pt x="418" y="33"/>
                      <a:pt x="337" y="88"/>
                    </a:cubicBezTo>
                    <a:cubicBezTo>
                      <a:pt x="328" y="94"/>
                      <a:pt x="359" y="94"/>
                      <a:pt x="370" y="96"/>
                    </a:cubicBezTo>
                    <a:cubicBezTo>
                      <a:pt x="384" y="99"/>
                      <a:pt x="398" y="101"/>
                      <a:pt x="412" y="104"/>
                    </a:cubicBezTo>
                    <a:cubicBezTo>
                      <a:pt x="371" y="233"/>
                      <a:pt x="616" y="126"/>
                      <a:pt x="713" y="96"/>
                    </a:cubicBezTo>
                    <a:cubicBezTo>
                      <a:pt x="634" y="213"/>
                      <a:pt x="1030" y="78"/>
                      <a:pt x="896" y="121"/>
                    </a:cubicBezTo>
                    <a:cubicBezTo>
                      <a:pt x="938" y="124"/>
                      <a:pt x="980" y="123"/>
                      <a:pt x="1021" y="129"/>
                    </a:cubicBezTo>
                    <a:cubicBezTo>
                      <a:pt x="1034" y="131"/>
                      <a:pt x="1042" y="145"/>
                      <a:pt x="1055" y="146"/>
                    </a:cubicBezTo>
                    <a:cubicBezTo>
                      <a:pt x="1087" y="148"/>
                      <a:pt x="1322" y="126"/>
                      <a:pt x="1097" y="146"/>
                    </a:cubicBezTo>
                    <a:cubicBezTo>
                      <a:pt x="1100" y="154"/>
                      <a:pt x="1096" y="170"/>
                      <a:pt x="1105" y="171"/>
                    </a:cubicBezTo>
                    <a:cubicBezTo>
                      <a:pt x="1144" y="176"/>
                      <a:pt x="1184" y="171"/>
                      <a:pt x="1222" y="163"/>
                    </a:cubicBezTo>
                    <a:cubicBezTo>
                      <a:pt x="1233" y="161"/>
                      <a:pt x="1199" y="157"/>
                      <a:pt x="1188" y="154"/>
                    </a:cubicBezTo>
                    <a:cubicBezTo>
                      <a:pt x="1135" y="157"/>
                      <a:pt x="1082" y="155"/>
                      <a:pt x="1030" y="163"/>
                    </a:cubicBezTo>
                    <a:cubicBezTo>
                      <a:pt x="1016" y="165"/>
                      <a:pt x="1057" y="171"/>
                      <a:pt x="1071" y="171"/>
                    </a:cubicBezTo>
                    <a:cubicBezTo>
                      <a:pt x="1093" y="171"/>
                      <a:pt x="1160" y="163"/>
                      <a:pt x="1138" y="163"/>
                    </a:cubicBezTo>
                    <a:cubicBezTo>
                      <a:pt x="1102" y="163"/>
                      <a:pt x="1066" y="168"/>
                      <a:pt x="1030" y="171"/>
                    </a:cubicBezTo>
                    <a:cubicBezTo>
                      <a:pt x="1022" y="177"/>
                      <a:pt x="1002" y="178"/>
                      <a:pt x="1005" y="188"/>
                    </a:cubicBezTo>
                    <a:cubicBezTo>
                      <a:pt x="1008" y="199"/>
                      <a:pt x="1028" y="200"/>
                      <a:pt x="1038" y="196"/>
                    </a:cubicBezTo>
                    <a:cubicBezTo>
                      <a:pt x="1046" y="193"/>
                      <a:pt x="1043" y="179"/>
                      <a:pt x="1046" y="171"/>
                    </a:cubicBezTo>
                    <a:cubicBezTo>
                      <a:pt x="995" y="159"/>
                      <a:pt x="836" y="178"/>
                      <a:pt x="888" y="188"/>
                    </a:cubicBezTo>
                    <a:cubicBezTo>
                      <a:pt x="943" y="198"/>
                      <a:pt x="999" y="177"/>
                      <a:pt x="1055" y="171"/>
                    </a:cubicBezTo>
                    <a:cubicBezTo>
                      <a:pt x="1035" y="168"/>
                      <a:pt x="1016" y="163"/>
                      <a:pt x="996" y="163"/>
                    </a:cubicBezTo>
                    <a:cubicBezTo>
                      <a:pt x="982" y="163"/>
                      <a:pt x="942" y="167"/>
                      <a:pt x="955" y="171"/>
                    </a:cubicBezTo>
                    <a:cubicBezTo>
                      <a:pt x="998" y="183"/>
                      <a:pt x="1044" y="182"/>
                      <a:pt x="1088" y="188"/>
                    </a:cubicBezTo>
                    <a:cubicBezTo>
                      <a:pt x="1149" y="182"/>
                      <a:pt x="1210" y="174"/>
                      <a:pt x="1272" y="171"/>
                    </a:cubicBezTo>
                    <a:cubicBezTo>
                      <a:pt x="1278" y="171"/>
                      <a:pt x="1289" y="179"/>
                      <a:pt x="1289" y="179"/>
                    </a:cubicBezTo>
                    <a:cubicBezTo>
                      <a:pt x="1319" y="174"/>
                      <a:pt x="1352" y="177"/>
                      <a:pt x="1380" y="163"/>
                    </a:cubicBezTo>
                    <a:cubicBezTo>
                      <a:pt x="1388" y="159"/>
                      <a:pt x="1381" y="139"/>
                      <a:pt x="1372" y="138"/>
                    </a:cubicBezTo>
                    <a:cubicBezTo>
                      <a:pt x="1330" y="135"/>
                      <a:pt x="1205" y="151"/>
                      <a:pt x="1247" y="154"/>
                    </a:cubicBezTo>
                    <a:cubicBezTo>
                      <a:pt x="1333" y="159"/>
                      <a:pt x="1420" y="149"/>
                      <a:pt x="1506" y="146"/>
                    </a:cubicBezTo>
                    <a:cubicBezTo>
                      <a:pt x="1489" y="140"/>
                      <a:pt x="1445" y="144"/>
                      <a:pt x="1455" y="129"/>
                    </a:cubicBezTo>
                    <a:cubicBezTo>
                      <a:pt x="1467" y="110"/>
                      <a:pt x="1522" y="121"/>
                      <a:pt x="1522" y="121"/>
                    </a:cubicBezTo>
                    <a:cubicBezTo>
                      <a:pt x="1503" y="118"/>
                      <a:pt x="1483" y="108"/>
                      <a:pt x="1464" y="113"/>
                    </a:cubicBezTo>
                    <a:cubicBezTo>
                      <a:pt x="1454" y="115"/>
                      <a:pt x="1479" y="127"/>
                      <a:pt x="1489" y="129"/>
                    </a:cubicBezTo>
                    <a:cubicBezTo>
                      <a:pt x="1513" y="135"/>
                      <a:pt x="1539" y="135"/>
                      <a:pt x="1564" y="138"/>
                    </a:cubicBezTo>
                    <a:cubicBezTo>
                      <a:pt x="1586" y="135"/>
                      <a:pt x="1609" y="132"/>
                      <a:pt x="1631" y="129"/>
                    </a:cubicBezTo>
                    <a:cubicBezTo>
                      <a:pt x="1653" y="126"/>
                      <a:pt x="1720" y="121"/>
                      <a:pt x="1698" y="121"/>
                    </a:cubicBezTo>
                    <a:cubicBezTo>
                      <a:pt x="1653" y="121"/>
                      <a:pt x="1609" y="126"/>
                      <a:pt x="1564" y="129"/>
                    </a:cubicBezTo>
                    <a:cubicBezTo>
                      <a:pt x="1557" y="140"/>
                      <a:pt x="1520" y="180"/>
                      <a:pt x="1564" y="179"/>
                    </a:cubicBezTo>
                    <a:cubicBezTo>
                      <a:pt x="1640" y="176"/>
                      <a:pt x="1714" y="157"/>
                      <a:pt x="1789" y="146"/>
                    </a:cubicBezTo>
                    <a:cubicBezTo>
                      <a:pt x="1789" y="146"/>
                      <a:pt x="1795" y="129"/>
                      <a:pt x="1798" y="121"/>
                    </a:cubicBezTo>
                    <a:cubicBezTo>
                      <a:pt x="1725" y="50"/>
                      <a:pt x="1626" y="86"/>
                      <a:pt x="1531" y="71"/>
                    </a:cubicBezTo>
                    <a:cubicBezTo>
                      <a:pt x="1486" y="40"/>
                      <a:pt x="1309" y="52"/>
                      <a:pt x="1472" y="71"/>
                    </a:cubicBezTo>
                    <a:cubicBezTo>
                      <a:pt x="1528" y="64"/>
                      <a:pt x="1583" y="46"/>
                      <a:pt x="1639" y="46"/>
                    </a:cubicBezTo>
                    <a:cubicBezTo>
                      <a:pt x="1694" y="46"/>
                      <a:pt x="1759" y="65"/>
                      <a:pt x="1814" y="71"/>
                    </a:cubicBezTo>
                    <a:cubicBezTo>
                      <a:pt x="1812" y="72"/>
                      <a:pt x="1759" y="86"/>
                      <a:pt x="1764" y="96"/>
                    </a:cubicBezTo>
                    <a:cubicBezTo>
                      <a:pt x="1771" y="110"/>
                      <a:pt x="1792" y="107"/>
                      <a:pt x="1806" y="113"/>
                    </a:cubicBezTo>
                    <a:cubicBezTo>
                      <a:pt x="1796" y="116"/>
                      <a:pt x="1747" y="125"/>
                      <a:pt x="1764" y="154"/>
                    </a:cubicBezTo>
                    <a:cubicBezTo>
                      <a:pt x="1771" y="166"/>
                      <a:pt x="1792" y="160"/>
                      <a:pt x="1806" y="163"/>
                    </a:cubicBezTo>
                    <a:cubicBezTo>
                      <a:pt x="1851" y="157"/>
                      <a:pt x="1898" y="162"/>
                      <a:pt x="1940" y="146"/>
                    </a:cubicBezTo>
                    <a:cubicBezTo>
                      <a:pt x="1954" y="141"/>
                      <a:pt x="1913" y="130"/>
                      <a:pt x="1898" y="129"/>
                    </a:cubicBezTo>
                    <a:cubicBezTo>
                      <a:pt x="1884" y="128"/>
                      <a:pt x="1870" y="135"/>
                      <a:pt x="1856" y="138"/>
                    </a:cubicBezTo>
                    <a:cubicBezTo>
                      <a:pt x="1956" y="155"/>
                      <a:pt x="2002" y="171"/>
                      <a:pt x="2090" y="113"/>
                    </a:cubicBezTo>
                    <a:cubicBezTo>
                      <a:pt x="2093" y="105"/>
                      <a:pt x="2107" y="89"/>
                      <a:pt x="2098" y="88"/>
                    </a:cubicBezTo>
                    <a:cubicBezTo>
                      <a:pt x="2062" y="82"/>
                      <a:pt x="1954" y="96"/>
                      <a:pt x="1990" y="96"/>
                    </a:cubicBezTo>
                    <a:cubicBezTo>
                      <a:pt x="2040" y="96"/>
                      <a:pt x="2090" y="91"/>
                      <a:pt x="2140" y="88"/>
                    </a:cubicBezTo>
                    <a:cubicBezTo>
                      <a:pt x="2126" y="85"/>
                      <a:pt x="2085" y="86"/>
                      <a:pt x="2098" y="79"/>
                    </a:cubicBezTo>
                    <a:cubicBezTo>
                      <a:pt x="2138" y="59"/>
                      <a:pt x="2218" y="82"/>
                      <a:pt x="2140" y="63"/>
                    </a:cubicBezTo>
                    <a:cubicBezTo>
                      <a:pt x="2043" y="76"/>
                      <a:pt x="2080" y="65"/>
                      <a:pt x="2123" y="79"/>
                    </a:cubicBezTo>
                    <a:cubicBezTo>
                      <a:pt x="2223" y="112"/>
                      <a:pt x="2054" y="86"/>
                      <a:pt x="2240" y="104"/>
                    </a:cubicBezTo>
                    <a:cubicBezTo>
                      <a:pt x="2391" y="76"/>
                      <a:pt x="2329" y="71"/>
                      <a:pt x="2424" y="88"/>
                    </a:cubicBezTo>
                    <a:cubicBezTo>
                      <a:pt x="2474" y="77"/>
                      <a:pt x="2526" y="71"/>
                      <a:pt x="2574" y="54"/>
                    </a:cubicBezTo>
                    <a:cubicBezTo>
                      <a:pt x="2614" y="40"/>
                      <a:pt x="2449" y="79"/>
                      <a:pt x="2449" y="79"/>
                    </a:cubicBezTo>
                    <a:cubicBezTo>
                      <a:pt x="2463" y="82"/>
                      <a:pt x="2477" y="88"/>
                      <a:pt x="2491" y="88"/>
                    </a:cubicBezTo>
                    <a:cubicBezTo>
                      <a:pt x="2615" y="88"/>
                      <a:pt x="2660" y="66"/>
                      <a:pt x="2582" y="88"/>
                    </a:cubicBezTo>
                    <a:cubicBezTo>
                      <a:pt x="2574" y="90"/>
                      <a:pt x="2565" y="93"/>
                      <a:pt x="2557" y="96"/>
                    </a:cubicBezTo>
                    <a:cubicBezTo>
                      <a:pt x="2657" y="135"/>
                      <a:pt x="2669" y="119"/>
                      <a:pt x="2591" y="146"/>
                    </a:cubicBezTo>
                    <a:cubicBezTo>
                      <a:pt x="2599" y="152"/>
                      <a:pt x="2606" y="163"/>
                      <a:pt x="2616" y="163"/>
                    </a:cubicBezTo>
                    <a:cubicBezTo>
                      <a:pt x="2689" y="163"/>
                      <a:pt x="2657" y="102"/>
                      <a:pt x="2624" y="79"/>
                    </a:cubicBezTo>
                    <a:cubicBezTo>
                      <a:pt x="2649" y="76"/>
                      <a:pt x="2699" y="46"/>
                      <a:pt x="2699" y="71"/>
                    </a:cubicBezTo>
                    <a:cubicBezTo>
                      <a:pt x="2699" y="78"/>
                      <a:pt x="2525" y="103"/>
                      <a:pt x="2683" y="79"/>
                    </a:cubicBezTo>
                    <a:cubicBezTo>
                      <a:pt x="2604" y="119"/>
                      <a:pt x="2676" y="74"/>
                      <a:pt x="2699" y="104"/>
                    </a:cubicBezTo>
                    <a:cubicBezTo>
                      <a:pt x="2706" y="113"/>
                      <a:pt x="2682" y="121"/>
                      <a:pt x="2674" y="129"/>
                    </a:cubicBezTo>
                    <a:cubicBezTo>
                      <a:pt x="2682" y="140"/>
                      <a:pt x="2686" y="158"/>
                      <a:pt x="2699" y="163"/>
                    </a:cubicBezTo>
                    <a:cubicBezTo>
                      <a:pt x="2710" y="168"/>
                      <a:pt x="2743" y="149"/>
                      <a:pt x="2733" y="154"/>
                    </a:cubicBezTo>
                    <a:cubicBezTo>
                      <a:pt x="2717" y="162"/>
                      <a:pt x="2700" y="165"/>
                      <a:pt x="2683" y="171"/>
                    </a:cubicBezTo>
                    <a:cubicBezTo>
                      <a:pt x="2702" y="231"/>
                      <a:pt x="2739" y="190"/>
                      <a:pt x="2766" y="163"/>
                    </a:cubicBezTo>
                    <a:cubicBezTo>
                      <a:pt x="2747" y="149"/>
                      <a:pt x="2731" y="127"/>
                      <a:pt x="2708" y="121"/>
                    </a:cubicBezTo>
                    <a:cubicBezTo>
                      <a:pt x="2553" y="82"/>
                      <a:pt x="2527" y="135"/>
                      <a:pt x="2624" y="88"/>
                    </a:cubicBezTo>
                    <a:cubicBezTo>
                      <a:pt x="2616" y="85"/>
                      <a:pt x="2608" y="79"/>
                      <a:pt x="2599" y="79"/>
                    </a:cubicBezTo>
                    <a:cubicBezTo>
                      <a:pt x="2582" y="79"/>
                      <a:pt x="2532" y="88"/>
                      <a:pt x="2549" y="88"/>
                    </a:cubicBezTo>
                    <a:cubicBezTo>
                      <a:pt x="2621" y="88"/>
                      <a:pt x="2694" y="82"/>
                      <a:pt x="2766" y="79"/>
                    </a:cubicBezTo>
                    <a:cubicBezTo>
                      <a:pt x="2721" y="62"/>
                      <a:pt x="2695" y="43"/>
                      <a:pt x="2641" y="79"/>
                    </a:cubicBezTo>
                    <a:cubicBezTo>
                      <a:pt x="2605" y="103"/>
                      <a:pt x="2661" y="118"/>
                      <a:pt x="2674" y="121"/>
                    </a:cubicBezTo>
                    <a:cubicBezTo>
                      <a:pt x="2688" y="124"/>
                      <a:pt x="2702" y="126"/>
                      <a:pt x="2716" y="129"/>
                    </a:cubicBezTo>
                    <a:cubicBezTo>
                      <a:pt x="2724" y="121"/>
                      <a:pt x="2752" y="108"/>
                      <a:pt x="2741" y="104"/>
                    </a:cubicBezTo>
                    <a:cubicBezTo>
                      <a:pt x="2717" y="96"/>
                      <a:pt x="2691" y="116"/>
                      <a:pt x="2666" y="113"/>
                    </a:cubicBezTo>
                    <a:cubicBezTo>
                      <a:pt x="2638" y="109"/>
                      <a:pt x="2619" y="76"/>
                      <a:pt x="2591" y="71"/>
                    </a:cubicBezTo>
                    <a:cubicBezTo>
                      <a:pt x="2539" y="62"/>
                      <a:pt x="2485" y="60"/>
                      <a:pt x="2432" y="54"/>
                    </a:cubicBezTo>
                    <a:cubicBezTo>
                      <a:pt x="2230" y="63"/>
                      <a:pt x="2045" y="60"/>
                      <a:pt x="1848" y="71"/>
                    </a:cubicBezTo>
                    <a:cubicBezTo>
                      <a:pt x="1817" y="77"/>
                      <a:pt x="1786" y="95"/>
                      <a:pt x="1756" y="88"/>
                    </a:cubicBezTo>
                    <a:cubicBezTo>
                      <a:pt x="1735" y="83"/>
                      <a:pt x="1736" y="41"/>
                      <a:pt x="1714" y="38"/>
                    </a:cubicBezTo>
                    <a:cubicBezTo>
                      <a:pt x="1681" y="33"/>
                      <a:pt x="1610" y="85"/>
                      <a:pt x="1581" y="104"/>
                    </a:cubicBezTo>
                    <a:cubicBezTo>
                      <a:pt x="1578" y="87"/>
                      <a:pt x="1587" y="62"/>
                      <a:pt x="1572" y="54"/>
                    </a:cubicBezTo>
                    <a:cubicBezTo>
                      <a:pt x="1563" y="50"/>
                      <a:pt x="1490" y="113"/>
                      <a:pt x="1489" y="113"/>
                    </a:cubicBezTo>
                    <a:cubicBezTo>
                      <a:pt x="1460" y="122"/>
                      <a:pt x="1428" y="118"/>
                      <a:pt x="1397" y="121"/>
                    </a:cubicBezTo>
                    <a:cubicBezTo>
                      <a:pt x="1301" y="82"/>
                      <a:pt x="1252" y="166"/>
                      <a:pt x="1188" y="79"/>
                    </a:cubicBezTo>
                    <a:cubicBezTo>
                      <a:pt x="1093" y="85"/>
                      <a:pt x="1041" y="92"/>
                      <a:pt x="955" y="71"/>
                    </a:cubicBezTo>
                    <a:cubicBezTo>
                      <a:pt x="781" y="95"/>
                      <a:pt x="1085" y="57"/>
                      <a:pt x="721" y="71"/>
                    </a:cubicBezTo>
                    <a:cubicBezTo>
                      <a:pt x="689" y="72"/>
                      <a:pt x="660" y="89"/>
                      <a:pt x="629" y="96"/>
                    </a:cubicBezTo>
                    <a:cubicBezTo>
                      <a:pt x="621" y="102"/>
                      <a:pt x="614" y="112"/>
                      <a:pt x="604" y="113"/>
                    </a:cubicBezTo>
                    <a:cubicBezTo>
                      <a:pt x="590" y="115"/>
                      <a:pt x="576" y="104"/>
                      <a:pt x="562" y="104"/>
                    </a:cubicBezTo>
                    <a:cubicBezTo>
                      <a:pt x="520" y="104"/>
                      <a:pt x="479" y="110"/>
                      <a:pt x="437" y="113"/>
                    </a:cubicBezTo>
                    <a:cubicBezTo>
                      <a:pt x="377" y="124"/>
                      <a:pt x="396" y="112"/>
                      <a:pt x="345" y="96"/>
                    </a:cubicBezTo>
                    <a:cubicBezTo>
                      <a:pt x="320" y="99"/>
                      <a:pt x="293" y="95"/>
                      <a:pt x="270" y="104"/>
                    </a:cubicBezTo>
                    <a:cubicBezTo>
                      <a:pt x="259" y="108"/>
                      <a:pt x="292" y="113"/>
                      <a:pt x="303" y="113"/>
                    </a:cubicBezTo>
                    <a:cubicBezTo>
                      <a:pt x="312" y="113"/>
                      <a:pt x="320" y="107"/>
                      <a:pt x="329" y="104"/>
                    </a:cubicBezTo>
                    <a:cubicBezTo>
                      <a:pt x="318" y="112"/>
                      <a:pt x="295" y="115"/>
                      <a:pt x="295" y="129"/>
                    </a:cubicBezTo>
                    <a:cubicBezTo>
                      <a:pt x="295" y="142"/>
                      <a:pt x="317" y="150"/>
                      <a:pt x="329" y="146"/>
                    </a:cubicBezTo>
                    <a:cubicBezTo>
                      <a:pt x="337" y="143"/>
                      <a:pt x="323" y="129"/>
                      <a:pt x="320" y="121"/>
                    </a:cubicBezTo>
                    <a:cubicBezTo>
                      <a:pt x="289" y="127"/>
                      <a:pt x="255" y="123"/>
                      <a:pt x="228" y="138"/>
                    </a:cubicBezTo>
                    <a:cubicBezTo>
                      <a:pt x="219" y="143"/>
                      <a:pt x="235" y="160"/>
                      <a:pt x="245" y="163"/>
                    </a:cubicBezTo>
                    <a:cubicBezTo>
                      <a:pt x="274" y="172"/>
                      <a:pt x="306" y="168"/>
                      <a:pt x="337" y="171"/>
                    </a:cubicBezTo>
                    <a:cubicBezTo>
                      <a:pt x="365" y="168"/>
                      <a:pt x="393" y="171"/>
                      <a:pt x="420" y="163"/>
                    </a:cubicBezTo>
                    <a:cubicBezTo>
                      <a:pt x="428" y="161"/>
                      <a:pt x="401" y="148"/>
                      <a:pt x="395" y="154"/>
                    </a:cubicBezTo>
                    <a:cubicBezTo>
                      <a:pt x="389" y="160"/>
                      <a:pt x="396" y="175"/>
                      <a:pt x="404" y="179"/>
                    </a:cubicBezTo>
                    <a:cubicBezTo>
                      <a:pt x="419" y="187"/>
                      <a:pt x="437" y="185"/>
                      <a:pt x="454" y="188"/>
                    </a:cubicBezTo>
                    <a:cubicBezTo>
                      <a:pt x="490" y="185"/>
                      <a:pt x="534" y="202"/>
                      <a:pt x="562" y="179"/>
                    </a:cubicBezTo>
                    <a:cubicBezTo>
                      <a:pt x="580" y="164"/>
                      <a:pt x="519" y="154"/>
                      <a:pt x="495" y="154"/>
                    </a:cubicBezTo>
                    <a:cubicBezTo>
                      <a:pt x="384" y="152"/>
                      <a:pt x="273" y="165"/>
                      <a:pt x="162" y="171"/>
                    </a:cubicBezTo>
                    <a:cubicBezTo>
                      <a:pt x="145" y="236"/>
                      <a:pt x="161" y="199"/>
                      <a:pt x="145" y="179"/>
                    </a:cubicBezTo>
                    <a:cubicBezTo>
                      <a:pt x="139" y="171"/>
                      <a:pt x="128" y="168"/>
                      <a:pt x="120" y="163"/>
                    </a:cubicBezTo>
                    <a:cubicBezTo>
                      <a:pt x="109" y="166"/>
                      <a:pt x="76" y="165"/>
                      <a:pt x="86" y="171"/>
                    </a:cubicBezTo>
                    <a:cubicBezTo>
                      <a:pt x="103" y="182"/>
                      <a:pt x="125" y="182"/>
                      <a:pt x="145" y="179"/>
                    </a:cubicBezTo>
                    <a:cubicBezTo>
                      <a:pt x="163" y="176"/>
                      <a:pt x="177" y="159"/>
                      <a:pt x="195" y="154"/>
                    </a:cubicBezTo>
                    <a:cubicBezTo>
                      <a:pt x="214" y="148"/>
                      <a:pt x="234" y="149"/>
                      <a:pt x="253" y="146"/>
                    </a:cubicBezTo>
                    <a:cubicBezTo>
                      <a:pt x="236" y="140"/>
                      <a:pt x="220" y="133"/>
                      <a:pt x="203" y="129"/>
                    </a:cubicBezTo>
                    <a:cubicBezTo>
                      <a:pt x="187" y="125"/>
                      <a:pt x="167" y="130"/>
                      <a:pt x="153" y="121"/>
                    </a:cubicBezTo>
                    <a:cubicBezTo>
                      <a:pt x="146" y="116"/>
                      <a:pt x="170" y="115"/>
                      <a:pt x="178" y="113"/>
                    </a:cubicBezTo>
                    <a:cubicBezTo>
                      <a:pt x="189" y="110"/>
                      <a:pt x="201" y="107"/>
                      <a:pt x="212" y="104"/>
                    </a:cubicBezTo>
                    <a:cubicBezTo>
                      <a:pt x="206" y="115"/>
                      <a:pt x="190" y="126"/>
                      <a:pt x="195" y="138"/>
                    </a:cubicBezTo>
                    <a:cubicBezTo>
                      <a:pt x="199" y="149"/>
                      <a:pt x="217" y="143"/>
                      <a:pt x="228" y="146"/>
                    </a:cubicBezTo>
                    <a:cubicBezTo>
                      <a:pt x="236" y="148"/>
                      <a:pt x="245" y="151"/>
                      <a:pt x="253" y="154"/>
                    </a:cubicBezTo>
                    <a:cubicBezTo>
                      <a:pt x="236" y="168"/>
                      <a:pt x="221" y="184"/>
                      <a:pt x="203" y="196"/>
                    </a:cubicBezTo>
                    <a:cubicBezTo>
                      <a:pt x="196" y="201"/>
                      <a:pt x="183" y="198"/>
                      <a:pt x="178" y="205"/>
                    </a:cubicBezTo>
                    <a:cubicBezTo>
                      <a:pt x="171" y="214"/>
                      <a:pt x="159" y="236"/>
                      <a:pt x="170" y="238"/>
                    </a:cubicBezTo>
                    <a:cubicBezTo>
                      <a:pt x="209" y="244"/>
                      <a:pt x="248" y="227"/>
                      <a:pt x="287" y="221"/>
                    </a:cubicBezTo>
                    <a:cubicBezTo>
                      <a:pt x="311" y="213"/>
                      <a:pt x="348" y="227"/>
                      <a:pt x="362" y="205"/>
                    </a:cubicBezTo>
                    <a:cubicBezTo>
                      <a:pt x="373" y="188"/>
                      <a:pt x="357" y="166"/>
                      <a:pt x="354" y="146"/>
                    </a:cubicBezTo>
                    <a:cubicBezTo>
                      <a:pt x="337" y="149"/>
                      <a:pt x="317" y="144"/>
                      <a:pt x="303" y="154"/>
                    </a:cubicBezTo>
                    <a:cubicBezTo>
                      <a:pt x="295" y="159"/>
                      <a:pt x="320" y="161"/>
                      <a:pt x="329" y="163"/>
                    </a:cubicBezTo>
                    <a:cubicBezTo>
                      <a:pt x="351" y="169"/>
                      <a:pt x="395" y="179"/>
                      <a:pt x="395" y="179"/>
                    </a:cubicBezTo>
                    <a:cubicBezTo>
                      <a:pt x="403" y="185"/>
                      <a:pt x="420" y="186"/>
                      <a:pt x="420" y="196"/>
                    </a:cubicBezTo>
                    <a:cubicBezTo>
                      <a:pt x="420" y="272"/>
                      <a:pt x="363" y="245"/>
                      <a:pt x="420" y="263"/>
                    </a:cubicBezTo>
                    <a:cubicBezTo>
                      <a:pt x="440" y="260"/>
                      <a:pt x="464" y="268"/>
                      <a:pt x="479" y="255"/>
                    </a:cubicBezTo>
                    <a:cubicBezTo>
                      <a:pt x="488" y="247"/>
                      <a:pt x="479" y="229"/>
                      <a:pt x="470" y="221"/>
                    </a:cubicBezTo>
                    <a:cubicBezTo>
                      <a:pt x="454" y="207"/>
                      <a:pt x="379" y="199"/>
                      <a:pt x="362" y="196"/>
                    </a:cubicBezTo>
                    <a:cubicBezTo>
                      <a:pt x="370" y="193"/>
                      <a:pt x="395" y="191"/>
                      <a:pt x="387" y="188"/>
                    </a:cubicBezTo>
                    <a:cubicBezTo>
                      <a:pt x="363" y="180"/>
                      <a:pt x="337" y="183"/>
                      <a:pt x="312" y="179"/>
                    </a:cubicBezTo>
                    <a:cubicBezTo>
                      <a:pt x="0" y="132"/>
                      <a:pt x="78" y="145"/>
                      <a:pt x="362" y="154"/>
                    </a:cubicBezTo>
                    <a:cubicBezTo>
                      <a:pt x="370" y="160"/>
                      <a:pt x="390" y="161"/>
                      <a:pt x="387" y="171"/>
                    </a:cubicBezTo>
                    <a:cubicBezTo>
                      <a:pt x="381" y="188"/>
                      <a:pt x="359" y="194"/>
                      <a:pt x="345" y="205"/>
                    </a:cubicBezTo>
                    <a:cubicBezTo>
                      <a:pt x="337" y="211"/>
                      <a:pt x="320" y="211"/>
                      <a:pt x="320" y="221"/>
                    </a:cubicBezTo>
                    <a:cubicBezTo>
                      <a:pt x="320" y="230"/>
                      <a:pt x="336" y="215"/>
                      <a:pt x="345" y="213"/>
                    </a:cubicBezTo>
                    <a:cubicBezTo>
                      <a:pt x="351" y="212"/>
                      <a:pt x="356" y="213"/>
                      <a:pt x="362" y="213"/>
                    </a:cubicBezTo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71861" name="Freeform 181"/>
            <p:cNvSpPr>
              <a:spLocks/>
            </p:cNvSpPr>
            <p:nvPr/>
          </p:nvSpPr>
          <p:spPr bwMode="auto">
            <a:xfrm>
              <a:off x="5378" y="1437"/>
              <a:ext cx="1056" cy="4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92" y="16"/>
                </a:cxn>
                <a:cxn ang="0">
                  <a:pos x="912" y="64"/>
                </a:cxn>
                <a:cxn ang="0">
                  <a:pos x="1056" y="400"/>
                </a:cxn>
              </a:cxnLst>
              <a:rect l="0" t="0" r="r" b="b"/>
              <a:pathLst>
                <a:path w="1056" h="400">
                  <a:moveTo>
                    <a:pt x="0" y="16"/>
                  </a:moveTo>
                  <a:cubicBezTo>
                    <a:pt x="20" y="12"/>
                    <a:pt x="40" y="8"/>
                    <a:pt x="192" y="16"/>
                  </a:cubicBezTo>
                  <a:cubicBezTo>
                    <a:pt x="344" y="24"/>
                    <a:pt x="768" y="0"/>
                    <a:pt x="912" y="64"/>
                  </a:cubicBezTo>
                  <a:cubicBezTo>
                    <a:pt x="1056" y="128"/>
                    <a:pt x="1056" y="264"/>
                    <a:pt x="1056" y="40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71862" name="Freeform 182"/>
            <p:cNvSpPr>
              <a:spLocks/>
            </p:cNvSpPr>
            <p:nvPr/>
          </p:nvSpPr>
          <p:spPr bwMode="auto">
            <a:xfrm flipH="1">
              <a:off x="3016" y="1434"/>
              <a:ext cx="1056" cy="4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92" y="16"/>
                </a:cxn>
                <a:cxn ang="0">
                  <a:pos x="912" y="64"/>
                </a:cxn>
                <a:cxn ang="0">
                  <a:pos x="1056" y="400"/>
                </a:cxn>
              </a:cxnLst>
              <a:rect l="0" t="0" r="r" b="b"/>
              <a:pathLst>
                <a:path w="1056" h="400">
                  <a:moveTo>
                    <a:pt x="0" y="16"/>
                  </a:moveTo>
                  <a:cubicBezTo>
                    <a:pt x="20" y="12"/>
                    <a:pt x="40" y="8"/>
                    <a:pt x="192" y="16"/>
                  </a:cubicBezTo>
                  <a:cubicBezTo>
                    <a:pt x="344" y="24"/>
                    <a:pt x="768" y="0"/>
                    <a:pt x="912" y="64"/>
                  </a:cubicBezTo>
                  <a:cubicBezTo>
                    <a:pt x="1056" y="128"/>
                    <a:pt x="1056" y="264"/>
                    <a:pt x="1056" y="400"/>
                  </a:cubicBezTo>
                </a:path>
              </a:pathLst>
            </a:custGeom>
            <a:noFill/>
            <a:ln w="28575" cmpd="sng">
              <a:solidFill>
                <a:srgbClr val="00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71863" name="Picture 183" descr="F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94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13" name="CaixaDeTexto 6"/>
          <p:cNvSpPr txBox="1">
            <a:spLocks noChangeArrowheads="1"/>
          </p:cNvSpPr>
          <p:nvPr/>
        </p:nvSpPr>
        <p:spPr bwMode="auto">
          <a:xfrm>
            <a:off x="285750" y="71438"/>
            <a:ext cx="864393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Taxa de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perda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de C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devido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ao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preparo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convencional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itchFamily="34" charset="0"/>
              </a:rPr>
              <a:t>região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 tropical</a:t>
            </a:r>
            <a:endParaRPr lang="pt-BR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/>
          </p:nvPr>
        </p:nvGraphicFramePr>
        <p:xfrm>
          <a:off x="663491" y="1175383"/>
          <a:ext cx="7710487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965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2436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1727231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959483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2648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7724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Local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Tipo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800" b="1" i="1" baseline="-25000" dirty="0">
                          <a:solidFill>
                            <a:schemeClr val="bg1"/>
                          </a:solidFill>
                        </a:rPr>
                        <a:t>COT medido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Adição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 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Taxa </a:t>
                      </a:r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anual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4" name="Tabela 23"/>
          <p:cNvGraphicFramePr>
            <a:graphicFrameLocks noGrp="1"/>
          </p:cNvGraphicFramePr>
          <p:nvPr>
            <p:extLst/>
          </p:nvPr>
        </p:nvGraphicFramePr>
        <p:xfrm>
          <a:off x="655472" y="1809045"/>
          <a:ext cx="7718506" cy="53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61">
                  <a:extLst>
                    <a:ext uri="{9D8B030D-6E8A-4147-A177-3AD203B41FA5}">
                      <a16:colId xmlns:a16="http://schemas.microsoft.com/office/drawing/2014/main" val="3544491252"/>
                    </a:ext>
                  </a:extLst>
                </a:gridCol>
                <a:gridCol w="1403895">
                  <a:extLst>
                    <a:ext uri="{9D8B030D-6E8A-4147-A177-3AD203B41FA5}">
                      <a16:colId xmlns:a16="http://schemas.microsoft.com/office/drawing/2014/main" val="1143170909"/>
                    </a:ext>
                  </a:extLst>
                </a:gridCol>
                <a:gridCol w="929476">
                  <a:extLst>
                    <a:ext uri="{9D8B030D-6E8A-4147-A177-3AD203B41FA5}">
                      <a16:colId xmlns:a16="http://schemas.microsoft.com/office/drawing/2014/main" val="1178116886"/>
                    </a:ext>
                  </a:extLst>
                </a:gridCol>
                <a:gridCol w="824793">
                  <a:extLst>
                    <a:ext uri="{9D8B030D-6E8A-4147-A177-3AD203B41FA5}">
                      <a16:colId xmlns:a16="http://schemas.microsoft.com/office/drawing/2014/main" val="3615673512"/>
                    </a:ext>
                  </a:extLst>
                </a:gridCol>
                <a:gridCol w="935240">
                  <a:extLst>
                    <a:ext uri="{9D8B030D-6E8A-4147-A177-3AD203B41FA5}">
                      <a16:colId xmlns:a16="http://schemas.microsoft.com/office/drawing/2014/main" val="173084374"/>
                    </a:ext>
                  </a:extLst>
                </a:gridCol>
                <a:gridCol w="1273971">
                  <a:extLst>
                    <a:ext uri="{9D8B030D-6E8A-4147-A177-3AD203B41FA5}">
                      <a16:colId xmlns:a16="http://schemas.microsoft.com/office/drawing/2014/main" val="87242771"/>
                    </a:ext>
                  </a:extLst>
                </a:gridCol>
                <a:gridCol w="1198970">
                  <a:extLst>
                    <a:ext uri="{9D8B030D-6E8A-4147-A177-3AD203B41FA5}">
                      <a16:colId xmlns:a16="http://schemas.microsoft.com/office/drawing/2014/main" val="890820972"/>
                    </a:ext>
                  </a:extLst>
                </a:gridCol>
              </a:tblGrid>
              <a:tr h="535785">
                <a:tc>
                  <a:txBody>
                    <a:bodyPr/>
                    <a:lstStyle/>
                    <a:p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Manejo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1" dirty="0">
                          <a:solidFill>
                            <a:schemeClr val="bg1"/>
                          </a:solidFill>
                        </a:rPr>
                        <a:t>t</a:t>
                      </a:r>
                      <a:r>
                        <a:rPr lang="en-US" sz="2800" b="1" i="1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pt-BR" sz="2800" b="1" i="1" baseline="-25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bg1"/>
                          </a:solidFill>
                        </a:rPr>
                        <a:t>C anual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Decomp</a:t>
                      </a: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bg1"/>
                          </a:solidFill>
                        </a:rPr>
                        <a:t>Sequestro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690313"/>
                  </a:ext>
                </a:extLst>
              </a:tr>
            </a:tbl>
          </a:graphicData>
        </a:graphic>
      </p:graphicFrame>
      <p:graphicFrame>
        <p:nvGraphicFramePr>
          <p:cNvPr id="27" name="Tabela 26"/>
          <p:cNvGraphicFramePr>
            <a:graphicFrameLocks noGrp="1"/>
          </p:cNvGraphicFramePr>
          <p:nvPr>
            <p:extLst/>
          </p:nvPr>
        </p:nvGraphicFramePr>
        <p:xfrm>
          <a:off x="663494" y="275073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6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6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CV</a:t>
                      </a:r>
                      <a:endParaRPr lang="pt-B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18.12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17.04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1.15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- 0.54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3096127" y="2280662"/>
            <a:ext cx="4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------------ Mg ha</a:t>
            </a:r>
            <a:r>
              <a:rPr lang="pt-BR" b="1" baseline="30000" dirty="0">
                <a:solidFill>
                  <a:schemeClr val="bg1"/>
                </a:solidFill>
              </a:rPr>
              <a:t>-1</a:t>
            </a:r>
            <a:r>
              <a:rPr lang="pt-BR" b="1" dirty="0">
                <a:solidFill>
                  <a:schemeClr val="bg1"/>
                </a:solidFill>
              </a:rPr>
              <a:t> ----------</a:t>
            </a:r>
          </a:p>
        </p:txBody>
      </p:sp>
      <p:graphicFrame>
        <p:nvGraphicFramePr>
          <p:cNvPr id="30" name="Tabela 29"/>
          <p:cNvGraphicFramePr>
            <a:graphicFrameLocks noGrp="1"/>
          </p:cNvGraphicFramePr>
          <p:nvPr>
            <p:extLst/>
          </p:nvPr>
        </p:nvGraphicFramePr>
        <p:xfrm>
          <a:off x="663493" y="3912270"/>
          <a:ext cx="771048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25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LRV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48.30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0.97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3,10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- 0.93</a:t>
                      </a:r>
                      <a:endParaRPr lang="pt-BR" sz="20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ela 30"/>
          <p:cNvGraphicFramePr>
            <a:graphicFrameLocks noGrp="1"/>
          </p:cNvGraphicFramePr>
          <p:nvPr>
            <p:extLst/>
          </p:nvPr>
        </p:nvGraphicFramePr>
        <p:xfrm>
          <a:off x="663492" y="5016327"/>
          <a:ext cx="7710484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68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8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9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5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Snp</a:t>
                      </a:r>
                      <a:endParaRPr lang="pt-B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PC-S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48.68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43.70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 0.92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5,60</a:t>
                      </a:r>
                      <a:endParaRPr lang="pt-BR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Times New Roman"/>
                          <a:cs typeface="Times New Roman"/>
                        </a:rPr>
                        <a:t>- 1.25</a:t>
                      </a:r>
                      <a:endParaRPr lang="pt-BR" sz="1800" b="1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5084" marR="55084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5967662" y="2310066"/>
            <a:ext cx="78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---%---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090610" y="2318088"/>
            <a:ext cx="1331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-- Mg ha</a:t>
            </a:r>
            <a:r>
              <a:rPr lang="pt-BR" b="1" baseline="30000" dirty="0">
                <a:solidFill>
                  <a:schemeClr val="bg1"/>
                </a:solidFill>
              </a:rPr>
              <a:t>-1 </a:t>
            </a:r>
            <a:r>
              <a:rPr lang="pt-BR" b="1" dirty="0">
                <a:solidFill>
                  <a:schemeClr val="bg1"/>
                </a:solidFill>
              </a:rPr>
              <a:t>--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218717" y="3171002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1450 mm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7218716" y="4308510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1950 mm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7218716" y="5440469"/>
            <a:ext cx="128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2150 mm</a:t>
            </a:r>
          </a:p>
        </p:txBody>
      </p:sp>
      <p:sp>
        <p:nvSpPr>
          <p:cNvPr id="37" name="Retângulo: Cantos Arredondados 36"/>
          <p:cNvSpPr/>
          <p:nvPr/>
        </p:nvSpPr>
        <p:spPr>
          <a:xfrm>
            <a:off x="7185299" y="2650603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/>
          <p:cNvSpPr/>
          <p:nvPr/>
        </p:nvSpPr>
        <p:spPr>
          <a:xfrm>
            <a:off x="7185298" y="3792402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/>
          <p:cNvSpPr/>
          <p:nvPr/>
        </p:nvSpPr>
        <p:spPr>
          <a:xfrm>
            <a:off x="7185297" y="4910235"/>
            <a:ext cx="1236801" cy="930344"/>
          </a:xfrm>
          <a:prstGeom prst="roundRect">
            <a:avLst/>
          </a:prstGeom>
          <a:noFill/>
          <a:ln w="57150"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de Seta Reta 19"/>
          <p:cNvCxnSpPr/>
          <p:nvPr/>
        </p:nvCxnSpPr>
        <p:spPr>
          <a:xfrm>
            <a:off x="8758989" y="2650603"/>
            <a:ext cx="0" cy="29480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15"/>
          <p:cNvSpPr txBox="1">
            <a:spLocks noChangeArrowheads="1"/>
          </p:cNvSpPr>
          <p:nvPr/>
        </p:nvSpPr>
        <p:spPr bwMode="auto">
          <a:xfrm>
            <a:off x="147092" y="6453188"/>
            <a:ext cx="4424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Sá et al., 2006 – </a:t>
            </a:r>
            <a:r>
              <a:rPr lang="en-US" b="1" dirty="0" err="1">
                <a:solidFill>
                  <a:schemeClr val="bg1"/>
                </a:solidFill>
              </a:rPr>
              <a:t>Edafologia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nl-NL" b="1" dirty="0">
                <a:solidFill>
                  <a:schemeClr val="bg1"/>
                </a:solidFill>
              </a:rPr>
              <a:t>v. 13, 139-150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7414" y="6031831"/>
            <a:ext cx="689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CV = Campo Verde-MT; LRV = Lucas do Rio Verde-MT; SNP = Sinop-MT </a:t>
            </a:r>
          </a:p>
        </p:txBody>
      </p:sp>
    </p:spTree>
    <p:extLst>
      <p:ext uri="{BB962C8B-B14F-4D97-AF65-F5344CB8AC3E}">
        <p14:creationId xmlns:p14="http://schemas.microsoft.com/office/powerpoint/2010/main" val="2481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 animBg="1"/>
      <p:bldP spid="38" grpId="0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obertura Nabo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obertura Nabo 017"/>
          <p:cNvPicPr>
            <a:picLocks noChangeAspect="1" noChangeArrowheads="1"/>
          </p:cNvPicPr>
          <p:nvPr/>
        </p:nvPicPr>
        <p:blipFill>
          <a:blip r:embed="rId2" cstate="print"/>
          <a:srcRect l="22145" t="7382" r="8305" b="332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3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obertura Nabo 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-26988"/>
            <a:ext cx="9144000" cy="6858001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925" y="-26988"/>
            <a:ext cx="9144000" cy="6811963"/>
            <a:chOff x="0" y="0"/>
            <a:chExt cx="5760" cy="415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0"/>
              <a:ext cx="5760" cy="4156"/>
              <a:chOff x="0" y="0"/>
              <a:chExt cx="5760" cy="4201"/>
            </a:xfrm>
          </p:grpSpPr>
          <p:pic>
            <p:nvPicPr>
              <p:cNvPr id="74757" name="Picture 5" descr="Cobertura Nabo 0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073" t="14764"/>
              <a:stretch>
                <a:fillRect/>
              </a:stretch>
            </p:blipFill>
            <p:spPr bwMode="auto">
              <a:xfrm>
                <a:off x="0" y="0"/>
                <a:ext cx="5760" cy="4201"/>
              </a:xfrm>
              <a:prstGeom prst="rect">
                <a:avLst/>
              </a:prstGeom>
              <a:noFill/>
            </p:spPr>
          </p:pic>
          <p:sp>
            <p:nvSpPr>
              <p:cNvPr id="74758" name="Line 6"/>
              <p:cNvSpPr>
                <a:spLocks noChangeShapeType="1"/>
              </p:cNvSpPr>
              <p:nvPr/>
            </p:nvSpPr>
            <p:spPr bwMode="auto">
              <a:xfrm>
                <a:off x="3742" y="336"/>
                <a:ext cx="0" cy="2595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 type="oval" w="med" len="med"/>
                <a:tailEnd type="oval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759" name="Text Box 7"/>
              <p:cNvSpPr txBox="1">
                <a:spLocks noChangeArrowheads="1"/>
              </p:cNvSpPr>
              <p:nvPr/>
            </p:nvSpPr>
            <p:spPr bwMode="auto">
              <a:xfrm>
                <a:off x="3878" y="1253"/>
                <a:ext cx="1270" cy="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pt-BR" sz="4800">
                    <a:solidFill>
                      <a:schemeClr val="bg1"/>
                    </a:solidFill>
                    <a:latin typeface="Arial Black" pitchFamily="34" charset="0"/>
                  </a:rPr>
                  <a:t>5 cm</a:t>
                </a:r>
              </a:p>
            </p:txBody>
          </p:sp>
        </p:grpSp>
        <p:sp>
          <p:nvSpPr>
            <p:cNvPr id="74760" name="Text Box 8"/>
            <p:cNvSpPr txBox="1">
              <a:spLocks noChangeArrowheads="1"/>
            </p:cNvSpPr>
            <p:nvPr/>
          </p:nvSpPr>
          <p:spPr bwMode="auto">
            <a:xfrm>
              <a:off x="884" y="3612"/>
              <a:ext cx="3991" cy="428"/>
            </a:xfrm>
            <a:prstGeom prst="rect">
              <a:avLst/>
            </a:prstGeom>
            <a:gradFill rotWithShape="1">
              <a:gsLst>
                <a:gs pos="0">
                  <a:srgbClr val="00FFFF">
                    <a:gamma/>
                    <a:tint val="0"/>
                    <a:invGamma/>
                    <a:alpha val="71001"/>
                  </a:srgbClr>
                </a:gs>
                <a:gs pos="50000">
                  <a:srgbClr val="00FFFF">
                    <a:alpha val="37000"/>
                  </a:srgbClr>
                </a:gs>
                <a:gs pos="100000">
                  <a:srgbClr val="00FFFF">
                    <a:gamma/>
                    <a:tint val="0"/>
                    <a:invGamma/>
                    <a:alpha val="71001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pt-BR" sz="4000" b="1">
                  <a:latin typeface="Tahoma" pitchFamily="34" charset="0"/>
                </a:rPr>
                <a:t>PD contínuo (17 anos)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4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8691" name="Text Box 3"/>
          <p:cNvSpPr txBox="1">
            <a:spLocks noChangeArrowheads="1"/>
          </p:cNvSpPr>
          <p:nvPr/>
        </p:nvSpPr>
        <p:spPr bwMode="auto">
          <a:xfrm>
            <a:off x="323850" y="188913"/>
            <a:ext cx="8424863" cy="954107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2857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chemeClr val="bg1"/>
                </a:solidFill>
              </a:rPr>
              <a:t>Root response in </a:t>
            </a:r>
            <a:r>
              <a:rPr lang="pt-BR" sz="2800" b="1" dirty="0" err="1">
                <a:solidFill>
                  <a:schemeClr val="bg1"/>
                </a:solidFill>
              </a:rPr>
              <a:t>relation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800" b="1" dirty="0" err="1">
                <a:solidFill>
                  <a:schemeClr val="bg1"/>
                </a:solidFill>
              </a:rPr>
              <a:t>to</a:t>
            </a:r>
            <a:r>
              <a:rPr lang="pt-BR" sz="2800" b="1" dirty="0">
                <a:solidFill>
                  <a:schemeClr val="bg1"/>
                </a:solidFill>
              </a:rPr>
              <a:t> C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in a </a:t>
            </a:r>
            <a:r>
              <a:rPr lang="pt-BR" sz="2800" b="1" dirty="0" err="1">
                <a:solidFill>
                  <a:schemeClr val="bg1"/>
                </a:solidFill>
              </a:rPr>
              <a:t>long-term</a:t>
            </a:r>
            <a:r>
              <a:rPr lang="pt-BR" sz="2800" b="1" dirty="0">
                <a:solidFill>
                  <a:schemeClr val="bg1"/>
                </a:solidFill>
              </a:rPr>
              <a:t> no-</a:t>
            </a:r>
            <a:r>
              <a:rPr lang="pt-BR" sz="2800" b="1" dirty="0" err="1">
                <a:solidFill>
                  <a:schemeClr val="bg1"/>
                </a:solidFill>
              </a:rPr>
              <a:t>till</a:t>
            </a:r>
            <a:r>
              <a:rPr lang="pt-BR" sz="2800" b="1" dirty="0">
                <a:solidFill>
                  <a:schemeClr val="bg1"/>
                </a:solidFill>
              </a:rPr>
              <a:t> (Ponta Grossa-PR, </a:t>
            </a:r>
            <a:r>
              <a:rPr lang="pt-BR" sz="2800" b="1" dirty="0" err="1">
                <a:solidFill>
                  <a:schemeClr val="bg1"/>
                </a:solidFill>
              </a:rPr>
              <a:t>Brazil</a:t>
            </a:r>
            <a:r>
              <a:rPr lang="pt-BR" sz="2800" b="1" dirty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926530" y="1951434"/>
            <a:ext cx="5113140" cy="4933950"/>
            <a:chOff x="34925" y="1844675"/>
            <a:chExt cx="5113140" cy="4933950"/>
          </a:xfrm>
        </p:grpSpPr>
        <p:sp>
          <p:nvSpPr>
            <p:cNvPr id="498693" name="Rectangle 5"/>
            <p:cNvSpPr>
              <a:spLocks noChangeArrowheads="1"/>
            </p:cNvSpPr>
            <p:nvPr/>
          </p:nvSpPr>
          <p:spPr bwMode="auto">
            <a:xfrm>
              <a:off x="107951" y="1844675"/>
              <a:ext cx="5040114" cy="4868863"/>
            </a:xfrm>
            <a:prstGeom prst="rect">
              <a:avLst/>
            </a:prstGeom>
            <a:gradFill rotWithShape="1">
              <a:gsLst>
                <a:gs pos="0">
                  <a:schemeClr val="tx1">
                    <a:alpha val="39999"/>
                  </a:schemeClr>
                </a:gs>
                <a:gs pos="50000">
                  <a:schemeClr val="tx1">
                    <a:gamma/>
                    <a:shade val="0"/>
                    <a:invGamma/>
                    <a:alpha val="70000"/>
                  </a:schemeClr>
                </a:gs>
                <a:gs pos="100000">
                  <a:schemeClr val="tx1">
                    <a:alpha val="39999"/>
                  </a:schemeClr>
                </a:gs>
              </a:gsLst>
              <a:lin ang="5400000" scaled="1"/>
            </a:gra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34925" y="2060575"/>
              <a:ext cx="4630738" cy="4718050"/>
              <a:chOff x="34925" y="2060575"/>
              <a:chExt cx="4630738" cy="4718050"/>
            </a:xfrm>
          </p:grpSpPr>
          <p:sp>
            <p:nvSpPr>
              <p:cNvPr id="22579" name="AutoShape 7"/>
              <p:cNvSpPr>
                <a:spLocks noChangeAspect="1" noChangeArrowheads="1" noTextEdit="1"/>
              </p:cNvSpPr>
              <p:nvPr/>
            </p:nvSpPr>
            <p:spPr bwMode="auto">
              <a:xfrm>
                <a:off x="34925" y="2060575"/>
                <a:ext cx="4630738" cy="4718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0" name="Line 8"/>
              <p:cNvSpPr>
                <a:spLocks noChangeShapeType="1"/>
              </p:cNvSpPr>
              <p:nvPr/>
            </p:nvSpPr>
            <p:spPr bwMode="auto">
              <a:xfrm>
                <a:off x="727075" y="2366963"/>
                <a:ext cx="1588" cy="3248025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1" name="Line 9"/>
              <p:cNvSpPr>
                <a:spLocks noChangeShapeType="1"/>
              </p:cNvSpPr>
              <p:nvPr/>
            </p:nvSpPr>
            <p:spPr bwMode="auto">
              <a:xfrm>
                <a:off x="666750" y="5614988"/>
                <a:ext cx="603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2" name="Line 10"/>
              <p:cNvSpPr>
                <a:spLocks noChangeShapeType="1"/>
              </p:cNvSpPr>
              <p:nvPr/>
            </p:nvSpPr>
            <p:spPr bwMode="auto">
              <a:xfrm>
                <a:off x="666750" y="508158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3" name="Line 11"/>
              <p:cNvSpPr>
                <a:spLocks noChangeShapeType="1"/>
              </p:cNvSpPr>
              <p:nvPr/>
            </p:nvSpPr>
            <p:spPr bwMode="auto">
              <a:xfrm>
                <a:off x="666750" y="4532313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4" name="Line 12"/>
              <p:cNvSpPr>
                <a:spLocks noChangeShapeType="1"/>
              </p:cNvSpPr>
              <p:nvPr/>
            </p:nvSpPr>
            <p:spPr bwMode="auto">
              <a:xfrm>
                <a:off x="666750" y="3998913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5" name="Line 13"/>
              <p:cNvSpPr>
                <a:spLocks noChangeShapeType="1"/>
              </p:cNvSpPr>
              <p:nvPr/>
            </p:nvSpPr>
            <p:spPr bwMode="auto">
              <a:xfrm>
                <a:off x="666750" y="344963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6" name="Line 14"/>
              <p:cNvSpPr>
                <a:spLocks noChangeShapeType="1"/>
              </p:cNvSpPr>
              <p:nvPr/>
            </p:nvSpPr>
            <p:spPr bwMode="auto">
              <a:xfrm>
                <a:off x="666750" y="2916238"/>
                <a:ext cx="60325" cy="158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7" name="Line 15"/>
              <p:cNvSpPr>
                <a:spLocks noChangeShapeType="1"/>
              </p:cNvSpPr>
              <p:nvPr/>
            </p:nvSpPr>
            <p:spPr bwMode="auto">
              <a:xfrm>
                <a:off x="666750" y="2366963"/>
                <a:ext cx="60325" cy="158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8" name="Line 16"/>
              <p:cNvSpPr>
                <a:spLocks noChangeShapeType="1"/>
              </p:cNvSpPr>
              <p:nvPr/>
            </p:nvSpPr>
            <p:spPr bwMode="auto">
              <a:xfrm>
                <a:off x="727075" y="5614988"/>
                <a:ext cx="3756025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89" name="Line 17"/>
              <p:cNvSpPr>
                <a:spLocks noChangeShapeType="1"/>
              </p:cNvSpPr>
              <p:nvPr/>
            </p:nvSpPr>
            <p:spPr bwMode="auto">
              <a:xfrm flipV="1">
                <a:off x="727075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0" name="Line 18"/>
              <p:cNvSpPr>
                <a:spLocks noChangeShapeType="1"/>
              </p:cNvSpPr>
              <p:nvPr/>
            </p:nvSpPr>
            <p:spPr bwMode="auto">
              <a:xfrm flipV="1">
                <a:off x="1360488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1" name="Line 19"/>
              <p:cNvSpPr>
                <a:spLocks noChangeShapeType="1"/>
              </p:cNvSpPr>
              <p:nvPr/>
            </p:nvSpPr>
            <p:spPr bwMode="auto">
              <a:xfrm flipV="1">
                <a:off x="1979613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2" name="Line 20"/>
              <p:cNvSpPr>
                <a:spLocks noChangeShapeType="1"/>
              </p:cNvSpPr>
              <p:nvPr/>
            </p:nvSpPr>
            <p:spPr bwMode="auto">
              <a:xfrm flipV="1">
                <a:off x="2611438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3" name="Line 21"/>
              <p:cNvSpPr>
                <a:spLocks noChangeShapeType="1"/>
              </p:cNvSpPr>
              <p:nvPr/>
            </p:nvSpPr>
            <p:spPr bwMode="auto">
              <a:xfrm flipV="1">
                <a:off x="3232150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4" name="Line 22"/>
              <p:cNvSpPr>
                <a:spLocks noChangeShapeType="1"/>
              </p:cNvSpPr>
              <p:nvPr/>
            </p:nvSpPr>
            <p:spPr bwMode="auto">
              <a:xfrm flipV="1">
                <a:off x="3863975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5" name="Line 23"/>
              <p:cNvSpPr>
                <a:spLocks noChangeShapeType="1"/>
              </p:cNvSpPr>
              <p:nvPr/>
            </p:nvSpPr>
            <p:spPr bwMode="auto">
              <a:xfrm flipV="1">
                <a:off x="4483100" y="5614988"/>
                <a:ext cx="1588" cy="8096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96" name="Freeform 24"/>
              <p:cNvSpPr>
                <a:spLocks/>
              </p:cNvSpPr>
              <p:nvPr/>
            </p:nvSpPr>
            <p:spPr bwMode="auto">
              <a:xfrm>
                <a:off x="3827463" y="2916238"/>
                <a:ext cx="73025" cy="98425"/>
              </a:xfrm>
              <a:custGeom>
                <a:avLst/>
                <a:gdLst>
                  <a:gd name="T0" fmla="*/ 23 w 46"/>
                  <a:gd name="T1" fmla="*/ 0 h 62"/>
                  <a:gd name="T2" fmla="*/ 46 w 46"/>
                  <a:gd name="T3" fmla="*/ 62 h 62"/>
                  <a:gd name="T4" fmla="*/ 0 w 46"/>
                  <a:gd name="T5" fmla="*/ 62 h 62"/>
                  <a:gd name="T6" fmla="*/ 23 w 46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2"/>
                  <a:gd name="T14" fmla="*/ 46 w 46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2">
                    <a:moveTo>
                      <a:pt x="23" y="0"/>
                    </a:moveTo>
                    <a:lnTo>
                      <a:pt x="46" y="62"/>
                    </a:lnTo>
                    <a:lnTo>
                      <a:pt x="0" y="6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7" name="Freeform 25"/>
              <p:cNvSpPr>
                <a:spLocks/>
              </p:cNvSpPr>
              <p:nvPr/>
            </p:nvSpPr>
            <p:spPr bwMode="auto">
              <a:xfrm>
                <a:off x="3195638" y="37417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8" name="Freeform 26"/>
              <p:cNvSpPr>
                <a:spLocks/>
              </p:cNvSpPr>
              <p:nvPr/>
            </p:nvSpPr>
            <p:spPr bwMode="auto">
              <a:xfrm>
                <a:off x="2381250" y="4241800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9" name="Freeform 27"/>
              <p:cNvSpPr>
                <a:spLocks/>
              </p:cNvSpPr>
              <p:nvPr/>
            </p:nvSpPr>
            <p:spPr bwMode="auto">
              <a:xfrm>
                <a:off x="2259013" y="411321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Freeform 28"/>
              <p:cNvSpPr>
                <a:spLocks/>
              </p:cNvSpPr>
              <p:nvPr/>
            </p:nvSpPr>
            <p:spPr bwMode="auto">
              <a:xfrm>
                <a:off x="2501900" y="396716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1" name="Freeform 29"/>
              <p:cNvSpPr>
                <a:spLocks/>
              </p:cNvSpPr>
              <p:nvPr/>
            </p:nvSpPr>
            <p:spPr bwMode="auto">
              <a:xfrm>
                <a:off x="2574925" y="39830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2" name="Freeform 30"/>
              <p:cNvSpPr>
                <a:spLocks/>
              </p:cNvSpPr>
              <p:nvPr/>
            </p:nvSpPr>
            <p:spPr bwMode="auto">
              <a:xfrm>
                <a:off x="1943100" y="416083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3" name="Freeform 31"/>
              <p:cNvSpPr>
                <a:spLocks/>
              </p:cNvSpPr>
              <p:nvPr/>
            </p:nvSpPr>
            <p:spPr bwMode="auto">
              <a:xfrm>
                <a:off x="1760538" y="4435475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4" name="Freeform 32"/>
              <p:cNvSpPr>
                <a:spLocks/>
              </p:cNvSpPr>
              <p:nvPr/>
            </p:nvSpPr>
            <p:spPr bwMode="auto">
              <a:xfrm>
                <a:off x="1566863" y="4725988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5" name="Freeform 33"/>
              <p:cNvSpPr>
                <a:spLocks/>
              </p:cNvSpPr>
              <p:nvPr/>
            </p:nvSpPr>
            <p:spPr bwMode="auto">
              <a:xfrm>
                <a:off x="1566863" y="5065713"/>
                <a:ext cx="73025" cy="96838"/>
              </a:xfrm>
              <a:custGeom>
                <a:avLst/>
                <a:gdLst>
                  <a:gd name="T0" fmla="*/ 23 w 46"/>
                  <a:gd name="T1" fmla="*/ 0 h 61"/>
                  <a:gd name="T2" fmla="*/ 46 w 46"/>
                  <a:gd name="T3" fmla="*/ 61 h 61"/>
                  <a:gd name="T4" fmla="*/ 0 w 46"/>
                  <a:gd name="T5" fmla="*/ 61 h 61"/>
                  <a:gd name="T6" fmla="*/ 23 w 46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6"/>
                  <a:gd name="T13" fmla="*/ 0 h 61"/>
                  <a:gd name="T14" fmla="*/ 46 w 46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6" h="61">
                    <a:moveTo>
                      <a:pt x="23" y="0"/>
                    </a:moveTo>
                    <a:lnTo>
                      <a:pt x="46" y="61"/>
                    </a:lnTo>
                    <a:lnTo>
                      <a:pt x="0" y="61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FFFF"/>
              </a:solidFill>
              <a:ln w="127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6" name="Freeform 34"/>
              <p:cNvSpPr>
                <a:spLocks/>
              </p:cNvSpPr>
              <p:nvPr/>
            </p:nvSpPr>
            <p:spPr bwMode="auto">
              <a:xfrm>
                <a:off x="1603375" y="3078163"/>
                <a:ext cx="2260600" cy="1697038"/>
              </a:xfrm>
              <a:custGeom>
                <a:avLst/>
                <a:gdLst>
                  <a:gd name="T0" fmla="*/ 0 w 186"/>
                  <a:gd name="T1" fmla="*/ 116923277 h 105"/>
                  <a:gd name="T2" fmla="*/ 4236079 w 186"/>
                  <a:gd name="T3" fmla="*/ 104675757 h 105"/>
                  <a:gd name="T4" fmla="*/ 8258987 w 186"/>
                  <a:gd name="T5" fmla="*/ 91331790 h 105"/>
                  <a:gd name="T6" fmla="*/ 12495064 w 186"/>
                  <a:gd name="T7" fmla="*/ 77988944 h 105"/>
                  <a:gd name="T8" fmla="*/ 16703308 w 186"/>
                  <a:gd name="T9" fmla="*/ 64537344 h 105"/>
                  <a:gd name="T10" fmla="*/ 20753576 w 186"/>
                  <a:gd name="T11" fmla="*/ 52397539 h 105"/>
                  <a:gd name="T12" fmla="*/ 24958708 w 186"/>
                  <a:gd name="T13" fmla="*/ 38935341 h 105"/>
                  <a:gd name="T14" fmla="*/ 28985181 w 186"/>
                  <a:gd name="T15" fmla="*/ 25591415 h 105"/>
                  <a:gd name="T16" fmla="*/ 33217698 w 186"/>
                  <a:gd name="T17" fmla="*/ 12247494 h 105"/>
                  <a:gd name="T18" fmla="*/ 37453775 w 186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6"/>
                  <a:gd name="T31" fmla="*/ 0 h 105"/>
                  <a:gd name="T32" fmla="*/ 186 w 186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6" h="105">
                    <a:moveTo>
                      <a:pt x="0" y="105"/>
                    </a:moveTo>
                    <a:lnTo>
                      <a:pt x="21" y="94"/>
                    </a:lnTo>
                    <a:lnTo>
                      <a:pt x="41" y="82"/>
                    </a:lnTo>
                    <a:lnTo>
                      <a:pt x="62" y="70"/>
                    </a:lnTo>
                    <a:lnTo>
                      <a:pt x="83" y="58"/>
                    </a:lnTo>
                    <a:lnTo>
                      <a:pt x="103" y="47"/>
                    </a:lnTo>
                    <a:lnTo>
                      <a:pt x="124" y="35"/>
                    </a:lnTo>
                    <a:lnTo>
                      <a:pt x="144" y="23"/>
                    </a:lnTo>
                    <a:lnTo>
                      <a:pt x="165" y="11"/>
                    </a:lnTo>
                    <a:lnTo>
                      <a:pt x="186" y="0"/>
                    </a:lnTo>
                  </a:path>
                </a:pathLst>
              </a:cu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2607" name="Group 35"/>
              <p:cNvGrpSpPr>
                <a:grpSpLocks/>
              </p:cNvGrpSpPr>
              <p:nvPr/>
            </p:nvGrpSpPr>
            <p:grpSpPr bwMode="auto">
              <a:xfrm>
                <a:off x="1141413" y="2366963"/>
                <a:ext cx="2098675" cy="693738"/>
                <a:chOff x="719" y="1174"/>
                <a:chExt cx="1322" cy="437"/>
              </a:xfrm>
            </p:grpSpPr>
            <p:sp>
              <p:nvSpPr>
                <p:cNvPr id="22624" name="Rectangle 36"/>
                <p:cNvSpPr>
                  <a:spLocks noChangeArrowheads="1"/>
                </p:cNvSpPr>
                <p:nvPr/>
              </p:nvSpPr>
              <p:spPr bwMode="auto">
                <a:xfrm>
                  <a:off x="719" y="1174"/>
                  <a:ext cx="132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y = 0,175x + 0,317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5" name="Rectangle 37"/>
                <p:cNvSpPr>
                  <a:spLocks noChangeArrowheads="1"/>
                </p:cNvSpPr>
                <p:nvPr/>
              </p:nvSpPr>
              <p:spPr bwMode="auto">
                <a:xfrm>
                  <a:off x="719" y="1419"/>
                  <a:ext cx="11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R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6" name="Rectangle 38"/>
                <p:cNvSpPr>
                  <a:spLocks noChangeArrowheads="1"/>
                </p:cNvSpPr>
                <p:nvPr/>
              </p:nvSpPr>
              <p:spPr bwMode="auto">
                <a:xfrm>
                  <a:off x="839" y="1378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400">
                      <a:solidFill>
                        <a:schemeClr val="bg1"/>
                      </a:solidFill>
                    </a:rPr>
                    <a:t>2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7" name="Rectangle 39"/>
                <p:cNvSpPr>
                  <a:spLocks noChangeArrowheads="1"/>
                </p:cNvSpPr>
                <p:nvPr/>
              </p:nvSpPr>
              <p:spPr bwMode="auto">
                <a:xfrm>
                  <a:off x="849" y="1419"/>
                  <a:ext cx="76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2000">
                      <a:solidFill>
                        <a:schemeClr val="bg1"/>
                      </a:solidFill>
                    </a:rPr>
                    <a:t> = 0,896***</a:t>
                  </a:r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608" name="Rectangle 40"/>
              <p:cNvSpPr>
                <a:spLocks noChangeArrowheads="1"/>
              </p:cNvSpPr>
              <p:nvPr/>
            </p:nvSpPr>
            <p:spPr bwMode="auto">
              <a:xfrm>
                <a:off x="484188" y="547052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09" name="Rectangle 41"/>
              <p:cNvSpPr>
                <a:spLocks noChangeArrowheads="1"/>
              </p:cNvSpPr>
              <p:nvPr/>
            </p:nvSpPr>
            <p:spPr bwMode="auto">
              <a:xfrm>
                <a:off x="484188" y="493712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0" name="Rectangle 42"/>
              <p:cNvSpPr>
                <a:spLocks noChangeArrowheads="1"/>
              </p:cNvSpPr>
              <p:nvPr/>
            </p:nvSpPr>
            <p:spPr bwMode="auto">
              <a:xfrm>
                <a:off x="484188" y="438785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1" name="Rectangle 43"/>
              <p:cNvSpPr>
                <a:spLocks noChangeArrowheads="1"/>
              </p:cNvSpPr>
              <p:nvPr/>
            </p:nvSpPr>
            <p:spPr bwMode="auto">
              <a:xfrm>
                <a:off x="484188" y="385445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3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2" name="Rectangle 44"/>
              <p:cNvSpPr>
                <a:spLocks noChangeArrowheads="1"/>
              </p:cNvSpPr>
              <p:nvPr/>
            </p:nvSpPr>
            <p:spPr bwMode="auto">
              <a:xfrm>
                <a:off x="484188" y="33051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4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3" name="Rectangle 45"/>
              <p:cNvSpPr>
                <a:spLocks noChangeArrowheads="1"/>
              </p:cNvSpPr>
              <p:nvPr/>
            </p:nvSpPr>
            <p:spPr bwMode="auto">
              <a:xfrm>
                <a:off x="484188" y="27717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4" name="Rectangle 46"/>
              <p:cNvSpPr>
                <a:spLocks noChangeArrowheads="1"/>
              </p:cNvSpPr>
              <p:nvPr/>
            </p:nvSpPr>
            <p:spPr bwMode="auto">
              <a:xfrm>
                <a:off x="484188" y="2222500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6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5" name="Rectangle 47"/>
              <p:cNvSpPr>
                <a:spLocks noChangeArrowheads="1"/>
              </p:cNvSpPr>
              <p:nvPr/>
            </p:nvSpPr>
            <p:spPr bwMode="auto">
              <a:xfrm>
                <a:off x="679450" y="58578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6" name="Rectangle 48"/>
              <p:cNvSpPr>
                <a:spLocks noChangeArrowheads="1"/>
              </p:cNvSpPr>
              <p:nvPr/>
            </p:nvSpPr>
            <p:spPr bwMode="auto">
              <a:xfrm>
                <a:off x="1311275" y="5857875"/>
                <a:ext cx="134938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7" name="Rectangle 49"/>
              <p:cNvSpPr>
                <a:spLocks noChangeArrowheads="1"/>
              </p:cNvSpPr>
              <p:nvPr/>
            </p:nvSpPr>
            <p:spPr bwMode="auto">
              <a:xfrm>
                <a:off x="1882775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8" name="Rectangle 50"/>
              <p:cNvSpPr>
                <a:spLocks noChangeArrowheads="1"/>
              </p:cNvSpPr>
              <p:nvPr/>
            </p:nvSpPr>
            <p:spPr bwMode="auto">
              <a:xfrm>
                <a:off x="2514600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15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19" name="Rectangle 51"/>
              <p:cNvSpPr>
                <a:spLocks noChangeArrowheads="1"/>
              </p:cNvSpPr>
              <p:nvPr/>
            </p:nvSpPr>
            <p:spPr bwMode="auto">
              <a:xfrm>
                <a:off x="3133725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0" name="Rectangle 52"/>
              <p:cNvSpPr>
                <a:spLocks noChangeArrowheads="1"/>
              </p:cNvSpPr>
              <p:nvPr/>
            </p:nvSpPr>
            <p:spPr bwMode="auto">
              <a:xfrm>
                <a:off x="3767138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25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1" name="Rectangle 53"/>
              <p:cNvSpPr>
                <a:spLocks noChangeArrowheads="1"/>
              </p:cNvSpPr>
              <p:nvPr/>
            </p:nvSpPr>
            <p:spPr bwMode="auto">
              <a:xfrm>
                <a:off x="4386263" y="5857875"/>
                <a:ext cx="269875" cy="288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>
                    <a:solidFill>
                      <a:schemeClr val="bg1"/>
                    </a:solidFill>
                  </a:rPr>
                  <a:t>30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622" name="Rectangle 54"/>
              <p:cNvSpPr>
                <a:spLocks noChangeArrowheads="1"/>
              </p:cNvSpPr>
              <p:nvPr/>
            </p:nvSpPr>
            <p:spPr bwMode="auto">
              <a:xfrm>
                <a:off x="2076450" y="6326188"/>
                <a:ext cx="1149350" cy="292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900" b="1" dirty="0">
                    <a:solidFill>
                      <a:schemeClr val="bg1"/>
                    </a:solidFill>
                  </a:rPr>
                  <a:t>SOC (g kg</a:t>
                </a:r>
                <a:r>
                  <a:rPr lang="en-US" sz="1900" b="1" baseline="30000" dirty="0">
                    <a:solidFill>
                      <a:schemeClr val="bg1"/>
                    </a:solidFill>
                  </a:rPr>
                  <a:t>-1</a:t>
                </a:r>
                <a:r>
                  <a:rPr lang="en-US" sz="1900" b="1" dirty="0">
                    <a:solidFill>
                      <a:schemeClr val="bg1"/>
                    </a:solidFill>
                  </a:rPr>
                  <a:t>)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623" name="Rectangle 55"/>
              <p:cNvSpPr>
                <a:spLocks noChangeArrowheads="1"/>
              </p:cNvSpPr>
              <p:nvPr/>
            </p:nvSpPr>
            <p:spPr bwMode="auto">
              <a:xfrm rot="16200000">
                <a:off x="-1073150" y="3962400"/>
                <a:ext cx="27225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Root development (m/m)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536" name="AutoShape 57"/>
          <p:cNvSpPr>
            <a:spLocks noChangeAspect="1" noChangeArrowheads="1" noTextEdit="1"/>
          </p:cNvSpPr>
          <p:nvPr/>
        </p:nvSpPr>
        <p:spPr bwMode="auto">
          <a:xfrm>
            <a:off x="4291013" y="2060575"/>
            <a:ext cx="47450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7" name="CaixaDeTexto 56"/>
          <p:cNvSpPr txBox="1"/>
          <p:nvPr/>
        </p:nvSpPr>
        <p:spPr>
          <a:xfrm rot="16200000">
            <a:off x="7092302" y="4715078"/>
            <a:ext cx="3794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Sá, Ferreira et al., 2010. Rev. Bras. </a:t>
            </a:r>
            <a:r>
              <a:rPr lang="pt-BR" sz="1600" b="1" dirty="0" err="1">
                <a:solidFill>
                  <a:schemeClr val="bg1"/>
                </a:solidFill>
              </a:rPr>
              <a:t>Ci</a:t>
            </a:r>
            <a:r>
              <a:rPr lang="pt-BR" sz="1600" b="1" dirty="0">
                <a:solidFill>
                  <a:schemeClr val="bg1"/>
                </a:solidFill>
              </a:rPr>
              <a:t>. Solo</a:t>
            </a:r>
          </a:p>
        </p:txBody>
      </p:sp>
    </p:spTree>
    <p:extLst>
      <p:ext uri="{BB962C8B-B14F-4D97-AF65-F5344CB8AC3E}">
        <p14:creationId xmlns:p14="http://schemas.microsoft.com/office/powerpoint/2010/main" val="31296115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Area de Trabalho - JCMS\Slides\Rio Verde - GO, 2011 (Curso MOS)\Mata nativa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3" descr="C:\Area de Trabalho - JCMS\Slides\Rio Verde - GO, 2011 (Curso MOS)\Mata nativa 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3243"/>
            <a:ext cx="8496300" cy="658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C:\Area de Trabalho - JCMS\Slides\Rio Verde - GO, 2011 (Curso MOS)\Mata nativa 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8" y="438993"/>
            <a:ext cx="7632700" cy="592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Area de Trabalho - JCMS\Slides\Rio Verde - GO, 2011 (Curso MOS)\Mata nativa 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5" t="21587" r="21562" b="24670"/>
          <a:stretch>
            <a:fillRect/>
          </a:stretch>
        </p:blipFill>
        <p:spPr bwMode="auto">
          <a:xfrm>
            <a:off x="1445891" y="658068"/>
            <a:ext cx="6221412" cy="5487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5496" y="1166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Photo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by</a:t>
            </a:r>
            <a:r>
              <a:rPr lang="pt-BR" dirty="0">
                <a:solidFill>
                  <a:schemeClr val="bg1"/>
                </a:solidFill>
              </a:rPr>
              <a:t> J.C.M. Sá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45891" y="611396"/>
            <a:ext cx="65104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As raízes dão o primeiro passo na </a:t>
            </a:r>
            <a:r>
              <a:rPr lang="pt-BR" sz="3200" b="1" dirty="0" err="1">
                <a:solidFill>
                  <a:schemeClr val="bg1"/>
                </a:solidFill>
              </a:rPr>
              <a:t>re-organização</a:t>
            </a:r>
            <a:r>
              <a:rPr lang="pt-BR" sz="3200" b="1" dirty="0">
                <a:solidFill>
                  <a:schemeClr val="bg1"/>
                </a:solidFill>
              </a:rPr>
              <a:t> dos agregados</a:t>
            </a:r>
          </a:p>
          <a:p>
            <a:pPr algn="ctr"/>
            <a:endParaRPr lang="pt-BR" sz="3200" b="1" dirty="0">
              <a:solidFill>
                <a:schemeClr val="bg1"/>
              </a:solidFill>
            </a:endParaRPr>
          </a:p>
          <a:p>
            <a:pPr algn="ctr"/>
            <a:r>
              <a:rPr lang="pt-BR" sz="3200" b="1" dirty="0">
                <a:solidFill>
                  <a:schemeClr val="bg1"/>
                </a:solidFill>
              </a:rPr>
              <a:t>Precisamos de rotação de raízes!!!</a:t>
            </a:r>
          </a:p>
        </p:txBody>
      </p:sp>
    </p:spTree>
    <p:extLst>
      <p:ext uri="{BB962C8B-B14F-4D97-AF65-F5344CB8AC3E}">
        <p14:creationId xmlns:p14="http://schemas.microsoft.com/office/powerpoint/2010/main" val="405050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40" y="208296"/>
            <a:ext cx="2591302" cy="208597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665" y="208296"/>
            <a:ext cx="2954273" cy="22621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41" y="4513346"/>
            <a:ext cx="2981325" cy="2176212"/>
          </a:xfrm>
          <a:prstGeom prst="rect">
            <a:avLst/>
          </a:prstGeom>
        </p:spPr>
      </p:pic>
      <p:pic>
        <p:nvPicPr>
          <p:cNvPr id="6" name="Imagem 5" descr="Uma imagem contendo árvore, céu, ao ar livre, neve&#10;&#10;Descrição gerada com muito alta confiança"/>
          <p:cNvPicPr>
            <a:picLocks noChangeAspect="1"/>
          </p:cNvPicPr>
          <p:nvPr/>
        </p:nvPicPr>
        <p:blipFill rotWithShape="1">
          <a:blip r:embed="rId6"/>
          <a:srcRect l="11165" r="19580" b="-2"/>
          <a:stretch/>
        </p:blipFill>
        <p:spPr>
          <a:xfrm>
            <a:off x="5723684" y="4219074"/>
            <a:ext cx="3206254" cy="26389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8845" r="23220" b="4437"/>
          <a:stretch/>
        </p:blipFill>
        <p:spPr>
          <a:xfrm>
            <a:off x="2583353" y="2178528"/>
            <a:ext cx="3140331" cy="266713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975213" y="208296"/>
            <a:ext cx="2830359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Precisamos de uma rotação de raízes!</a:t>
            </a:r>
          </a:p>
        </p:txBody>
      </p:sp>
      <p:grpSp>
        <p:nvGrpSpPr>
          <p:cNvPr id="44" name="Agrupar 43"/>
          <p:cNvGrpSpPr/>
          <p:nvPr/>
        </p:nvGrpSpPr>
        <p:grpSpPr>
          <a:xfrm>
            <a:off x="2864295" y="1685301"/>
            <a:ext cx="2700383" cy="3685321"/>
            <a:chOff x="-3038314" y="1476872"/>
            <a:chExt cx="3137191" cy="4674546"/>
          </a:xfrm>
        </p:grpSpPr>
        <p:sp>
          <p:nvSpPr>
            <p:cNvPr id="43" name="Retângulo 42"/>
            <p:cNvSpPr/>
            <p:nvPr/>
          </p:nvSpPr>
          <p:spPr>
            <a:xfrm>
              <a:off x="-3038314" y="1482436"/>
              <a:ext cx="3067910" cy="466898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" name="Grupo 5"/>
            <p:cNvGrpSpPr/>
            <p:nvPr/>
          </p:nvGrpSpPr>
          <p:grpSpPr>
            <a:xfrm>
              <a:off x="-2833781" y="1476872"/>
              <a:ext cx="2932658" cy="4564144"/>
              <a:chOff x="304800" y="1169112"/>
              <a:chExt cx="2932658" cy="4564144"/>
            </a:xfrm>
          </p:grpSpPr>
          <p:grpSp>
            <p:nvGrpSpPr>
              <p:cNvPr id="9" name="Group 7"/>
              <p:cNvGrpSpPr>
                <a:grpSpLocks/>
              </p:cNvGrpSpPr>
              <p:nvPr/>
            </p:nvGrpSpPr>
            <p:grpSpPr bwMode="auto">
              <a:xfrm>
                <a:off x="304800" y="2140743"/>
                <a:ext cx="2060575" cy="3592513"/>
                <a:chOff x="384" y="886"/>
                <a:chExt cx="2023" cy="3057"/>
              </a:xfrm>
            </p:grpSpPr>
            <p:sp>
              <p:nvSpPr>
                <p:cNvPr id="12" name="Freeform 8" descr="Sand"/>
                <p:cNvSpPr>
                  <a:spLocks/>
                </p:cNvSpPr>
                <p:nvPr/>
              </p:nvSpPr>
              <p:spPr bwMode="auto">
                <a:xfrm>
                  <a:off x="1247" y="2213"/>
                  <a:ext cx="432" cy="466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332" y="2299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4" name="Freeform 10" descr="Sand"/>
                <p:cNvSpPr>
                  <a:spLocks/>
                </p:cNvSpPr>
                <p:nvPr/>
              </p:nvSpPr>
              <p:spPr bwMode="auto">
                <a:xfrm>
                  <a:off x="1201" y="1461"/>
                  <a:ext cx="430" cy="454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283" y="1584"/>
                  <a:ext cx="549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6" name="Freeform 12" descr="Sand"/>
                <p:cNvSpPr>
                  <a:spLocks/>
                </p:cNvSpPr>
                <p:nvPr/>
              </p:nvSpPr>
              <p:spPr bwMode="auto">
                <a:xfrm>
                  <a:off x="961" y="886"/>
                  <a:ext cx="430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043" y="1116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18" name="Freeform 14" descr="Sand"/>
                <p:cNvSpPr>
                  <a:spLocks/>
                </p:cNvSpPr>
                <p:nvPr/>
              </p:nvSpPr>
              <p:spPr bwMode="auto">
                <a:xfrm>
                  <a:off x="1007" y="3334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092" y="3563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0" name="Freeform 16" descr="Sand"/>
                <p:cNvSpPr>
                  <a:spLocks/>
                </p:cNvSpPr>
                <p:nvPr/>
              </p:nvSpPr>
              <p:spPr bwMode="auto">
                <a:xfrm>
                  <a:off x="672" y="1751"/>
                  <a:ext cx="430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55" y="1979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2" name="Freeform 18" descr="Sand"/>
                <p:cNvSpPr>
                  <a:spLocks/>
                </p:cNvSpPr>
                <p:nvPr/>
              </p:nvSpPr>
              <p:spPr bwMode="auto">
                <a:xfrm>
                  <a:off x="721" y="2518"/>
                  <a:ext cx="430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803" y="2747"/>
                  <a:ext cx="549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24" name="AutoShape 20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41" y="1098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5" name="AutoShape 21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51" y="1842"/>
                  <a:ext cx="500" cy="1149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6" name="AutoShape 22" descr="green068"/>
                <p:cNvSpPr>
                  <a:spLocks noChangeArrowheads="1"/>
                </p:cNvSpPr>
                <p:nvPr/>
              </p:nvSpPr>
              <p:spPr bwMode="auto">
                <a:xfrm rot="-5288368">
                  <a:off x="1150" y="2593"/>
                  <a:ext cx="501" cy="1149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7" name="AutoShape 23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41" y="2969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8" name="AutoShape 24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12" y="721"/>
                  <a:ext cx="501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29" name="AutoShape 25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33" y="1469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0" name="AutoShape 26" descr="green068"/>
                <p:cNvSpPr>
                  <a:spLocks noChangeArrowheads="1"/>
                </p:cNvSpPr>
                <p:nvPr/>
              </p:nvSpPr>
              <p:spPr bwMode="auto">
                <a:xfrm rot="5377203">
                  <a:off x="1141" y="2218"/>
                  <a:ext cx="500" cy="1150"/>
                </a:xfrm>
                <a:custGeom>
                  <a:avLst/>
                  <a:gdLst>
                    <a:gd name="G0" fmla="+- 5400 0 0"/>
                    <a:gd name="G1" fmla="+- 11796480 0 0"/>
                    <a:gd name="G2" fmla="+- 0 0 11796480"/>
                    <a:gd name="T0" fmla="*/ 0 256 1"/>
                    <a:gd name="T1" fmla="*/ 180 256 1"/>
                    <a:gd name="G3" fmla="+- 11796480 T0 T1"/>
                    <a:gd name="T2" fmla="*/ 0 256 1"/>
                    <a:gd name="T3" fmla="*/ 90 256 1"/>
                    <a:gd name="G4" fmla="+- 11796480 T2 T3"/>
                    <a:gd name="G5" fmla="*/ G4 2 1"/>
                    <a:gd name="T4" fmla="*/ 90 256 1"/>
                    <a:gd name="T5" fmla="*/ 0 256 1"/>
                    <a:gd name="G6" fmla="+- 11796480 T4 T5"/>
                    <a:gd name="G7" fmla="*/ G6 2 1"/>
                    <a:gd name="G8" fmla="abs 11796480"/>
                    <a:gd name="T6" fmla="*/ 0 256 1"/>
                    <a:gd name="T7" fmla="*/ 90 256 1"/>
                    <a:gd name="G9" fmla="+- G8 T6 T7"/>
                    <a:gd name="G10" fmla="?: G9 G7 G5"/>
                    <a:gd name="T8" fmla="*/ 0 256 1"/>
                    <a:gd name="T9" fmla="*/ 360 256 1"/>
                    <a:gd name="G11" fmla="+- G10 T8 T9"/>
                    <a:gd name="G12" fmla="?: G10 G11 G10"/>
                    <a:gd name="T10" fmla="*/ 0 256 1"/>
                    <a:gd name="T11" fmla="*/ 360 256 1"/>
                    <a:gd name="G13" fmla="+- G12 T10 T11"/>
                    <a:gd name="G14" fmla="?: G12 G13 G12"/>
                    <a:gd name="G15" fmla="+- 0 0 G14"/>
                    <a:gd name="G16" fmla="+- 10800 0 0"/>
                    <a:gd name="G17" fmla="+- 10800 0 5400"/>
                    <a:gd name="G18" fmla="*/ 5400 1 2"/>
                    <a:gd name="G19" fmla="+- G18 5400 0"/>
                    <a:gd name="G20" fmla="cos G19 11796480"/>
                    <a:gd name="G21" fmla="sin G19 11796480"/>
                    <a:gd name="G22" fmla="+- G20 10800 0"/>
                    <a:gd name="G23" fmla="+- G21 10800 0"/>
                    <a:gd name="G24" fmla="+- 10800 0 G20"/>
                    <a:gd name="G25" fmla="+- 5400 10800 0"/>
                    <a:gd name="G26" fmla="?: G9 G17 G25"/>
                    <a:gd name="G27" fmla="?: G9 0 21600"/>
                    <a:gd name="G28" fmla="cos 10800 11796480"/>
                    <a:gd name="G29" fmla="sin 10800 11796480"/>
                    <a:gd name="G30" fmla="sin 5400 11796480"/>
                    <a:gd name="G31" fmla="+- G28 10800 0"/>
                    <a:gd name="G32" fmla="+- G29 10800 0"/>
                    <a:gd name="G33" fmla="+- G30 10800 0"/>
                    <a:gd name="G34" fmla="?: G4 0 G31"/>
                    <a:gd name="G35" fmla="?: 11796480 G34 0"/>
                    <a:gd name="G36" fmla="?: G6 G35 G31"/>
                    <a:gd name="G37" fmla="+- 21600 0 G36"/>
                    <a:gd name="G38" fmla="?: G4 0 G33"/>
                    <a:gd name="G39" fmla="?: 11796480 G38 G32"/>
                    <a:gd name="G40" fmla="?: G6 G39 0"/>
                    <a:gd name="G41" fmla="?: G4 G32 21600"/>
                    <a:gd name="G42" fmla="?: G6 G41 G33"/>
                    <a:gd name="T12" fmla="*/ 10800 w 21600"/>
                    <a:gd name="T13" fmla="*/ 0 h 21600"/>
                    <a:gd name="T14" fmla="*/ 2700 w 21600"/>
                    <a:gd name="T15" fmla="*/ 10800 h 21600"/>
                    <a:gd name="T16" fmla="*/ 10800 w 21600"/>
                    <a:gd name="T17" fmla="*/ 5400 h 21600"/>
                    <a:gd name="T18" fmla="*/ 18900 w 21600"/>
                    <a:gd name="T19" fmla="*/ 10800 h 21600"/>
                    <a:gd name="T20" fmla="*/ G36 w 21600"/>
                    <a:gd name="T21" fmla="*/ G40 h 21600"/>
                    <a:gd name="T22" fmla="*/ G37 w 21600"/>
                    <a:gd name="T23" fmla="*/ G42 h 21600"/>
                  </a:gdLst>
                  <a:ahLst/>
                  <a:cxnLst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T20" t="T21" r="T22" b="T23"/>
                  <a:pathLst>
                    <a:path w="21600" h="21600">
                      <a:moveTo>
                        <a:pt x="5400" y="10800"/>
                      </a:moveTo>
                      <a:cubicBezTo>
                        <a:pt x="5400" y="7817"/>
                        <a:pt x="7817" y="5400"/>
                        <a:pt x="10800" y="5400"/>
                      </a:cubicBezTo>
                      <a:cubicBezTo>
                        <a:pt x="13782" y="5399"/>
                        <a:pt x="16199" y="7817"/>
                        <a:pt x="16200" y="10799"/>
                      </a:cubicBezTo>
                      <a:lnTo>
                        <a:pt x="21600" y="10800"/>
                      </a:ln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lose/>
                    </a:path>
                  </a:pathLst>
                </a:custGeom>
                <a:blipFill dpi="0" rotWithShape="0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107763" dir="18900000" algn="ctr" rotWithShape="0">
                    <a:srgbClr val="339966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1" name="Freeform 27" descr="Sand"/>
                <p:cNvSpPr>
                  <a:spLocks/>
                </p:cNvSpPr>
                <p:nvPr/>
              </p:nvSpPr>
              <p:spPr bwMode="auto">
                <a:xfrm>
                  <a:off x="384" y="2950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67" y="3178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3" name="Freeform 29" descr="Sand"/>
                <p:cNvSpPr>
                  <a:spLocks/>
                </p:cNvSpPr>
                <p:nvPr/>
              </p:nvSpPr>
              <p:spPr bwMode="auto">
                <a:xfrm>
                  <a:off x="384" y="2134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67" y="2362"/>
                  <a:ext cx="548" cy="2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5" name="Freeform 31" descr="Sand"/>
                <p:cNvSpPr>
                  <a:spLocks/>
                </p:cNvSpPr>
                <p:nvPr/>
              </p:nvSpPr>
              <p:spPr bwMode="auto">
                <a:xfrm>
                  <a:off x="384" y="1318"/>
                  <a:ext cx="432" cy="609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67" y="1547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7" name="Freeform 33" descr="Sand"/>
                <p:cNvSpPr>
                  <a:spLocks/>
                </p:cNvSpPr>
                <p:nvPr/>
              </p:nvSpPr>
              <p:spPr bwMode="auto">
                <a:xfrm rot="400339">
                  <a:off x="1727" y="1368"/>
                  <a:ext cx="527" cy="657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38" name="Text Box 34"/>
                <p:cNvSpPr txBox="1">
                  <a:spLocks noChangeArrowheads="1"/>
                </p:cNvSpPr>
                <p:nvPr/>
              </p:nvSpPr>
              <p:spPr bwMode="auto">
                <a:xfrm rot="400339">
                  <a:off x="1821" y="1624"/>
                  <a:ext cx="549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39" name="Freeform 35" descr="Sand"/>
                <p:cNvSpPr>
                  <a:spLocks/>
                </p:cNvSpPr>
                <p:nvPr/>
              </p:nvSpPr>
              <p:spPr bwMode="auto">
                <a:xfrm>
                  <a:off x="1776" y="2181"/>
                  <a:ext cx="432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859" y="2411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  <p:sp>
              <p:nvSpPr>
                <p:cNvPr id="41" name="Freeform 37" descr="Sand"/>
                <p:cNvSpPr>
                  <a:spLocks/>
                </p:cNvSpPr>
                <p:nvPr/>
              </p:nvSpPr>
              <p:spPr bwMode="auto">
                <a:xfrm>
                  <a:off x="1727" y="2901"/>
                  <a:ext cx="432" cy="608"/>
                </a:xfrm>
                <a:custGeom>
                  <a:avLst/>
                  <a:gdLst/>
                  <a:ahLst/>
                  <a:cxnLst>
                    <a:cxn ang="0">
                      <a:pos x="195" y="582"/>
                    </a:cxn>
                    <a:cxn ang="0">
                      <a:pos x="149" y="573"/>
                    </a:cxn>
                    <a:cxn ang="0">
                      <a:pos x="113" y="509"/>
                    </a:cxn>
                    <a:cxn ang="0">
                      <a:pos x="76" y="482"/>
                    </a:cxn>
                    <a:cxn ang="0">
                      <a:pos x="40" y="327"/>
                    </a:cxn>
                    <a:cxn ang="0">
                      <a:pos x="22" y="36"/>
                    </a:cxn>
                    <a:cxn ang="0">
                      <a:pos x="76" y="0"/>
                    </a:cxn>
                    <a:cxn ang="0">
                      <a:pos x="140" y="9"/>
                    </a:cxn>
                    <a:cxn ang="0">
                      <a:pos x="195" y="45"/>
                    </a:cxn>
                    <a:cxn ang="0">
                      <a:pos x="258" y="64"/>
                    </a:cxn>
                    <a:cxn ang="0">
                      <a:pos x="313" y="55"/>
                    </a:cxn>
                    <a:cxn ang="0">
                      <a:pos x="340" y="45"/>
                    </a:cxn>
                    <a:cxn ang="0">
                      <a:pos x="404" y="173"/>
                    </a:cxn>
                    <a:cxn ang="0">
                      <a:pos x="413" y="218"/>
                    </a:cxn>
                    <a:cxn ang="0">
                      <a:pos x="431" y="291"/>
                    </a:cxn>
                    <a:cxn ang="0">
                      <a:pos x="386" y="400"/>
                    </a:cxn>
                    <a:cxn ang="0">
                      <a:pos x="349" y="527"/>
                    </a:cxn>
                    <a:cxn ang="0">
                      <a:pos x="322" y="545"/>
                    </a:cxn>
                    <a:cxn ang="0">
                      <a:pos x="267" y="609"/>
                    </a:cxn>
                    <a:cxn ang="0">
                      <a:pos x="195" y="591"/>
                    </a:cxn>
                    <a:cxn ang="0">
                      <a:pos x="176" y="573"/>
                    </a:cxn>
                    <a:cxn ang="0">
                      <a:pos x="195" y="582"/>
                    </a:cxn>
                  </a:cxnLst>
                  <a:rect l="0" t="0" r="r" b="b"/>
                  <a:pathLst>
                    <a:path w="431" h="609">
                      <a:moveTo>
                        <a:pt x="195" y="582"/>
                      </a:moveTo>
                      <a:cubicBezTo>
                        <a:pt x="180" y="579"/>
                        <a:pt x="163" y="581"/>
                        <a:pt x="149" y="573"/>
                      </a:cubicBezTo>
                      <a:cubicBezTo>
                        <a:pt x="139" y="567"/>
                        <a:pt x="118" y="515"/>
                        <a:pt x="113" y="509"/>
                      </a:cubicBezTo>
                      <a:cubicBezTo>
                        <a:pt x="103" y="497"/>
                        <a:pt x="88" y="491"/>
                        <a:pt x="76" y="482"/>
                      </a:cubicBezTo>
                      <a:cubicBezTo>
                        <a:pt x="44" y="434"/>
                        <a:pt x="57" y="380"/>
                        <a:pt x="40" y="327"/>
                      </a:cubicBezTo>
                      <a:cubicBezTo>
                        <a:pt x="38" y="305"/>
                        <a:pt x="0" y="98"/>
                        <a:pt x="22" y="36"/>
                      </a:cubicBezTo>
                      <a:cubicBezTo>
                        <a:pt x="31" y="10"/>
                        <a:pt x="55" y="7"/>
                        <a:pt x="76" y="0"/>
                      </a:cubicBezTo>
                      <a:cubicBezTo>
                        <a:pt x="97" y="3"/>
                        <a:pt x="119" y="3"/>
                        <a:pt x="140" y="9"/>
                      </a:cubicBezTo>
                      <a:cubicBezTo>
                        <a:pt x="223" y="31"/>
                        <a:pt x="141" y="17"/>
                        <a:pt x="195" y="45"/>
                      </a:cubicBezTo>
                      <a:cubicBezTo>
                        <a:pt x="215" y="55"/>
                        <a:pt x="237" y="57"/>
                        <a:pt x="258" y="64"/>
                      </a:cubicBezTo>
                      <a:cubicBezTo>
                        <a:pt x="276" y="61"/>
                        <a:pt x="295" y="59"/>
                        <a:pt x="313" y="55"/>
                      </a:cubicBezTo>
                      <a:cubicBezTo>
                        <a:pt x="322" y="53"/>
                        <a:pt x="331" y="43"/>
                        <a:pt x="340" y="45"/>
                      </a:cubicBezTo>
                      <a:cubicBezTo>
                        <a:pt x="369" y="51"/>
                        <a:pt x="398" y="155"/>
                        <a:pt x="404" y="173"/>
                      </a:cubicBezTo>
                      <a:cubicBezTo>
                        <a:pt x="409" y="188"/>
                        <a:pt x="410" y="203"/>
                        <a:pt x="413" y="218"/>
                      </a:cubicBezTo>
                      <a:cubicBezTo>
                        <a:pt x="419" y="242"/>
                        <a:pt x="431" y="291"/>
                        <a:pt x="431" y="291"/>
                      </a:cubicBezTo>
                      <a:cubicBezTo>
                        <a:pt x="423" y="340"/>
                        <a:pt x="428" y="372"/>
                        <a:pt x="386" y="400"/>
                      </a:cubicBezTo>
                      <a:cubicBezTo>
                        <a:pt x="374" y="432"/>
                        <a:pt x="366" y="506"/>
                        <a:pt x="349" y="527"/>
                      </a:cubicBezTo>
                      <a:cubicBezTo>
                        <a:pt x="342" y="535"/>
                        <a:pt x="331" y="539"/>
                        <a:pt x="322" y="545"/>
                      </a:cubicBezTo>
                      <a:cubicBezTo>
                        <a:pt x="309" y="584"/>
                        <a:pt x="295" y="582"/>
                        <a:pt x="267" y="609"/>
                      </a:cubicBezTo>
                      <a:cubicBezTo>
                        <a:pt x="243" y="603"/>
                        <a:pt x="218" y="600"/>
                        <a:pt x="195" y="591"/>
                      </a:cubicBezTo>
                      <a:cubicBezTo>
                        <a:pt x="187" y="588"/>
                        <a:pt x="176" y="582"/>
                        <a:pt x="176" y="573"/>
                      </a:cubicBezTo>
                      <a:cubicBezTo>
                        <a:pt x="176" y="566"/>
                        <a:pt x="189" y="579"/>
                        <a:pt x="195" y="582"/>
                      </a:cubicBezTo>
                      <a:close/>
                    </a:path>
                  </a:pathLst>
                </a:custGeom>
                <a:blipFill dpi="0" rotWithShape="0">
                  <a:blip r:embed="rId8" cstate="print"/>
                  <a:srcRect/>
                  <a:tile tx="0" ty="0" sx="100000" sy="100000" flip="none" algn="tl"/>
                </a:blipFill>
                <a:ln w="9525">
                  <a:solidFill>
                    <a:srgbClr val="66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pt-BR">
                    <a:cs typeface="+mn-cs"/>
                  </a:endParaRPr>
                </a:p>
              </p:txBody>
            </p:sp>
            <p:sp>
              <p:nvSpPr>
                <p:cNvPr id="4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1811" y="3131"/>
                  <a:ext cx="548" cy="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400" b="1">
                      <a:solidFill>
                        <a:schemeClr val="bg1"/>
                      </a:solidFill>
                    </a:rPr>
                    <a:t>Clay</a:t>
                  </a:r>
                </a:p>
              </p:txBody>
            </p:sp>
          </p:grpSp>
          <p:sp>
            <p:nvSpPr>
              <p:cNvPr id="10" name="CaixaDeTexto 9"/>
              <p:cNvSpPr txBox="1"/>
              <p:nvPr/>
            </p:nvSpPr>
            <p:spPr>
              <a:xfrm>
                <a:off x="358053" y="1169112"/>
                <a:ext cx="2879405" cy="66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Hifas de fungos</a:t>
                </a:r>
              </a:p>
            </p:txBody>
          </p:sp>
          <p:cxnSp>
            <p:nvCxnSpPr>
              <p:cNvPr id="11" name="Conector de seta reta 3"/>
              <p:cNvCxnSpPr>
                <a:cxnSpLocks/>
                <a:stCxn id="10" idx="2"/>
              </p:cNvCxnSpPr>
              <p:nvPr/>
            </p:nvCxnSpPr>
            <p:spPr>
              <a:xfrm flipH="1">
                <a:off x="1511093" y="1832776"/>
                <a:ext cx="286664" cy="181896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6" name="Picture 5" descr="hypha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4439" y="1854713"/>
            <a:ext cx="2761374" cy="255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tângulo 46"/>
          <p:cNvSpPr/>
          <p:nvPr/>
        </p:nvSpPr>
        <p:spPr>
          <a:xfrm rot="16200000">
            <a:off x="6940578" y="2869506"/>
            <a:ext cx="402975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Foto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cedida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por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Mikha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 and Rice, 2004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2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root systems and soil aggre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143000"/>
            <a:ext cx="8763000" cy="46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2267" y="177421"/>
            <a:ext cx="842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 função das raízes na reorganização da nova estrutura</a:t>
            </a:r>
          </a:p>
        </p:txBody>
      </p:sp>
    </p:spTree>
    <p:extLst>
      <p:ext uri="{BB962C8B-B14F-4D97-AF65-F5344CB8AC3E}">
        <p14:creationId xmlns:p14="http://schemas.microsoft.com/office/powerpoint/2010/main" val="6139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8" descr="Ex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152400" y="115888"/>
            <a:ext cx="8763000" cy="528637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0"/>
                  <a:invGamma/>
                  <a:alpha val="59000"/>
                </a:srgbClr>
              </a:gs>
              <a:gs pos="50000">
                <a:srgbClr val="FF3300">
                  <a:alpha val="39999"/>
                </a:srgbClr>
              </a:gs>
              <a:gs pos="100000">
                <a:srgbClr val="FF3300">
                  <a:gamma/>
                  <a:shade val="0"/>
                  <a:invGamma/>
                  <a:alpha val="59000"/>
                </a:srgb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>
                <a:solidFill>
                  <a:schemeClr val="bg1"/>
                </a:solidFill>
                <a:latin typeface="Arial Black" pitchFamily="34" charset="0"/>
              </a:rPr>
              <a:t>Taxa de rizodeposição de algumas culturas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79388" y="981075"/>
            <a:ext cx="8785225" cy="576103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60392"/>
                  <a:invGamma/>
                  <a:alpha val="75000"/>
                </a:schemeClr>
              </a:gs>
              <a:gs pos="100000">
                <a:schemeClr val="bg1">
                  <a:alpha val="39999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1050925"/>
            <a:ext cx="8915400" cy="990600"/>
            <a:chOff x="48" y="480"/>
            <a:chExt cx="5616" cy="624"/>
          </a:xfrm>
        </p:grpSpPr>
        <p:sp>
          <p:nvSpPr>
            <p:cNvPr id="30755" name="Text Box 5"/>
            <p:cNvSpPr txBox="1">
              <a:spLocks noChangeArrowheads="1"/>
            </p:cNvSpPr>
            <p:nvPr/>
          </p:nvSpPr>
          <p:spPr bwMode="auto">
            <a:xfrm>
              <a:off x="48" y="528"/>
              <a:ext cx="8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Espécies</a:t>
              </a:r>
            </a:p>
          </p:txBody>
        </p:sp>
        <p:sp>
          <p:nvSpPr>
            <p:cNvPr id="30756" name="Text Box 6"/>
            <p:cNvSpPr txBox="1">
              <a:spLocks noChangeArrowheads="1"/>
            </p:cNvSpPr>
            <p:nvPr/>
          </p:nvSpPr>
          <p:spPr bwMode="auto">
            <a:xfrm>
              <a:off x="2544" y="528"/>
              <a:ext cx="13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Taxa de rizodeposição</a:t>
              </a:r>
            </a:p>
          </p:txBody>
        </p:sp>
        <p:sp>
          <p:nvSpPr>
            <p:cNvPr id="30757" name="Text Box 7"/>
            <p:cNvSpPr txBox="1">
              <a:spLocks noChangeArrowheads="1"/>
            </p:cNvSpPr>
            <p:nvPr/>
          </p:nvSpPr>
          <p:spPr bwMode="auto">
            <a:xfrm>
              <a:off x="912" y="528"/>
              <a:ext cx="129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Tipo de Rizodepósito</a:t>
              </a:r>
            </a:p>
          </p:txBody>
        </p:sp>
        <p:sp>
          <p:nvSpPr>
            <p:cNvPr id="30758" name="Text Box 8"/>
            <p:cNvSpPr txBox="1">
              <a:spLocks noChangeArrowheads="1"/>
            </p:cNvSpPr>
            <p:nvPr/>
          </p:nvSpPr>
          <p:spPr bwMode="auto">
            <a:xfrm>
              <a:off x="4176" y="528"/>
              <a:ext cx="110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Referência</a:t>
              </a:r>
            </a:p>
          </p:txBody>
        </p:sp>
        <p:sp>
          <p:nvSpPr>
            <p:cNvPr id="30759" name="Line 9"/>
            <p:cNvSpPr>
              <a:spLocks noChangeShapeType="1"/>
            </p:cNvSpPr>
            <p:nvPr/>
          </p:nvSpPr>
          <p:spPr bwMode="auto">
            <a:xfrm>
              <a:off x="96" y="480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60" name="Line 10"/>
            <p:cNvSpPr>
              <a:spLocks noChangeShapeType="1"/>
            </p:cNvSpPr>
            <p:nvPr/>
          </p:nvSpPr>
          <p:spPr bwMode="auto">
            <a:xfrm>
              <a:off x="96" y="1104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" y="2270125"/>
            <a:ext cx="8991600" cy="1920875"/>
            <a:chOff x="48" y="1248"/>
            <a:chExt cx="5664" cy="1210"/>
          </a:xfrm>
        </p:grpSpPr>
        <p:sp>
          <p:nvSpPr>
            <p:cNvPr id="30745" name="Text Box 12"/>
            <p:cNvSpPr txBox="1">
              <a:spLocks noChangeArrowheads="1"/>
            </p:cNvSpPr>
            <p:nvPr/>
          </p:nvSpPr>
          <p:spPr bwMode="auto">
            <a:xfrm>
              <a:off x="48" y="1248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Milho</a:t>
              </a:r>
            </a:p>
          </p:txBody>
        </p:sp>
        <p:sp>
          <p:nvSpPr>
            <p:cNvPr id="30746" name="Text Box 13"/>
            <p:cNvSpPr txBox="1">
              <a:spLocks noChangeArrowheads="1"/>
            </p:cNvSpPr>
            <p:nvPr/>
          </p:nvSpPr>
          <p:spPr bwMode="auto">
            <a:xfrm>
              <a:off x="912" y="1248"/>
              <a:ext cx="1248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Glicose   Frutose   Sucrose maltose    amino ácidos Compostos - N</a:t>
              </a:r>
            </a:p>
          </p:txBody>
        </p:sp>
        <p:sp>
          <p:nvSpPr>
            <p:cNvPr id="30747" name="Text Box 14"/>
            <p:cNvSpPr txBox="1">
              <a:spLocks noChangeArrowheads="1"/>
            </p:cNvSpPr>
            <p:nvPr/>
          </p:nvSpPr>
          <p:spPr bwMode="auto">
            <a:xfrm>
              <a:off x="2544" y="1248"/>
              <a:ext cx="1680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r>
                <a:rPr lang="pt-BR" sz="1800" b="1">
                  <a:latin typeface="Tahoma" pitchFamily="34" charset="0"/>
                </a:rPr>
                <a:t>8,76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0,88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1,30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2,04 mg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0,80  </a:t>
              </a:r>
              <a:r>
                <a:rPr lang="pt-BR" sz="1800" b="1">
                  <a:latin typeface="Tahoma" pitchFamily="34" charset="0"/>
                  <a:sym typeface="Symbol" pitchFamily="18" charset="2"/>
                </a:rPr>
                <a:t></a:t>
              </a:r>
              <a:r>
                <a:rPr lang="pt-BR" sz="1800" b="1">
                  <a:latin typeface="Tahoma" pitchFamily="34" charset="0"/>
                </a:rPr>
                <a:t>g 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h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  10-680 </a:t>
              </a:r>
              <a:r>
                <a:rPr lang="pt-BR" sz="1800" b="1">
                  <a:latin typeface="Tahoma" pitchFamily="34" charset="0"/>
                  <a:sym typeface="Symbol" pitchFamily="18" charset="2"/>
                </a:rPr>
                <a:t></a:t>
              </a:r>
              <a:r>
                <a:rPr lang="pt-BR" sz="1800" b="1">
                  <a:latin typeface="Tahoma" pitchFamily="34" charset="0"/>
                </a:rPr>
                <a:t>g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  <a:r>
                <a:rPr lang="pt-BR" sz="1800" b="1">
                  <a:latin typeface="Tahoma" pitchFamily="34" charset="0"/>
                </a:rPr>
                <a:t> raiz dia</a:t>
              </a:r>
              <a:r>
                <a:rPr lang="pt-BR" sz="1800" b="1" baseline="30000">
                  <a:latin typeface="Tahoma" pitchFamily="34" charset="0"/>
                </a:rPr>
                <a:t>-1</a:t>
              </a:r>
            </a:p>
          </p:txBody>
        </p:sp>
        <p:sp>
          <p:nvSpPr>
            <p:cNvPr id="30748" name="Text Box 15"/>
            <p:cNvSpPr txBox="1">
              <a:spLocks noChangeArrowheads="1"/>
            </p:cNvSpPr>
            <p:nvPr/>
          </p:nvSpPr>
          <p:spPr bwMode="auto">
            <a:xfrm>
              <a:off x="4464" y="1296"/>
              <a:ext cx="120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pt-BR" sz="2000" baseline="30000">
                <a:latin typeface="Tahoma" pitchFamily="34" charset="0"/>
              </a:endParaRPr>
            </a:p>
          </p:txBody>
        </p:sp>
        <p:sp>
          <p:nvSpPr>
            <p:cNvPr id="30749" name="Text Box 16"/>
            <p:cNvSpPr txBox="1">
              <a:spLocks noChangeArrowheads="1"/>
            </p:cNvSpPr>
            <p:nvPr/>
          </p:nvSpPr>
          <p:spPr bwMode="auto">
            <a:xfrm>
              <a:off x="4176" y="1276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0" name="Text Box 17"/>
            <p:cNvSpPr txBox="1">
              <a:spLocks noChangeArrowheads="1"/>
            </p:cNvSpPr>
            <p:nvPr/>
          </p:nvSpPr>
          <p:spPr bwMode="auto">
            <a:xfrm>
              <a:off x="4176" y="1468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1" name="Text Box 18"/>
            <p:cNvSpPr txBox="1">
              <a:spLocks noChangeArrowheads="1"/>
            </p:cNvSpPr>
            <p:nvPr/>
          </p:nvSpPr>
          <p:spPr bwMode="auto">
            <a:xfrm>
              <a:off x="4176" y="1660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2" name="Text Box 19"/>
            <p:cNvSpPr txBox="1">
              <a:spLocks noChangeArrowheads="1"/>
            </p:cNvSpPr>
            <p:nvPr/>
          </p:nvSpPr>
          <p:spPr bwMode="auto">
            <a:xfrm>
              <a:off x="4176" y="1852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Shonwitz &amp; Ziegler, 1982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3" name="Text Box 20"/>
            <p:cNvSpPr txBox="1">
              <a:spLocks noChangeArrowheads="1"/>
            </p:cNvSpPr>
            <p:nvPr/>
          </p:nvSpPr>
          <p:spPr bwMode="auto">
            <a:xfrm>
              <a:off x="4176" y="2044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Jones &amp; Darrah, 1993</a:t>
              </a:r>
              <a:endParaRPr lang="pt-BR" sz="1600" baseline="30000">
                <a:latin typeface="Tahoma" pitchFamily="34" charset="0"/>
              </a:endParaRPr>
            </a:p>
          </p:txBody>
        </p:sp>
        <p:sp>
          <p:nvSpPr>
            <p:cNvPr id="30754" name="Text Box 21"/>
            <p:cNvSpPr txBox="1">
              <a:spLocks noChangeArrowheads="1"/>
            </p:cNvSpPr>
            <p:nvPr/>
          </p:nvSpPr>
          <p:spPr bwMode="auto">
            <a:xfrm>
              <a:off x="4176" y="2236"/>
              <a:ext cx="15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Matsumoto et al., 1979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4479925"/>
            <a:ext cx="8839200" cy="711200"/>
            <a:chOff x="96" y="2736"/>
            <a:chExt cx="5568" cy="448"/>
          </a:xfrm>
        </p:grpSpPr>
        <p:sp>
          <p:nvSpPr>
            <p:cNvPr id="30741" name="Text Box 23"/>
            <p:cNvSpPr txBox="1">
              <a:spLocks noChangeArrowheads="1"/>
            </p:cNvSpPr>
            <p:nvPr/>
          </p:nvSpPr>
          <p:spPr bwMode="auto">
            <a:xfrm>
              <a:off x="96" y="27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Trigo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912" y="2738"/>
              <a:ext cx="168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2000" b="1" dirty="0">
                  <a:latin typeface="Tahoma" pitchFamily="34" charset="0"/>
                </a:rPr>
                <a:t>C solúvel (exsudatos</a:t>
              </a:r>
              <a:r>
                <a:rPr lang="pt-BR" sz="2000" dirty="0">
                  <a:latin typeface="Tahoma" pitchFamily="34" charset="0"/>
                </a:rPr>
                <a:t>)</a:t>
              </a:r>
            </a:p>
          </p:txBody>
        </p:sp>
        <p:sp>
          <p:nvSpPr>
            <p:cNvPr id="30743" name="Text Box 25"/>
            <p:cNvSpPr txBox="1">
              <a:spLocks noChangeArrowheads="1"/>
            </p:cNvSpPr>
            <p:nvPr/>
          </p:nvSpPr>
          <p:spPr bwMode="auto">
            <a:xfrm>
              <a:off x="2544" y="2784"/>
              <a:ext cx="177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66-243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dia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</a:p>
          </p:txBody>
        </p:sp>
        <p:sp>
          <p:nvSpPr>
            <p:cNvPr id="30744" name="Text Box 26"/>
            <p:cNvSpPr txBox="1">
              <a:spLocks noChangeArrowheads="1"/>
            </p:cNvSpPr>
            <p:nvPr/>
          </p:nvSpPr>
          <p:spPr bwMode="auto">
            <a:xfrm>
              <a:off x="4176" y="2784"/>
              <a:ext cx="148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Prikryl &amp; Vancura, 1980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152400" y="5089525"/>
            <a:ext cx="8610600" cy="730250"/>
            <a:chOff x="96" y="3120"/>
            <a:chExt cx="5424" cy="460"/>
          </a:xfrm>
        </p:grpSpPr>
        <p:sp>
          <p:nvSpPr>
            <p:cNvPr id="30737" name="Text Box 28"/>
            <p:cNvSpPr txBox="1">
              <a:spLocks noChangeArrowheads="1"/>
            </p:cNvSpPr>
            <p:nvPr/>
          </p:nvSpPr>
          <p:spPr bwMode="auto">
            <a:xfrm>
              <a:off x="96" y="3120"/>
              <a:ext cx="7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Legum.</a:t>
              </a:r>
            </a:p>
          </p:txBody>
        </p:sp>
        <p:sp>
          <p:nvSpPr>
            <p:cNvPr id="30738" name="Text Box 29"/>
            <p:cNvSpPr txBox="1">
              <a:spLocks noChangeArrowheads="1"/>
            </p:cNvSpPr>
            <p:nvPr/>
          </p:nvSpPr>
          <p:spPr bwMode="auto">
            <a:xfrm>
              <a:off x="912" y="3158"/>
              <a:ext cx="1680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Exsudatos (amino-Compostos)</a:t>
              </a:r>
            </a:p>
          </p:txBody>
        </p:sp>
        <p:sp>
          <p:nvSpPr>
            <p:cNvPr id="30739" name="Text Box 30"/>
            <p:cNvSpPr txBox="1">
              <a:spLocks noChangeArrowheads="1"/>
            </p:cNvSpPr>
            <p:nvPr/>
          </p:nvSpPr>
          <p:spPr bwMode="auto">
            <a:xfrm>
              <a:off x="2544" y="3206"/>
              <a:ext cx="17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250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(3-4 s</a:t>
              </a:r>
              <a:r>
                <a:rPr lang="pt-BR" b="1">
                  <a:latin typeface="Tahoma" pitchFamily="34" charset="0"/>
                </a:rPr>
                <a:t>)</a:t>
              </a:r>
              <a:endParaRPr lang="pt-BR" b="1" baseline="30000">
                <a:latin typeface="Tahoma" pitchFamily="34" charset="0"/>
              </a:endParaRPr>
            </a:p>
          </p:txBody>
        </p:sp>
        <p:sp>
          <p:nvSpPr>
            <p:cNvPr id="30740" name="Text Box 31"/>
            <p:cNvSpPr txBox="1">
              <a:spLocks noChangeArrowheads="1"/>
            </p:cNvSpPr>
            <p:nvPr/>
          </p:nvSpPr>
          <p:spPr bwMode="auto">
            <a:xfrm>
              <a:off x="4176" y="3196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Whips &amp; Linch, 1985</a:t>
              </a:r>
              <a:endParaRPr lang="pt-BR" sz="1600" baseline="30000">
                <a:latin typeface="Tahoma" pitchFamily="34" charset="0"/>
              </a:endParaRPr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52400" y="5775325"/>
            <a:ext cx="8839200" cy="914400"/>
            <a:chOff x="96" y="3552"/>
            <a:chExt cx="5568" cy="576"/>
          </a:xfrm>
        </p:grpSpPr>
        <p:sp>
          <p:nvSpPr>
            <p:cNvPr id="30732" name="Text Box 33"/>
            <p:cNvSpPr txBox="1">
              <a:spLocks noChangeArrowheads="1"/>
            </p:cNvSpPr>
            <p:nvPr/>
          </p:nvSpPr>
          <p:spPr bwMode="auto">
            <a:xfrm>
              <a:off x="96" y="3552"/>
              <a:ext cx="76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>
                  <a:latin typeface="Tahoma" pitchFamily="34" charset="0"/>
                </a:rPr>
                <a:t>Gram./Past.</a:t>
              </a:r>
            </a:p>
          </p:txBody>
        </p:sp>
        <p:sp>
          <p:nvSpPr>
            <p:cNvPr id="30733" name="Text Box 34"/>
            <p:cNvSpPr txBox="1">
              <a:spLocks noChangeArrowheads="1"/>
            </p:cNvSpPr>
            <p:nvPr/>
          </p:nvSpPr>
          <p:spPr bwMode="auto">
            <a:xfrm>
              <a:off x="912" y="3590"/>
              <a:ext cx="168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900" b="1">
                  <a:latin typeface="Tahoma" pitchFamily="34" charset="0"/>
                </a:rPr>
                <a:t>Exsudatos solúveis</a:t>
              </a:r>
            </a:p>
          </p:txBody>
        </p:sp>
        <p:sp>
          <p:nvSpPr>
            <p:cNvPr id="30734" name="Text Box 35"/>
            <p:cNvSpPr txBox="1">
              <a:spLocks noChangeArrowheads="1"/>
            </p:cNvSpPr>
            <p:nvPr/>
          </p:nvSpPr>
          <p:spPr bwMode="auto">
            <a:xfrm>
              <a:off x="2544" y="3638"/>
              <a:ext cx="177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700" b="1">
                  <a:latin typeface="Tahoma" pitchFamily="34" charset="0"/>
                </a:rPr>
                <a:t>500 mg g</a:t>
              </a:r>
              <a:r>
                <a:rPr lang="pt-BR" sz="1700" b="1" baseline="30000">
                  <a:latin typeface="Tahoma" pitchFamily="34" charset="0"/>
                </a:rPr>
                <a:t>-1</a:t>
              </a:r>
              <a:r>
                <a:rPr lang="pt-BR" sz="1700" b="1">
                  <a:latin typeface="Tahoma" pitchFamily="34" charset="0"/>
                </a:rPr>
                <a:t> raiz (3-4 s)</a:t>
              </a:r>
              <a:endParaRPr lang="pt-BR" sz="1700" b="1" baseline="30000">
                <a:latin typeface="Tahoma" pitchFamily="34" charset="0"/>
              </a:endParaRPr>
            </a:p>
          </p:txBody>
        </p:sp>
        <p:sp>
          <p:nvSpPr>
            <p:cNvPr id="30735" name="Line 36"/>
            <p:cNvSpPr>
              <a:spLocks noChangeShapeType="1"/>
            </p:cNvSpPr>
            <p:nvPr/>
          </p:nvSpPr>
          <p:spPr bwMode="auto">
            <a:xfrm>
              <a:off x="96" y="4128"/>
              <a:ext cx="5568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36" name="Text Box 37"/>
            <p:cNvSpPr txBox="1">
              <a:spLocks noChangeArrowheads="1"/>
            </p:cNvSpPr>
            <p:nvPr/>
          </p:nvSpPr>
          <p:spPr bwMode="auto">
            <a:xfrm>
              <a:off x="4176" y="3648"/>
              <a:ext cx="134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sz="1600">
                  <a:latin typeface="Tahoma" pitchFamily="34" charset="0"/>
                </a:rPr>
                <a:t>Whips &amp; Linch, 1985</a:t>
              </a:r>
              <a:endParaRPr lang="pt-BR" sz="1600" baseline="3000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05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root systems and soil aggreg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5" t="2616" r="321" b="33209"/>
          <a:stretch/>
        </p:blipFill>
        <p:spPr bwMode="auto">
          <a:xfrm>
            <a:off x="1046163" y="323850"/>
            <a:ext cx="682964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 42"/>
          <p:cNvSpPr/>
          <p:nvPr/>
        </p:nvSpPr>
        <p:spPr>
          <a:xfrm>
            <a:off x="0" y="1667709"/>
            <a:ext cx="9144000" cy="39215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0" y="764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finas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penetram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nos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poros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causam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secamento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redor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raizes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0717" y="55892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Reorganizam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partículas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argila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a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compressão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estabilizam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com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polissacarideos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excretados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pelos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microrganismos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 e as </a:t>
            </a:r>
            <a:r>
              <a:rPr lang="en-US" sz="2400" b="1" dirty="0" err="1">
                <a:solidFill>
                  <a:schemeClr val="bg1"/>
                </a:solidFill>
                <a:latin typeface="Tahoma" pitchFamily="34" charset="0"/>
              </a:rPr>
              <a:t>raízes</a:t>
            </a:r>
            <a:r>
              <a:rPr lang="en-US" sz="2400" b="1" dirty="0">
                <a:solidFill>
                  <a:schemeClr val="bg1"/>
                </a:solidFill>
                <a:latin typeface="Tahoma" pitchFamily="34" charset="0"/>
              </a:rPr>
              <a:t>. 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 rot="20978122">
            <a:off x="954303" y="2786236"/>
            <a:ext cx="2220912" cy="809625"/>
            <a:chOff x="1625" y="1468"/>
            <a:chExt cx="1399" cy="510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 rot="-3405074">
              <a:off x="2198" y="1175"/>
              <a:ext cx="235" cy="1372"/>
            </a:xfrm>
            <a:custGeom>
              <a:avLst/>
              <a:gdLst>
                <a:gd name="T0" fmla="*/ 114 w 271"/>
                <a:gd name="T1" fmla="*/ 6 h 2744"/>
                <a:gd name="T2" fmla="*/ 69 w 271"/>
                <a:gd name="T3" fmla="*/ 40 h 2744"/>
                <a:gd name="T4" fmla="*/ 53 w 271"/>
                <a:gd name="T5" fmla="*/ 110 h 2744"/>
                <a:gd name="T6" fmla="*/ 58 w 271"/>
                <a:gd name="T7" fmla="*/ 172 h 2744"/>
                <a:gd name="T8" fmla="*/ 48 w 271"/>
                <a:gd name="T9" fmla="*/ 218 h 2744"/>
                <a:gd name="T10" fmla="*/ 48 w 271"/>
                <a:gd name="T11" fmla="*/ 268 h 2744"/>
                <a:gd name="T12" fmla="*/ 53 w 271"/>
                <a:gd name="T13" fmla="*/ 343 h 2744"/>
                <a:gd name="T14" fmla="*/ 48 w 271"/>
                <a:gd name="T15" fmla="*/ 389 h 2744"/>
                <a:gd name="T16" fmla="*/ 58 w 271"/>
                <a:gd name="T17" fmla="*/ 444 h 2744"/>
                <a:gd name="T18" fmla="*/ 40 w 271"/>
                <a:gd name="T19" fmla="*/ 511 h 2744"/>
                <a:gd name="T20" fmla="*/ 50 w 271"/>
                <a:gd name="T21" fmla="*/ 568 h 2744"/>
                <a:gd name="T22" fmla="*/ 53 w 271"/>
                <a:gd name="T23" fmla="*/ 622 h 2744"/>
                <a:gd name="T24" fmla="*/ 40 w 271"/>
                <a:gd name="T25" fmla="*/ 678 h 2744"/>
                <a:gd name="T26" fmla="*/ 48 w 271"/>
                <a:gd name="T27" fmla="*/ 731 h 2744"/>
                <a:gd name="T28" fmla="*/ 50 w 271"/>
                <a:gd name="T29" fmla="*/ 789 h 2744"/>
                <a:gd name="T30" fmla="*/ 37 w 271"/>
                <a:gd name="T31" fmla="*/ 841 h 2744"/>
                <a:gd name="T32" fmla="*/ 37 w 271"/>
                <a:gd name="T33" fmla="*/ 898 h 2744"/>
                <a:gd name="T34" fmla="*/ 45 w 271"/>
                <a:gd name="T35" fmla="*/ 949 h 2744"/>
                <a:gd name="T36" fmla="*/ 42 w 271"/>
                <a:gd name="T37" fmla="*/ 1006 h 2744"/>
                <a:gd name="T38" fmla="*/ 32 w 271"/>
                <a:gd name="T39" fmla="*/ 1062 h 2744"/>
                <a:gd name="T40" fmla="*/ 32 w 271"/>
                <a:gd name="T41" fmla="*/ 1142 h 2744"/>
                <a:gd name="T42" fmla="*/ 18 w 271"/>
                <a:gd name="T43" fmla="*/ 1197 h 2744"/>
                <a:gd name="T44" fmla="*/ 26 w 271"/>
                <a:gd name="T45" fmla="*/ 1248 h 2744"/>
                <a:gd name="T46" fmla="*/ 10 w 271"/>
                <a:gd name="T47" fmla="*/ 1285 h 2744"/>
                <a:gd name="T48" fmla="*/ 0 w 271"/>
                <a:gd name="T49" fmla="*/ 1340 h 2744"/>
                <a:gd name="T50" fmla="*/ 37 w 271"/>
                <a:gd name="T51" fmla="*/ 1368 h 2744"/>
                <a:gd name="T52" fmla="*/ 127 w 271"/>
                <a:gd name="T53" fmla="*/ 1372 h 2744"/>
                <a:gd name="T54" fmla="*/ 212 w 271"/>
                <a:gd name="T55" fmla="*/ 1360 h 2744"/>
                <a:gd name="T56" fmla="*/ 235 w 271"/>
                <a:gd name="T57" fmla="*/ 1344 h 2744"/>
                <a:gd name="T58" fmla="*/ 228 w 271"/>
                <a:gd name="T59" fmla="*/ 1324 h 2744"/>
                <a:gd name="T60" fmla="*/ 209 w 271"/>
                <a:gd name="T61" fmla="*/ 1299 h 2744"/>
                <a:gd name="T62" fmla="*/ 193 w 271"/>
                <a:gd name="T63" fmla="*/ 1265 h 2744"/>
                <a:gd name="T64" fmla="*/ 188 w 271"/>
                <a:gd name="T65" fmla="*/ 1217 h 2744"/>
                <a:gd name="T66" fmla="*/ 201 w 271"/>
                <a:gd name="T67" fmla="*/ 1175 h 2744"/>
                <a:gd name="T68" fmla="*/ 193 w 271"/>
                <a:gd name="T69" fmla="*/ 1126 h 2744"/>
                <a:gd name="T70" fmla="*/ 206 w 271"/>
                <a:gd name="T71" fmla="*/ 1055 h 2744"/>
                <a:gd name="T72" fmla="*/ 199 w 271"/>
                <a:gd name="T73" fmla="*/ 994 h 2744"/>
                <a:gd name="T74" fmla="*/ 206 w 271"/>
                <a:gd name="T75" fmla="*/ 942 h 2744"/>
                <a:gd name="T76" fmla="*/ 214 w 271"/>
                <a:gd name="T77" fmla="*/ 881 h 2744"/>
                <a:gd name="T78" fmla="*/ 212 w 271"/>
                <a:gd name="T79" fmla="*/ 830 h 2744"/>
                <a:gd name="T80" fmla="*/ 199 w 271"/>
                <a:gd name="T81" fmla="*/ 786 h 2744"/>
                <a:gd name="T82" fmla="*/ 212 w 271"/>
                <a:gd name="T83" fmla="*/ 728 h 2744"/>
                <a:gd name="T84" fmla="*/ 219 w 271"/>
                <a:gd name="T85" fmla="*/ 673 h 2744"/>
                <a:gd name="T86" fmla="*/ 207 w 271"/>
                <a:gd name="T87" fmla="*/ 622 h 2744"/>
                <a:gd name="T88" fmla="*/ 207 w 271"/>
                <a:gd name="T89" fmla="*/ 574 h 2744"/>
                <a:gd name="T90" fmla="*/ 217 w 271"/>
                <a:gd name="T91" fmla="*/ 528 h 2744"/>
                <a:gd name="T92" fmla="*/ 207 w 271"/>
                <a:gd name="T93" fmla="*/ 479 h 2744"/>
                <a:gd name="T94" fmla="*/ 219 w 271"/>
                <a:gd name="T95" fmla="*/ 402 h 2744"/>
                <a:gd name="T96" fmla="*/ 222 w 271"/>
                <a:gd name="T97" fmla="*/ 350 h 2744"/>
                <a:gd name="T98" fmla="*/ 212 w 271"/>
                <a:gd name="T99" fmla="*/ 306 h 2744"/>
                <a:gd name="T100" fmla="*/ 222 w 271"/>
                <a:gd name="T101" fmla="*/ 237 h 2744"/>
                <a:gd name="T102" fmla="*/ 212 w 271"/>
                <a:gd name="T103" fmla="*/ 181 h 2744"/>
                <a:gd name="T104" fmla="*/ 209 w 271"/>
                <a:gd name="T105" fmla="*/ 114 h 2744"/>
                <a:gd name="T106" fmla="*/ 218 w 271"/>
                <a:gd name="T107" fmla="*/ 58 h 2744"/>
                <a:gd name="T108" fmla="*/ 197 w 271"/>
                <a:gd name="T109" fmla="*/ 15 h 2744"/>
                <a:gd name="T110" fmla="*/ 139 w 271"/>
                <a:gd name="T111" fmla="*/ 0 h 27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1"/>
                <a:gd name="T169" fmla="*/ 0 h 2744"/>
                <a:gd name="T170" fmla="*/ 271 w 271"/>
                <a:gd name="T171" fmla="*/ 2744 h 27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1" h="2744">
                  <a:moveTo>
                    <a:pt x="160" y="0"/>
                  </a:moveTo>
                  <a:lnTo>
                    <a:pt x="131" y="12"/>
                  </a:lnTo>
                  <a:lnTo>
                    <a:pt x="116" y="31"/>
                  </a:lnTo>
                  <a:lnTo>
                    <a:pt x="79" y="79"/>
                  </a:lnTo>
                  <a:lnTo>
                    <a:pt x="61" y="142"/>
                  </a:lnTo>
                  <a:lnTo>
                    <a:pt x="61" y="220"/>
                  </a:lnTo>
                  <a:lnTo>
                    <a:pt x="70" y="278"/>
                  </a:lnTo>
                  <a:lnTo>
                    <a:pt x="67" y="345"/>
                  </a:lnTo>
                  <a:lnTo>
                    <a:pt x="61" y="397"/>
                  </a:lnTo>
                  <a:lnTo>
                    <a:pt x="55" y="437"/>
                  </a:lnTo>
                  <a:lnTo>
                    <a:pt x="55" y="489"/>
                  </a:lnTo>
                  <a:lnTo>
                    <a:pt x="55" y="535"/>
                  </a:lnTo>
                  <a:lnTo>
                    <a:pt x="67" y="613"/>
                  </a:lnTo>
                  <a:lnTo>
                    <a:pt x="61" y="685"/>
                  </a:lnTo>
                  <a:lnTo>
                    <a:pt x="52" y="736"/>
                  </a:lnTo>
                  <a:lnTo>
                    <a:pt x="55" y="779"/>
                  </a:lnTo>
                  <a:lnTo>
                    <a:pt x="61" y="825"/>
                  </a:lnTo>
                  <a:lnTo>
                    <a:pt x="67" y="888"/>
                  </a:lnTo>
                  <a:lnTo>
                    <a:pt x="61" y="959"/>
                  </a:lnTo>
                  <a:lnTo>
                    <a:pt x="46" y="1023"/>
                  </a:lnTo>
                  <a:lnTo>
                    <a:pt x="49" y="1085"/>
                  </a:lnTo>
                  <a:lnTo>
                    <a:pt x="58" y="1136"/>
                  </a:lnTo>
                  <a:lnTo>
                    <a:pt x="61" y="1188"/>
                  </a:lnTo>
                  <a:lnTo>
                    <a:pt x="61" y="1243"/>
                  </a:lnTo>
                  <a:lnTo>
                    <a:pt x="49" y="1313"/>
                  </a:lnTo>
                  <a:lnTo>
                    <a:pt x="46" y="1356"/>
                  </a:lnTo>
                  <a:lnTo>
                    <a:pt x="49" y="1408"/>
                  </a:lnTo>
                  <a:lnTo>
                    <a:pt x="55" y="1463"/>
                  </a:lnTo>
                  <a:lnTo>
                    <a:pt x="55" y="1526"/>
                  </a:lnTo>
                  <a:lnTo>
                    <a:pt x="58" y="1579"/>
                  </a:lnTo>
                  <a:lnTo>
                    <a:pt x="52" y="1621"/>
                  </a:lnTo>
                  <a:lnTo>
                    <a:pt x="43" y="1683"/>
                  </a:lnTo>
                  <a:lnTo>
                    <a:pt x="43" y="1741"/>
                  </a:lnTo>
                  <a:lnTo>
                    <a:pt x="43" y="1796"/>
                  </a:lnTo>
                  <a:lnTo>
                    <a:pt x="49" y="1840"/>
                  </a:lnTo>
                  <a:lnTo>
                    <a:pt x="52" y="1899"/>
                  </a:lnTo>
                  <a:lnTo>
                    <a:pt x="61" y="1951"/>
                  </a:lnTo>
                  <a:lnTo>
                    <a:pt x="49" y="2012"/>
                  </a:lnTo>
                  <a:lnTo>
                    <a:pt x="37" y="2061"/>
                  </a:lnTo>
                  <a:lnTo>
                    <a:pt x="37" y="2123"/>
                  </a:lnTo>
                  <a:lnTo>
                    <a:pt x="43" y="2210"/>
                  </a:lnTo>
                  <a:lnTo>
                    <a:pt x="37" y="2284"/>
                  </a:lnTo>
                  <a:lnTo>
                    <a:pt x="24" y="2352"/>
                  </a:lnTo>
                  <a:lnTo>
                    <a:pt x="21" y="2394"/>
                  </a:lnTo>
                  <a:lnTo>
                    <a:pt x="24" y="2453"/>
                  </a:lnTo>
                  <a:lnTo>
                    <a:pt x="30" y="2495"/>
                  </a:lnTo>
                  <a:lnTo>
                    <a:pt x="24" y="2539"/>
                  </a:lnTo>
                  <a:lnTo>
                    <a:pt x="12" y="2570"/>
                  </a:lnTo>
                  <a:lnTo>
                    <a:pt x="6" y="2625"/>
                  </a:lnTo>
                  <a:lnTo>
                    <a:pt x="0" y="2680"/>
                  </a:lnTo>
                  <a:lnTo>
                    <a:pt x="3" y="2719"/>
                  </a:lnTo>
                  <a:lnTo>
                    <a:pt x="43" y="2735"/>
                  </a:lnTo>
                  <a:lnTo>
                    <a:pt x="85" y="2744"/>
                  </a:lnTo>
                  <a:lnTo>
                    <a:pt x="147" y="2744"/>
                  </a:lnTo>
                  <a:lnTo>
                    <a:pt x="205" y="2735"/>
                  </a:lnTo>
                  <a:lnTo>
                    <a:pt x="244" y="2719"/>
                  </a:lnTo>
                  <a:lnTo>
                    <a:pt x="268" y="2703"/>
                  </a:lnTo>
                  <a:lnTo>
                    <a:pt x="271" y="2688"/>
                  </a:lnTo>
                  <a:lnTo>
                    <a:pt x="270" y="2675"/>
                  </a:lnTo>
                  <a:lnTo>
                    <a:pt x="263" y="2648"/>
                  </a:lnTo>
                  <a:lnTo>
                    <a:pt x="256" y="2627"/>
                  </a:lnTo>
                  <a:lnTo>
                    <a:pt x="241" y="2597"/>
                  </a:lnTo>
                  <a:lnTo>
                    <a:pt x="233" y="2572"/>
                  </a:lnTo>
                  <a:lnTo>
                    <a:pt x="223" y="2530"/>
                  </a:lnTo>
                  <a:lnTo>
                    <a:pt x="221" y="2493"/>
                  </a:lnTo>
                  <a:lnTo>
                    <a:pt x="217" y="2434"/>
                  </a:lnTo>
                  <a:lnTo>
                    <a:pt x="227" y="2390"/>
                  </a:lnTo>
                  <a:lnTo>
                    <a:pt x="232" y="2349"/>
                  </a:lnTo>
                  <a:lnTo>
                    <a:pt x="227" y="2296"/>
                  </a:lnTo>
                  <a:lnTo>
                    <a:pt x="223" y="2251"/>
                  </a:lnTo>
                  <a:lnTo>
                    <a:pt x="229" y="2193"/>
                  </a:lnTo>
                  <a:lnTo>
                    <a:pt x="238" y="2110"/>
                  </a:lnTo>
                  <a:lnTo>
                    <a:pt x="233" y="2044"/>
                  </a:lnTo>
                  <a:lnTo>
                    <a:pt x="229" y="1988"/>
                  </a:lnTo>
                  <a:lnTo>
                    <a:pt x="229" y="1927"/>
                  </a:lnTo>
                  <a:lnTo>
                    <a:pt x="238" y="1884"/>
                  </a:lnTo>
                  <a:lnTo>
                    <a:pt x="244" y="1823"/>
                  </a:lnTo>
                  <a:lnTo>
                    <a:pt x="247" y="1762"/>
                  </a:lnTo>
                  <a:lnTo>
                    <a:pt x="247" y="1716"/>
                  </a:lnTo>
                  <a:lnTo>
                    <a:pt x="244" y="1661"/>
                  </a:lnTo>
                  <a:lnTo>
                    <a:pt x="238" y="1615"/>
                  </a:lnTo>
                  <a:lnTo>
                    <a:pt x="229" y="1573"/>
                  </a:lnTo>
                  <a:lnTo>
                    <a:pt x="233" y="1533"/>
                  </a:lnTo>
                  <a:lnTo>
                    <a:pt x="244" y="1456"/>
                  </a:lnTo>
                  <a:lnTo>
                    <a:pt x="253" y="1395"/>
                  </a:lnTo>
                  <a:lnTo>
                    <a:pt x="253" y="1346"/>
                  </a:lnTo>
                  <a:lnTo>
                    <a:pt x="250" y="1295"/>
                  </a:lnTo>
                  <a:lnTo>
                    <a:pt x="239" y="1243"/>
                  </a:lnTo>
                  <a:lnTo>
                    <a:pt x="238" y="1197"/>
                  </a:lnTo>
                  <a:lnTo>
                    <a:pt x="239" y="1148"/>
                  </a:lnTo>
                  <a:lnTo>
                    <a:pt x="244" y="1102"/>
                  </a:lnTo>
                  <a:lnTo>
                    <a:pt x="250" y="1056"/>
                  </a:lnTo>
                  <a:lnTo>
                    <a:pt x="250" y="1010"/>
                  </a:lnTo>
                  <a:lnTo>
                    <a:pt x="239" y="959"/>
                  </a:lnTo>
                  <a:lnTo>
                    <a:pt x="239" y="873"/>
                  </a:lnTo>
                  <a:lnTo>
                    <a:pt x="253" y="804"/>
                  </a:lnTo>
                  <a:lnTo>
                    <a:pt x="256" y="761"/>
                  </a:lnTo>
                  <a:lnTo>
                    <a:pt x="256" y="700"/>
                  </a:lnTo>
                  <a:lnTo>
                    <a:pt x="251" y="652"/>
                  </a:lnTo>
                  <a:lnTo>
                    <a:pt x="244" y="611"/>
                  </a:lnTo>
                  <a:lnTo>
                    <a:pt x="253" y="538"/>
                  </a:lnTo>
                  <a:lnTo>
                    <a:pt x="256" y="474"/>
                  </a:lnTo>
                  <a:lnTo>
                    <a:pt x="250" y="400"/>
                  </a:lnTo>
                  <a:lnTo>
                    <a:pt x="245" y="362"/>
                  </a:lnTo>
                  <a:lnTo>
                    <a:pt x="238" y="287"/>
                  </a:lnTo>
                  <a:lnTo>
                    <a:pt x="241" y="229"/>
                  </a:lnTo>
                  <a:lnTo>
                    <a:pt x="250" y="171"/>
                  </a:lnTo>
                  <a:lnTo>
                    <a:pt x="251" y="117"/>
                  </a:lnTo>
                  <a:lnTo>
                    <a:pt x="241" y="67"/>
                  </a:lnTo>
                  <a:lnTo>
                    <a:pt x="227" y="31"/>
                  </a:lnTo>
                  <a:lnTo>
                    <a:pt x="195" y="9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 rot="-3405074">
              <a:off x="2276" y="1145"/>
              <a:ext cx="134" cy="1362"/>
            </a:xfrm>
            <a:custGeom>
              <a:avLst/>
              <a:gdLst>
                <a:gd name="T0" fmla="*/ 53 w 154"/>
                <a:gd name="T1" fmla="*/ 11 h 2725"/>
                <a:gd name="T2" fmla="*/ 59 w 154"/>
                <a:gd name="T3" fmla="*/ 66 h 2725"/>
                <a:gd name="T4" fmla="*/ 33 w 154"/>
                <a:gd name="T5" fmla="*/ 134 h 2725"/>
                <a:gd name="T6" fmla="*/ 57 w 154"/>
                <a:gd name="T7" fmla="*/ 194 h 2725"/>
                <a:gd name="T8" fmla="*/ 51 w 154"/>
                <a:gd name="T9" fmla="*/ 241 h 2725"/>
                <a:gd name="T10" fmla="*/ 38 w 154"/>
                <a:gd name="T11" fmla="*/ 304 h 2725"/>
                <a:gd name="T12" fmla="*/ 51 w 154"/>
                <a:gd name="T13" fmla="*/ 362 h 2725"/>
                <a:gd name="T14" fmla="*/ 44 w 154"/>
                <a:gd name="T15" fmla="*/ 409 h 2725"/>
                <a:gd name="T16" fmla="*/ 38 w 154"/>
                <a:gd name="T17" fmla="*/ 471 h 2725"/>
                <a:gd name="T18" fmla="*/ 51 w 154"/>
                <a:gd name="T19" fmla="*/ 539 h 2725"/>
                <a:gd name="T20" fmla="*/ 38 w 154"/>
                <a:gd name="T21" fmla="*/ 592 h 2725"/>
                <a:gd name="T22" fmla="*/ 41 w 154"/>
                <a:gd name="T23" fmla="*/ 646 h 2725"/>
                <a:gd name="T24" fmla="*/ 49 w 154"/>
                <a:gd name="T25" fmla="*/ 704 h 2725"/>
                <a:gd name="T26" fmla="*/ 27 w 154"/>
                <a:gd name="T27" fmla="*/ 758 h 2725"/>
                <a:gd name="T28" fmla="*/ 38 w 154"/>
                <a:gd name="T29" fmla="*/ 811 h 2725"/>
                <a:gd name="T30" fmla="*/ 46 w 154"/>
                <a:gd name="T31" fmla="*/ 868 h 2725"/>
                <a:gd name="T32" fmla="*/ 38 w 154"/>
                <a:gd name="T33" fmla="*/ 916 h 2725"/>
                <a:gd name="T34" fmla="*/ 30 w 154"/>
                <a:gd name="T35" fmla="*/ 970 h 2725"/>
                <a:gd name="T36" fmla="*/ 38 w 154"/>
                <a:gd name="T37" fmla="*/ 1035 h 2725"/>
                <a:gd name="T38" fmla="*/ 22 w 154"/>
                <a:gd name="T39" fmla="*/ 1099 h 2725"/>
                <a:gd name="T40" fmla="*/ 33 w 154"/>
                <a:gd name="T41" fmla="*/ 1172 h 2725"/>
                <a:gd name="T42" fmla="*/ 30 w 154"/>
                <a:gd name="T43" fmla="*/ 1222 h 2725"/>
                <a:gd name="T44" fmla="*/ 36 w 154"/>
                <a:gd name="T45" fmla="*/ 1277 h 2725"/>
                <a:gd name="T46" fmla="*/ 30 w 154"/>
                <a:gd name="T47" fmla="*/ 1320 h 2725"/>
                <a:gd name="T48" fmla="*/ 10 w 154"/>
                <a:gd name="T49" fmla="*/ 1349 h 2725"/>
                <a:gd name="T50" fmla="*/ 35 w 154"/>
                <a:gd name="T51" fmla="*/ 1362 h 2725"/>
                <a:gd name="T52" fmla="*/ 119 w 154"/>
                <a:gd name="T53" fmla="*/ 1349 h 2725"/>
                <a:gd name="T54" fmla="*/ 123 w 154"/>
                <a:gd name="T55" fmla="*/ 1327 h 2725"/>
                <a:gd name="T56" fmla="*/ 107 w 154"/>
                <a:gd name="T57" fmla="*/ 1310 h 2725"/>
                <a:gd name="T58" fmla="*/ 91 w 154"/>
                <a:gd name="T59" fmla="*/ 1285 h 2725"/>
                <a:gd name="T60" fmla="*/ 75 w 154"/>
                <a:gd name="T61" fmla="*/ 1248 h 2725"/>
                <a:gd name="T62" fmla="*/ 80 w 154"/>
                <a:gd name="T63" fmla="*/ 1215 h 2725"/>
                <a:gd name="T64" fmla="*/ 91 w 154"/>
                <a:gd name="T65" fmla="*/ 1169 h 2725"/>
                <a:gd name="T66" fmla="*/ 86 w 154"/>
                <a:gd name="T67" fmla="*/ 1122 h 2725"/>
                <a:gd name="T68" fmla="*/ 94 w 154"/>
                <a:gd name="T69" fmla="*/ 1053 h 2725"/>
                <a:gd name="T70" fmla="*/ 94 w 154"/>
                <a:gd name="T71" fmla="*/ 990 h 2725"/>
                <a:gd name="T72" fmla="*/ 97 w 154"/>
                <a:gd name="T73" fmla="*/ 943 h 2725"/>
                <a:gd name="T74" fmla="*/ 108 w 154"/>
                <a:gd name="T75" fmla="*/ 875 h 2725"/>
                <a:gd name="T76" fmla="*/ 107 w 154"/>
                <a:gd name="T77" fmla="*/ 825 h 2725"/>
                <a:gd name="T78" fmla="*/ 91 w 154"/>
                <a:gd name="T79" fmla="*/ 783 h 2725"/>
                <a:gd name="T80" fmla="*/ 107 w 154"/>
                <a:gd name="T81" fmla="*/ 723 h 2725"/>
                <a:gd name="T82" fmla="*/ 111 w 154"/>
                <a:gd name="T83" fmla="*/ 668 h 2725"/>
                <a:gd name="T84" fmla="*/ 99 w 154"/>
                <a:gd name="T85" fmla="*/ 623 h 2725"/>
                <a:gd name="T86" fmla="*/ 97 w 154"/>
                <a:gd name="T87" fmla="*/ 574 h 2725"/>
                <a:gd name="T88" fmla="*/ 109 w 154"/>
                <a:gd name="T89" fmla="*/ 523 h 2725"/>
                <a:gd name="T90" fmla="*/ 104 w 154"/>
                <a:gd name="T91" fmla="*/ 475 h 2725"/>
                <a:gd name="T92" fmla="*/ 111 w 154"/>
                <a:gd name="T93" fmla="*/ 397 h 2725"/>
                <a:gd name="T94" fmla="*/ 117 w 154"/>
                <a:gd name="T95" fmla="*/ 346 h 2725"/>
                <a:gd name="T96" fmla="*/ 102 w 154"/>
                <a:gd name="T97" fmla="*/ 302 h 2725"/>
                <a:gd name="T98" fmla="*/ 111 w 154"/>
                <a:gd name="T99" fmla="*/ 233 h 2725"/>
                <a:gd name="T100" fmla="*/ 107 w 154"/>
                <a:gd name="T101" fmla="*/ 177 h 2725"/>
                <a:gd name="T102" fmla="*/ 99 w 154"/>
                <a:gd name="T103" fmla="*/ 117 h 2725"/>
                <a:gd name="T104" fmla="*/ 110 w 154"/>
                <a:gd name="T105" fmla="*/ 54 h 2725"/>
                <a:gd name="T106" fmla="*/ 99 w 154"/>
                <a:gd name="T107" fmla="*/ 18 h 2725"/>
                <a:gd name="T108" fmla="*/ 49 w 154"/>
                <a:gd name="T109" fmla="*/ 0 h 272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4"/>
                <a:gd name="T166" fmla="*/ 0 h 2725"/>
                <a:gd name="T167" fmla="*/ 154 w 154"/>
                <a:gd name="T168" fmla="*/ 2725 h 272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4" h="2725">
                  <a:moveTo>
                    <a:pt x="56" y="0"/>
                  </a:moveTo>
                  <a:lnTo>
                    <a:pt x="61" y="23"/>
                  </a:lnTo>
                  <a:lnTo>
                    <a:pt x="68" y="71"/>
                  </a:lnTo>
                  <a:lnTo>
                    <a:pt x="68" y="132"/>
                  </a:lnTo>
                  <a:lnTo>
                    <a:pt x="59" y="208"/>
                  </a:lnTo>
                  <a:lnTo>
                    <a:pt x="38" y="269"/>
                  </a:lnTo>
                  <a:lnTo>
                    <a:pt x="50" y="339"/>
                  </a:lnTo>
                  <a:lnTo>
                    <a:pt x="65" y="388"/>
                  </a:lnTo>
                  <a:lnTo>
                    <a:pt x="68" y="440"/>
                  </a:lnTo>
                  <a:lnTo>
                    <a:pt x="59" y="483"/>
                  </a:lnTo>
                  <a:lnTo>
                    <a:pt x="59" y="538"/>
                  </a:lnTo>
                  <a:lnTo>
                    <a:pt x="44" y="608"/>
                  </a:lnTo>
                  <a:lnTo>
                    <a:pt x="59" y="654"/>
                  </a:lnTo>
                  <a:lnTo>
                    <a:pt x="59" y="724"/>
                  </a:lnTo>
                  <a:lnTo>
                    <a:pt x="56" y="767"/>
                  </a:lnTo>
                  <a:lnTo>
                    <a:pt x="50" y="819"/>
                  </a:lnTo>
                  <a:lnTo>
                    <a:pt x="50" y="885"/>
                  </a:lnTo>
                  <a:lnTo>
                    <a:pt x="44" y="943"/>
                  </a:lnTo>
                  <a:lnTo>
                    <a:pt x="62" y="1011"/>
                  </a:lnTo>
                  <a:lnTo>
                    <a:pt x="59" y="1078"/>
                  </a:lnTo>
                  <a:lnTo>
                    <a:pt x="50" y="1127"/>
                  </a:lnTo>
                  <a:lnTo>
                    <a:pt x="44" y="1185"/>
                  </a:lnTo>
                  <a:lnTo>
                    <a:pt x="34" y="1233"/>
                  </a:lnTo>
                  <a:lnTo>
                    <a:pt x="47" y="1292"/>
                  </a:lnTo>
                  <a:lnTo>
                    <a:pt x="56" y="1347"/>
                  </a:lnTo>
                  <a:lnTo>
                    <a:pt x="56" y="1408"/>
                  </a:lnTo>
                  <a:lnTo>
                    <a:pt x="41" y="1472"/>
                  </a:lnTo>
                  <a:lnTo>
                    <a:pt x="31" y="1516"/>
                  </a:lnTo>
                  <a:lnTo>
                    <a:pt x="44" y="1579"/>
                  </a:lnTo>
                  <a:lnTo>
                    <a:pt x="44" y="1622"/>
                  </a:lnTo>
                  <a:lnTo>
                    <a:pt x="53" y="1682"/>
                  </a:lnTo>
                  <a:lnTo>
                    <a:pt x="53" y="1737"/>
                  </a:lnTo>
                  <a:lnTo>
                    <a:pt x="47" y="1787"/>
                  </a:lnTo>
                  <a:lnTo>
                    <a:pt x="44" y="1833"/>
                  </a:lnTo>
                  <a:lnTo>
                    <a:pt x="30" y="1889"/>
                  </a:lnTo>
                  <a:lnTo>
                    <a:pt x="34" y="1940"/>
                  </a:lnTo>
                  <a:lnTo>
                    <a:pt x="47" y="2006"/>
                  </a:lnTo>
                  <a:lnTo>
                    <a:pt x="44" y="2070"/>
                  </a:lnTo>
                  <a:lnTo>
                    <a:pt x="38" y="2125"/>
                  </a:lnTo>
                  <a:lnTo>
                    <a:pt x="25" y="2198"/>
                  </a:lnTo>
                  <a:lnTo>
                    <a:pt x="34" y="2274"/>
                  </a:lnTo>
                  <a:lnTo>
                    <a:pt x="38" y="2345"/>
                  </a:lnTo>
                  <a:lnTo>
                    <a:pt x="34" y="2394"/>
                  </a:lnTo>
                  <a:lnTo>
                    <a:pt x="34" y="2445"/>
                  </a:lnTo>
                  <a:lnTo>
                    <a:pt x="16" y="2493"/>
                  </a:lnTo>
                  <a:lnTo>
                    <a:pt x="41" y="2555"/>
                  </a:lnTo>
                  <a:lnTo>
                    <a:pt x="41" y="2597"/>
                  </a:lnTo>
                  <a:lnTo>
                    <a:pt x="34" y="2640"/>
                  </a:lnTo>
                  <a:lnTo>
                    <a:pt x="22" y="2678"/>
                  </a:lnTo>
                  <a:lnTo>
                    <a:pt x="12" y="2699"/>
                  </a:lnTo>
                  <a:lnTo>
                    <a:pt x="0" y="2725"/>
                  </a:lnTo>
                  <a:lnTo>
                    <a:pt x="40" y="2725"/>
                  </a:lnTo>
                  <a:lnTo>
                    <a:pt x="92" y="2716"/>
                  </a:lnTo>
                  <a:lnTo>
                    <a:pt x="137" y="2699"/>
                  </a:lnTo>
                  <a:lnTo>
                    <a:pt x="154" y="2686"/>
                  </a:lnTo>
                  <a:lnTo>
                    <a:pt x="141" y="2655"/>
                  </a:lnTo>
                  <a:lnTo>
                    <a:pt x="134" y="2637"/>
                  </a:lnTo>
                  <a:lnTo>
                    <a:pt x="123" y="2621"/>
                  </a:lnTo>
                  <a:lnTo>
                    <a:pt x="117" y="2597"/>
                  </a:lnTo>
                  <a:lnTo>
                    <a:pt x="105" y="2570"/>
                  </a:lnTo>
                  <a:lnTo>
                    <a:pt x="99" y="2536"/>
                  </a:lnTo>
                  <a:lnTo>
                    <a:pt x="86" y="2496"/>
                  </a:lnTo>
                  <a:lnTo>
                    <a:pt x="83" y="2469"/>
                  </a:lnTo>
                  <a:lnTo>
                    <a:pt x="92" y="2430"/>
                  </a:lnTo>
                  <a:lnTo>
                    <a:pt x="96" y="2381"/>
                  </a:lnTo>
                  <a:lnTo>
                    <a:pt x="105" y="2339"/>
                  </a:lnTo>
                  <a:lnTo>
                    <a:pt x="105" y="2293"/>
                  </a:lnTo>
                  <a:lnTo>
                    <a:pt x="99" y="2244"/>
                  </a:lnTo>
                  <a:lnTo>
                    <a:pt x="102" y="2183"/>
                  </a:lnTo>
                  <a:lnTo>
                    <a:pt x="108" y="2106"/>
                  </a:lnTo>
                  <a:lnTo>
                    <a:pt x="108" y="2039"/>
                  </a:lnTo>
                  <a:lnTo>
                    <a:pt x="108" y="1981"/>
                  </a:lnTo>
                  <a:lnTo>
                    <a:pt x="102" y="1923"/>
                  </a:lnTo>
                  <a:lnTo>
                    <a:pt x="111" y="1886"/>
                  </a:lnTo>
                  <a:lnTo>
                    <a:pt x="114" y="1810"/>
                  </a:lnTo>
                  <a:lnTo>
                    <a:pt x="124" y="1751"/>
                  </a:lnTo>
                  <a:lnTo>
                    <a:pt x="124" y="1705"/>
                  </a:lnTo>
                  <a:lnTo>
                    <a:pt x="123" y="1650"/>
                  </a:lnTo>
                  <a:lnTo>
                    <a:pt x="114" y="1609"/>
                  </a:lnTo>
                  <a:lnTo>
                    <a:pt x="105" y="1567"/>
                  </a:lnTo>
                  <a:lnTo>
                    <a:pt x="111" y="1512"/>
                  </a:lnTo>
                  <a:lnTo>
                    <a:pt x="123" y="1447"/>
                  </a:lnTo>
                  <a:lnTo>
                    <a:pt x="127" y="1385"/>
                  </a:lnTo>
                  <a:lnTo>
                    <a:pt x="127" y="1337"/>
                  </a:lnTo>
                  <a:lnTo>
                    <a:pt x="125" y="1285"/>
                  </a:lnTo>
                  <a:lnTo>
                    <a:pt x="114" y="1246"/>
                  </a:lnTo>
                  <a:lnTo>
                    <a:pt x="111" y="1197"/>
                  </a:lnTo>
                  <a:lnTo>
                    <a:pt x="111" y="1148"/>
                  </a:lnTo>
                  <a:lnTo>
                    <a:pt x="117" y="1093"/>
                  </a:lnTo>
                  <a:lnTo>
                    <a:pt x="125" y="1047"/>
                  </a:lnTo>
                  <a:lnTo>
                    <a:pt x="125" y="1001"/>
                  </a:lnTo>
                  <a:lnTo>
                    <a:pt x="120" y="951"/>
                  </a:lnTo>
                  <a:lnTo>
                    <a:pt x="111" y="870"/>
                  </a:lnTo>
                  <a:lnTo>
                    <a:pt x="127" y="795"/>
                  </a:lnTo>
                  <a:lnTo>
                    <a:pt x="128" y="752"/>
                  </a:lnTo>
                  <a:lnTo>
                    <a:pt x="135" y="693"/>
                  </a:lnTo>
                  <a:lnTo>
                    <a:pt x="126" y="643"/>
                  </a:lnTo>
                  <a:lnTo>
                    <a:pt x="117" y="604"/>
                  </a:lnTo>
                  <a:lnTo>
                    <a:pt x="127" y="530"/>
                  </a:lnTo>
                  <a:lnTo>
                    <a:pt x="128" y="466"/>
                  </a:lnTo>
                  <a:lnTo>
                    <a:pt x="126" y="403"/>
                  </a:lnTo>
                  <a:lnTo>
                    <a:pt x="123" y="354"/>
                  </a:lnTo>
                  <a:lnTo>
                    <a:pt x="114" y="287"/>
                  </a:lnTo>
                  <a:lnTo>
                    <a:pt x="114" y="235"/>
                  </a:lnTo>
                  <a:lnTo>
                    <a:pt x="125" y="163"/>
                  </a:lnTo>
                  <a:lnTo>
                    <a:pt x="126" y="109"/>
                  </a:lnTo>
                  <a:lnTo>
                    <a:pt x="121" y="59"/>
                  </a:lnTo>
                  <a:lnTo>
                    <a:pt x="114" y="36"/>
                  </a:lnTo>
                  <a:lnTo>
                    <a:pt x="96" y="1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 rot="-3405074">
              <a:off x="2263" y="1209"/>
              <a:ext cx="85" cy="1355"/>
            </a:xfrm>
            <a:custGeom>
              <a:avLst/>
              <a:gdLst>
                <a:gd name="T0" fmla="*/ 85 w 97"/>
                <a:gd name="T1" fmla="*/ 24 h 2711"/>
                <a:gd name="T2" fmla="*/ 74 w 97"/>
                <a:gd name="T3" fmla="*/ 84 h 2711"/>
                <a:gd name="T4" fmla="*/ 58 w 97"/>
                <a:gd name="T5" fmla="*/ 129 h 2711"/>
                <a:gd name="T6" fmla="*/ 74 w 97"/>
                <a:gd name="T7" fmla="*/ 171 h 2711"/>
                <a:gd name="T8" fmla="*/ 80 w 97"/>
                <a:gd name="T9" fmla="*/ 238 h 2711"/>
                <a:gd name="T10" fmla="*/ 68 w 97"/>
                <a:gd name="T11" fmla="*/ 282 h 2711"/>
                <a:gd name="T12" fmla="*/ 66 w 97"/>
                <a:gd name="T13" fmla="*/ 313 h 2711"/>
                <a:gd name="T14" fmla="*/ 74 w 97"/>
                <a:gd name="T15" fmla="*/ 385 h 2711"/>
                <a:gd name="T16" fmla="*/ 60 w 97"/>
                <a:gd name="T17" fmla="*/ 452 h 2711"/>
                <a:gd name="T18" fmla="*/ 80 w 97"/>
                <a:gd name="T19" fmla="*/ 502 h 2711"/>
                <a:gd name="T20" fmla="*/ 71 w 97"/>
                <a:gd name="T21" fmla="*/ 545 h 2711"/>
                <a:gd name="T22" fmla="*/ 63 w 97"/>
                <a:gd name="T23" fmla="*/ 585 h 2711"/>
                <a:gd name="T24" fmla="*/ 58 w 97"/>
                <a:gd name="T25" fmla="*/ 621 h 2711"/>
                <a:gd name="T26" fmla="*/ 68 w 97"/>
                <a:gd name="T27" fmla="*/ 661 h 2711"/>
                <a:gd name="T28" fmla="*/ 58 w 97"/>
                <a:gd name="T29" fmla="*/ 708 h 2711"/>
                <a:gd name="T30" fmla="*/ 66 w 97"/>
                <a:gd name="T31" fmla="*/ 794 h 2711"/>
                <a:gd name="T32" fmla="*/ 71 w 97"/>
                <a:gd name="T33" fmla="*/ 833 h 2711"/>
                <a:gd name="T34" fmla="*/ 63 w 97"/>
                <a:gd name="T35" fmla="*/ 892 h 2711"/>
                <a:gd name="T36" fmla="*/ 53 w 97"/>
                <a:gd name="T37" fmla="*/ 938 h 2711"/>
                <a:gd name="T38" fmla="*/ 58 w 97"/>
                <a:gd name="T39" fmla="*/ 975 h 2711"/>
                <a:gd name="T40" fmla="*/ 63 w 97"/>
                <a:gd name="T41" fmla="*/ 1025 h 2711"/>
                <a:gd name="T42" fmla="*/ 53 w 97"/>
                <a:gd name="T43" fmla="*/ 1085 h 2711"/>
                <a:gd name="T44" fmla="*/ 55 w 97"/>
                <a:gd name="T45" fmla="*/ 1138 h 2711"/>
                <a:gd name="T46" fmla="*/ 47 w 97"/>
                <a:gd name="T47" fmla="*/ 1215 h 2711"/>
                <a:gd name="T48" fmla="*/ 50 w 97"/>
                <a:gd name="T49" fmla="*/ 1263 h 2711"/>
                <a:gd name="T50" fmla="*/ 45 w 97"/>
                <a:gd name="T51" fmla="*/ 1300 h 2711"/>
                <a:gd name="T52" fmla="*/ 30 w 97"/>
                <a:gd name="T53" fmla="*/ 1343 h 2711"/>
                <a:gd name="T54" fmla="*/ 0 w 97"/>
                <a:gd name="T55" fmla="*/ 1352 h 2711"/>
                <a:gd name="T56" fmla="*/ 15 w 97"/>
                <a:gd name="T57" fmla="*/ 1330 h 2711"/>
                <a:gd name="T58" fmla="*/ 25 w 97"/>
                <a:gd name="T59" fmla="*/ 1304 h 2711"/>
                <a:gd name="T60" fmla="*/ 37 w 97"/>
                <a:gd name="T61" fmla="*/ 1237 h 2711"/>
                <a:gd name="T62" fmla="*/ 42 w 97"/>
                <a:gd name="T63" fmla="*/ 1189 h 2711"/>
                <a:gd name="T64" fmla="*/ 42 w 97"/>
                <a:gd name="T65" fmla="*/ 1124 h 2711"/>
                <a:gd name="T66" fmla="*/ 42 w 97"/>
                <a:gd name="T67" fmla="*/ 1059 h 2711"/>
                <a:gd name="T68" fmla="*/ 45 w 97"/>
                <a:gd name="T69" fmla="*/ 996 h 2711"/>
                <a:gd name="T70" fmla="*/ 45 w 97"/>
                <a:gd name="T71" fmla="*/ 929 h 2711"/>
                <a:gd name="T72" fmla="*/ 50 w 97"/>
                <a:gd name="T73" fmla="*/ 872 h 2711"/>
                <a:gd name="T74" fmla="*/ 55 w 97"/>
                <a:gd name="T75" fmla="*/ 817 h 2711"/>
                <a:gd name="T76" fmla="*/ 45 w 97"/>
                <a:gd name="T77" fmla="*/ 742 h 2711"/>
                <a:gd name="T78" fmla="*/ 50 w 97"/>
                <a:gd name="T79" fmla="*/ 679 h 2711"/>
                <a:gd name="T80" fmla="*/ 45 w 97"/>
                <a:gd name="T81" fmla="*/ 626 h 2711"/>
                <a:gd name="T82" fmla="*/ 55 w 97"/>
                <a:gd name="T83" fmla="*/ 545 h 2711"/>
                <a:gd name="T84" fmla="*/ 60 w 97"/>
                <a:gd name="T85" fmla="*/ 507 h 2711"/>
                <a:gd name="T86" fmla="*/ 50 w 97"/>
                <a:gd name="T87" fmla="*/ 459 h 2711"/>
                <a:gd name="T88" fmla="*/ 60 w 97"/>
                <a:gd name="T89" fmla="*/ 415 h 2711"/>
                <a:gd name="T90" fmla="*/ 60 w 97"/>
                <a:gd name="T91" fmla="*/ 354 h 2711"/>
                <a:gd name="T92" fmla="*/ 53 w 97"/>
                <a:gd name="T93" fmla="*/ 299 h 2711"/>
                <a:gd name="T94" fmla="*/ 63 w 97"/>
                <a:gd name="T95" fmla="*/ 261 h 2711"/>
                <a:gd name="T96" fmla="*/ 68 w 97"/>
                <a:gd name="T97" fmla="*/ 198 h 2711"/>
                <a:gd name="T98" fmla="*/ 50 w 97"/>
                <a:gd name="T99" fmla="*/ 142 h 2711"/>
                <a:gd name="T100" fmla="*/ 53 w 97"/>
                <a:gd name="T101" fmla="*/ 105 h 2711"/>
                <a:gd name="T102" fmla="*/ 85 w 97"/>
                <a:gd name="T103" fmla="*/ 0 h 27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7"/>
                <a:gd name="T157" fmla="*/ 0 h 2711"/>
                <a:gd name="T158" fmla="*/ 97 w 97"/>
                <a:gd name="T159" fmla="*/ 2711 h 27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7" h="2711">
                  <a:moveTo>
                    <a:pt x="97" y="0"/>
                  </a:moveTo>
                  <a:lnTo>
                    <a:pt x="97" y="49"/>
                  </a:lnTo>
                  <a:lnTo>
                    <a:pt x="91" y="110"/>
                  </a:lnTo>
                  <a:lnTo>
                    <a:pt x="84" y="168"/>
                  </a:lnTo>
                  <a:lnTo>
                    <a:pt x="69" y="223"/>
                  </a:lnTo>
                  <a:lnTo>
                    <a:pt x="66" y="259"/>
                  </a:lnTo>
                  <a:lnTo>
                    <a:pt x="72" y="293"/>
                  </a:lnTo>
                  <a:lnTo>
                    <a:pt x="84" y="342"/>
                  </a:lnTo>
                  <a:lnTo>
                    <a:pt x="91" y="409"/>
                  </a:lnTo>
                  <a:lnTo>
                    <a:pt x="91" y="476"/>
                  </a:lnTo>
                  <a:lnTo>
                    <a:pt x="81" y="528"/>
                  </a:lnTo>
                  <a:lnTo>
                    <a:pt x="78" y="565"/>
                  </a:lnTo>
                  <a:lnTo>
                    <a:pt x="69" y="595"/>
                  </a:lnTo>
                  <a:lnTo>
                    <a:pt x="75" y="626"/>
                  </a:lnTo>
                  <a:lnTo>
                    <a:pt x="84" y="696"/>
                  </a:lnTo>
                  <a:lnTo>
                    <a:pt x="84" y="770"/>
                  </a:lnTo>
                  <a:lnTo>
                    <a:pt x="78" y="861"/>
                  </a:lnTo>
                  <a:lnTo>
                    <a:pt x="69" y="904"/>
                  </a:lnTo>
                  <a:lnTo>
                    <a:pt x="84" y="956"/>
                  </a:lnTo>
                  <a:lnTo>
                    <a:pt x="91" y="1005"/>
                  </a:lnTo>
                  <a:lnTo>
                    <a:pt x="87" y="1051"/>
                  </a:lnTo>
                  <a:lnTo>
                    <a:pt x="81" y="1090"/>
                  </a:lnTo>
                  <a:lnTo>
                    <a:pt x="72" y="1133"/>
                  </a:lnTo>
                  <a:lnTo>
                    <a:pt x="72" y="1170"/>
                  </a:lnTo>
                  <a:lnTo>
                    <a:pt x="69" y="1206"/>
                  </a:lnTo>
                  <a:lnTo>
                    <a:pt x="66" y="1243"/>
                  </a:lnTo>
                  <a:lnTo>
                    <a:pt x="69" y="1283"/>
                  </a:lnTo>
                  <a:lnTo>
                    <a:pt x="78" y="1323"/>
                  </a:lnTo>
                  <a:lnTo>
                    <a:pt x="75" y="1368"/>
                  </a:lnTo>
                  <a:lnTo>
                    <a:pt x="66" y="1417"/>
                  </a:lnTo>
                  <a:lnTo>
                    <a:pt x="60" y="1469"/>
                  </a:lnTo>
                  <a:lnTo>
                    <a:pt x="75" y="1589"/>
                  </a:lnTo>
                  <a:lnTo>
                    <a:pt x="81" y="1626"/>
                  </a:lnTo>
                  <a:lnTo>
                    <a:pt x="81" y="1666"/>
                  </a:lnTo>
                  <a:lnTo>
                    <a:pt x="78" y="1727"/>
                  </a:lnTo>
                  <a:lnTo>
                    <a:pt x="72" y="1785"/>
                  </a:lnTo>
                  <a:lnTo>
                    <a:pt x="72" y="1831"/>
                  </a:lnTo>
                  <a:lnTo>
                    <a:pt x="60" y="1877"/>
                  </a:lnTo>
                  <a:lnTo>
                    <a:pt x="60" y="1913"/>
                  </a:lnTo>
                  <a:lnTo>
                    <a:pt x="66" y="1950"/>
                  </a:lnTo>
                  <a:lnTo>
                    <a:pt x="66" y="1996"/>
                  </a:lnTo>
                  <a:lnTo>
                    <a:pt x="72" y="2051"/>
                  </a:lnTo>
                  <a:lnTo>
                    <a:pt x="66" y="2097"/>
                  </a:lnTo>
                  <a:lnTo>
                    <a:pt x="60" y="2170"/>
                  </a:lnTo>
                  <a:lnTo>
                    <a:pt x="63" y="2231"/>
                  </a:lnTo>
                  <a:lnTo>
                    <a:pt x="63" y="2277"/>
                  </a:lnTo>
                  <a:lnTo>
                    <a:pt x="69" y="2362"/>
                  </a:lnTo>
                  <a:lnTo>
                    <a:pt x="54" y="2430"/>
                  </a:lnTo>
                  <a:lnTo>
                    <a:pt x="51" y="2490"/>
                  </a:lnTo>
                  <a:lnTo>
                    <a:pt x="57" y="2526"/>
                  </a:lnTo>
                  <a:lnTo>
                    <a:pt x="54" y="2560"/>
                  </a:lnTo>
                  <a:lnTo>
                    <a:pt x="51" y="2600"/>
                  </a:lnTo>
                  <a:lnTo>
                    <a:pt x="45" y="2648"/>
                  </a:lnTo>
                  <a:lnTo>
                    <a:pt x="34" y="2687"/>
                  </a:lnTo>
                  <a:lnTo>
                    <a:pt x="26" y="2711"/>
                  </a:lnTo>
                  <a:lnTo>
                    <a:pt x="0" y="2704"/>
                  </a:lnTo>
                  <a:lnTo>
                    <a:pt x="11" y="2685"/>
                  </a:lnTo>
                  <a:lnTo>
                    <a:pt x="17" y="2661"/>
                  </a:lnTo>
                  <a:lnTo>
                    <a:pt x="26" y="2630"/>
                  </a:lnTo>
                  <a:lnTo>
                    <a:pt x="29" y="2609"/>
                  </a:lnTo>
                  <a:lnTo>
                    <a:pt x="42" y="2551"/>
                  </a:lnTo>
                  <a:lnTo>
                    <a:pt x="42" y="2474"/>
                  </a:lnTo>
                  <a:lnTo>
                    <a:pt x="45" y="2423"/>
                  </a:lnTo>
                  <a:lnTo>
                    <a:pt x="48" y="2378"/>
                  </a:lnTo>
                  <a:lnTo>
                    <a:pt x="51" y="2310"/>
                  </a:lnTo>
                  <a:lnTo>
                    <a:pt x="48" y="2249"/>
                  </a:lnTo>
                  <a:lnTo>
                    <a:pt x="45" y="2179"/>
                  </a:lnTo>
                  <a:lnTo>
                    <a:pt x="48" y="2118"/>
                  </a:lnTo>
                  <a:lnTo>
                    <a:pt x="48" y="2057"/>
                  </a:lnTo>
                  <a:lnTo>
                    <a:pt x="51" y="1993"/>
                  </a:lnTo>
                  <a:lnTo>
                    <a:pt x="48" y="1916"/>
                  </a:lnTo>
                  <a:lnTo>
                    <a:pt x="51" y="1858"/>
                  </a:lnTo>
                  <a:lnTo>
                    <a:pt x="54" y="1803"/>
                  </a:lnTo>
                  <a:lnTo>
                    <a:pt x="57" y="1745"/>
                  </a:lnTo>
                  <a:lnTo>
                    <a:pt x="60" y="1690"/>
                  </a:lnTo>
                  <a:lnTo>
                    <a:pt x="63" y="1635"/>
                  </a:lnTo>
                  <a:lnTo>
                    <a:pt x="63" y="1580"/>
                  </a:lnTo>
                  <a:lnTo>
                    <a:pt x="51" y="1484"/>
                  </a:lnTo>
                  <a:lnTo>
                    <a:pt x="51" y="1426"/>
                  </a:lnTo>
                  <a:lnTo>
                    <a:pt x="57" y="1359"/>
                  </a:lnTo>
                  <a:lnTo>
                    <a:pt x="57" y="1316"/>
                  </a:lnTo>
                  <a:lnTo>
                    <a:pt x="51" y="1252"/>
                  </a:lnTo>
                  <a:lnTo>
                    <a:pt x="57" y="1173"/>
                  </a:lnTo>
                  <a:lnTo>
                    <a:pt x="63" y="1090"/>
                  </a:lnTo>
                  <a:lnTo>
                    <a:pt x="63" y="1060"/>
                  </a:lnTo>
                  <a:lnTo>
                    <a:pt x="69" y="1014"/>
                  </a:lnTo>
                  <a:lnTo>
                    <a:pt x="63" y="977"/>
                  </a:lnTo>
                  <a:lnTo>
                    <a:pt x="57" y="919"/>
                  </a:lnTo>
                  <a:lnTo>
                    <a:pt x="63" y="880"/>
                  </a:lnTo>
                  <a:lnTo>
                    <a:pt x="69" y="831"/>
                  </a:lnTo>
                  <a:lnTo>
                    <a:pt x="69" y="763"/>
                  </a:lnTo>
                  <a:lnTo>
                    <a:pt x="69" y="708"/>
                  </a:lnTo>
                  <a:lnTo>
                    <a:pt x="69" y="660"/>
                  </a:lnTo>
                  <a:lnTo>
                    <a:pt x="60" y="598"/>
                  </a:lnTo>
                  <a:lnTo>
                    <a:pt x="66" y="568"/>
                  </a:lnTo>
                  <a:lnTo>
                    <a:pt x="72" y="522"/>
                  </a:lnTo>
                  <a:lnTo>
                    <a:pt x="81" y="461"/>
                  </a:lnTo>
                  <a:lnTo>
                    <a:pt x="78" y="397"/>
                  </a:lnTo>
                  <a:lnTo>
                    <a:pt x="69" y="330"/>
                  </a:lnTo>
                  <a:lnTo>
                    <a:pt x="57" y="284"/>
                  </a:lnTo>
                  <a:lnTo>
                    <a:pt x="54" y="259"/>
                  </a:lnTo>
                  <a:lnTo>
                    <a:pt x="60" y="210"/>
                  </a:lnTo>
                  <a:lnTo>
                    <a:pt x="81" y="13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 rot="-3405074">
              <a:off x="2245" y="1236"/>
              <a:ext cx="102" cy="1342"/>
            </a:xfrm>
            <a:custGeom>
              <a:avLst/>
              <a:gdLst>
                <a:gd name="T0" fmla="*/ 92 w 119"/>
                <a:gd name="T1" fmla="*/ 23 h 2684"/>
                <a:gd name="T2" fmla="*/ 66 w 119"/>
                <a:gd name="T3" fmla="*/ 93 h 2684"/>
                <a:gd name="T4" fmla="*/ 66 w 119"/>
                <a:gd name="T5" fmla="*/ 129 h 2684"/>
                <a:gd name="T6" fmla="*/ 71 w 119"/>
                <a:gd name="T7" fmla="*/ 180 h 2684"/>
                <a:gd name="T8" fmla="*/ 71 w 119"/>
                <a:gd name="T9" fmla="*/ 244 h 2684"/>
                <a:gd name="T10" fmla="*/ 66 w 119"/>
                <a:gd name="T11" fmla="*/ 284 h 2684"/>
                <a:gd name="T12" fmla="*/ 69 w 119"/>
                <a:gd name="T13" fmla="*/ 356 h 2684"/>
                <a:gd name="T14" fmla="*/ 71 w 119"/>
                <a:gd name="T15" fmla="*/ 418 h 2684"/>
                <a:gd name="T16" fmla="*/ 69 w 119"/>
                <a:gd name="T17" fmla="*/ 475 h 2684"/>
                <a:gd name="T18" fmla="*/ 74 w 119"/>
                <a:gd name="T19" fmla="*/ 507 h 2684"/>
                <a:gd name="T20" fmla="*/ 63 w 119"/>
                <a:gd name="T21" fmla="*/ 568 h 2684"/>
                <a:gd name="T22" fmla="*/ 69 w 119"/>
                <a:gd name="T23" fmla="*/ 587 h 2684"/>
                <a:gd name="T24" fmla="*/ 57 w 119"/>
                <a:gd name="T25" fmla="*/ 627 h 2684"/>
                <a:gd name="T26" fmla="*/ 63 w 119"/>
                <a:gd name="T27" fmla="*/ 672 h 2684"/>
                <a:gd name="T28" fmla="*/ 52 w 119"/>
                <a:gd name="T29" fmla="*/ 718 h 2684"/>
                <a:gd name="T30" fmla="*/ 69 w 119"/>
                <a:gd name="T31" fmla="*/ 772 h 2684"/>
                <a:gd name="T32" fmla="*/ 71 w 119"/>
                <a:gd name="T33" fmla="*/ 819 h 2684"/>
                <a:gd name="T34" fmla="*/ 66 w 119"/>
                <a:gd name="T35" fmla="*/ 872 h 2684"/>
                <a:gd name="T36" fmla="*/ 61 w 119"/>
                <a:gd name="T37" fmla="*/ 932 h 2684"/>
                <a:gd name="T38" fmla="*/ 55 w 119"/>
                <a:gd name="T39" fmla="*/ 998 h 2684"/>
                <a:gd name="T40" fmla="*/ 50 w 119"/>
                <a:gd name="T41" fmla="*/ 1076 h 2684"/>
                <a:gd name="T42" fmla="*/ 52 w 119"/>
                <a:gd name="T43" fmla="*/ 1139 h 2684"/>
                <a:gd name="T44" fmla="*/ 57 w 119"/>
                <a:gd name="T45" fmla="*/ 1188 h 2684"/>
                <a:gd name="T46" fmla="*/ 47 w 119"/>
                <a:gd name="T47" fmla="*/ 1227 h 2684"/>
                <a:gd name="T48" fmla="*/ 52 w 119"/>
                <a:gd name="T49" fmla="*/ 1274 h 2684"/>
                <a:gd name="T50" fmla="*/ 33 w 119"/>
                <a:gd name="T51" fmla="*/ 1306 h 2684"/>
                <a:gd name="T52" fmla="*/ 23 w 119"/>
                <a:gd name="T53" fmla="*/ 1327 h 2684"/>
                <a:gd name="T54" fmla="*/ 2 w 119"/>
                <a:gd name="T55" fmla="*/ 1338 h 2684"/>
                <a:gd name="T56" fmla="*/ 3 w 119"/>
                <a:gd name="T57" fmla="*/ 1319 h 2684"/>
                <a:gd name="T58" fmla="*/ 24 w 119"/>
                <a:gd name="T59" fmla="*/ 1285 h 2684"/>
                <a:gd name="T60" fmla="*/ 32 w 119"/>
                <a:gd name="T61" fmla="*/ 1235 h 2684"/>
                <a:gd name="T62" fmla="*/ 37 w 119"/>
                <a:gd name="T63" fmla="*/ 1185 h 2684"/>
                <a:gd name="T64" fmla="*/ 45 w 119"/>
                <a:gd name="T65" fmla="*/ 1130 h 2684"/>
                <a:gd name="T66" fmla="*/ 37 w 119"/>
                <a:gd name="T67" fmla="*/ 1053 h 2684"/>
                <a:gd name="T68" fmla="*/ 39 w 119"/>
                <a:gd name="T69" fmla="*/ 990 h 2684"/>
                <a:gd name="T70" fmla="*/ 52 w 119"/>
                <a:gd name="T71" fmla="*/ 917 h 2684"/>
                <a:gd name="T72" fmla="*/ 52 w 119"/>
                <a:gd name="T73" fmla="*/ 865 h 2684"/>
                <a:gd name="T74" fmla="*/ 47 w 119"/>
                <a:gd name="T75" fmla="*/ 811 h 2684"/>
                <a:gd name="T76" fmla="*/ 55 w 119"/>
                <a:gd name="T77" fmla="*/ 770 h 2684"/>
                <a:gd name="T78" fmla="*/ 45 w 119"/>
                <a:gd name="T79" fmla="*/ 710 h 2684"/>
                <a:gd name="T80" fmla="*/ 47 w 119"/>
                <a:gd name="T81" fmla="*/ 654 h 2684"/>
                <a:gd name="T82" fmla="*/ 57 w 119"/>
                <a:gd name="T83" fmla="*/ 549 h 2684"/>
                <a:gd name="T84" fmla="*/ 50 w 119"/>
                <a:gd name="T85" fmla="*/ 508 h 2684"/>
                <a:gd name="T86" fmla="*/ 57 w 119"/>
                <a:gd name="T87" fmla="*/ 461 h 2684"/>
                <a:gd name="T88" fmla="*/ 63 w 119"/>
                <a:gd name="T89" fmla="*/ 424 h 2684"/>
                <a:gd name="T90" fmla="*/ 55 w 119"/>
                <a:gd name="T91" fmla="*/ 380 h 2684"/>
                <a:gd name="T92" fmla="*/ 61 w 119"/>
                <a:gd name="T93" fmla="*/ 321 h 2684"/>
                <a:gd name="T94" fmla="*/ 55 w 119"/>
                <a:gd name="T95" fmla="*/ 266 h 2684"/>
                <a:gd name="T96" fmla="*/ 55 w 119"/>
                <a:gd name="T97" fmla="*/ 218 h 2684"/>
                <a:gd name="T98" fmla="*/ 63 w 119"/>
                <a:gd name="T99" fmla="*/ 172 h 2684"/>
                <a:gd name="T100" fmla="*/ 57 w 119"/>
                <a:gd name="T101" fmla="*/ 119 h 2684"/>
                <a:gd name="T102" fmla="*/ 57 w 119"/>
                <a:gd name="T103" fmla="*/ 72 h 2684"/>
                <a:gd name="T104" fmla="*/ 81 w 119"/>
                <a:gd name="T105" fmla="*/ 21 h 26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9"/>
                <a:gd name="T160" fmla="*/ 0 h 2684"/>
                <a:gd name="T161" fmla="*/ 119 w 119"/>
                <a:gd name="T162" fmla="*/ 2684 h 26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9" h="2684">
                  <a:moveTo>
                    <a:pt x="119" y="0"/>
                  </a:moveTo>
                  <a:lnTo>
                    <a:pt x="107" y="46"/>
                  </a:lnTo>
                  <a:lnTo>
                    <a:pt x="95" y="110"/>
                  </a:lnTo>
                  <a:lnTo>
                    <a:pt x="77" y="186"/>
                  </a:lnTo>
                  <a:lnTo>
                    <a:pt x="77" y="217"/>
                  </a:lnTo>
                  <a:lnTo>
                    <a:pt x="77" y="257"/>
                  </a:lnTo>
                  <a:lnTo>
                    <a:pt x="77" y="312"/>
                  </a:lnTo>
                  <a:lnTo>
                    <a:pt x="83" y="360"/>
                  </a:lnTo>
                  <a:lnTo>
                    <a:pt x="83" y="434"/>
                  </a:lnTo>
                  <a:lnTo>
                    <a:pt x="83" y="489"/>
                  </a:lnTo>
                  <a:lnTo>
                    <a:pt x="77" y="535"/>
                  </a:lnTo>
                  <a:lnTo>
                    <a:pt x="77" y="568"/>
                  </a:lnTo>
                  <a:lnTo>
                    <a:pt x="80" y="663"/>
                  </a:lnTo>
                  <a:lnTo>
                    <a:pt x="80" y="712"/>
                  </a:lnTo>
                  <a:lnTo>
                    <a:pt x="83" y="807"/>
                  </a:lnTo>
                  <a:lnTo>
                    <a:pt x="83" y="837"/>
                  </a:lnTo>
                  <a:lnTo>
                    <a:pt x="77" y="880"/>
                  </a:lnTo>
                  <a:lnTo>
                    <a:pt x="80" y="950"/>
                  </a:lnTo>
                  <a:lnTo>
                    <a:pt x="86" y="981"/>
                  </a:lnTo>
                  <a:lnTo>
                    <a:pt x="86" y="1014"/>
                  </a:lnTo>
                  <a:lnTo>
                    <a:pt x="86" y="1063"/>
                  </a:lnTo>
                  <a:lnTo>
                    <a:pt x="74" y="1136"/>
                  </a:lnTo>
                  <a:lnTo>
                    <a:pt x="80" y="1112"/>
                  </a:lnTo>
                  <a:lnTo>
                    <a:pt x="80" y="1173"/>
                  </a:lnTo>
                  <a:lnTo>
                    <a:pt x="71" y="1207"/>
                  </a:lnTo>
                  <a:lnTo>
                    <a:pt x="67" y="1253"/>
                  </a:lnTo>
                  <a:lnTo>
                    <a:pt x="71" y="1308"/>
                  </a:lnTo>
                  <a:lnTo>
                    <a:pt x="74" y="1344"/>
                  </a:lnTo>
                  <a:lnTo>
                    <a:pt x="74" y="1387"/>
                  </a:lnTo>
                  <a:lnTo>
                    <a:pt x="61" y="1436"/>
                  </a:lnTo>
                  <a:lnTo>
                    <a:pt x="74" y="1488"/>
                  </a:lnTo>
                  <a:lnTo>
                    <a:pt x="80" y="1544"/>
                  </a:lnTo>
                  <a:lnTo>
                    <a:pt x="83" y="1599"/>
                  </a:lnTo>
                  <a:lnTo>
                    <a:pt x="83" y="1639"/>
                  </a:lnTo>
                  <a:lnTo>
                    <a:pt x="83" y="1694"/>
                  </a:lnTo>
                  <a:lnTo>
                    <a:pt x="77" y="1745"/>
                  </a:lnTo>
                  <a:lnTo>
                    <a:pt x="77" y="1804"/>
                  </a:lnTo>
                  <a:lnTo>
                    <a:pt x="71" y="1865"/>
                  </a:lnTo>
                  <a:lnTo>
                    <a:pt x="67" y="1907"/>
                  </a:lnTo>
                  <a:lnTo>
                    <a:pt x="64" y="1996"/>
                  </a:lnTo>
                  <a:lnTo>
                    <a:pt x="61" y="2069"/>
                  </a:lnTo>
                  <a:lnTo>
                    <a:pt x="58" y="2152"/>
                  </a:lnTo>
                  <a:lnTo>
                    <a:pt x="58" y="2219"/>
                  </a:lnTo>
                  <a:lnTo>
                    <a:pt x="61" y="2277"/>
                  </a:lnTo>
                  <a:lnTo>
                    <a:pt x="61" y="2326"/>
                  </a:lnTo>
                  <a:lnTo>
                    <a:pt x="67" y="2375"/>
                  </a:lnTo>
                  <a:lnTo>
                    <a:pt x="61" y="2429"/>
                  </a:lnTo>
                  <a:lnTo>
                    <a:pt x="55" y="2453"/>
                  </a:lnTo>
                  <a:lnTo>
                    <a:pt x="58" y="2496"/>
                  </a:lnTo>
                  <a:lnTo>
                    <a:pt x="61" y="2548"/>
                  </a:lnTo>
                  <a:lnTo>
                    <a:pt x="50" y="2585"/>
                  </a:lnTo>
                  <a:lnTo>
                    <a:pt x="39" y="2612"/>
                  </a:lnTo>
                  <a:lnTo>
                    <a:pt x="31" y="2633"/>
                  </a:lnTo>
                  <a:lnTo>
                    <a:pt x="27" y="2654"/>
                  </a:lnTo>
                  <a:lnTo>
                    <a:pt x="25" y="2684"/>
                  </a:lnTo>
                  <a:lnTo>
                    <a:pt x="2" y="2675"/>
                  </a:lnTo>
                  <a:lnTo>
                    <a:pt x="0" y="2656"/>
                  </a:lnTo>
                  <a:lnTo>
                    <a:pt x="3" y="2637"/>
                  </a:lnTo>
                  <a:lnTo>
                    <a:pt x="12" y="2603"/>
                  </a:lnTo>
                  <a:lnTo>
                    <a:pt x="28" y="2569"/>
                  </a:lnTo>
                  <a:lnTo>
                    <a:pt x="31" y="2527"/>
                  </a:lnTo>
                  <a:lnTo>
                    <a:pt x="37" y="2469"/>
                  </a:lnTo>
                  <a:lnTo>
                    <a:pt x="46" y="2404"/>
                  </a:lnTo>
                  <a:lnTo>
                    <a:pt x="43" y="2369"/>
                  </a:lnTo>
                  <a:lnTo>
                    <a:pt x="40" y="2320"/>
                  </a:lnTo>
                  <a:lnTo>
                    <a:pt x="52" y="2259"/>
                  </a:lnTo>
                  <a:lnTo>
                    <a:pt x="49" y="2146"/>
                  </a:lnTo>
                  <a:lnTo>
                    <a:pt x="43" y="2106"/>
                  </a:lnTo>
                  <a:lnTo>
                    <a:pt x="43" y="2042"/>
                  </a:lnTo>
                  <a:lnTo>
                    <a:pt x="46" y="1981"/>
                  </a:lnTo>
                  <a:lnTo>
                    <a:pt x="55" y="1932"/>
                  </a:lnTo>
                  <a:lnTo>
                    <a:pt x="61" y="1834"/>
                  </a:lnTo>
                  <a:lnTo>
                    <a:pt x="61" y="1785"/>
                  </a:lnTo>
                  <a:lnTo>
                    <a:pt x="61" y="1730"/>
                  </a:lnTo>
                  <a:lnTo>
                    <a:pt x="55" y="1681"/>
                  </a:lnTo>
                  <a:lnTo>
                    <a:pt x="55" y="1623"/>
                  </a:lnTo>
                  <a:lnTo>
                    <a:pt x="64" y="1581"/>
                  </a:lnTo>
                  <a:lnTo>
                    <a:pt x="64" y="1541"/>
                  </a:lnTo>
                  <a:lnTo>
                    <a:pt x="61" y="1476"/>
                  </a:lnTo>
                  <a:lnTo>
                    <a:pt x="52" y="1421"/>
                  </a:lnTo>
                  <a:lnTo>
                    <a:pt x="49" y="1366"/>
                  </a:lnTo>
                  <a:lnTo>
                    <a:pt x="55" y="1308"/>
                  </a:lnTo>
                  <a:lnTo>
                    <a:pt x="64" y="1188"/>
                  </a:lnTo>
                  <a:lnTo>
                    <a:pt x="67" y="1097"/>
                  </a:lnTo>
                  <a:lnTo>
                    <a:pt x="67" y="1066"/>
                  </a:lnTo>
                  <a:lnTo>
                    <a:pt x="58" y="1017"/>
                  </a:lnTo>
                  <a:lnTo>
                    <a:pt x="64" y="978"/>
                  </a:lnTo>
                  <a:lnTo>
                    <a:pt x="67" y="923"/>
                  </a:lnTo>
                  <a:lnTo>
                    <a:pt x="67" y="886"/>
                  </a:lnTo>
                  <a:lnTo>
                    <a:pt x="74" y="849"/>
                  </a:lnTo>
                  <a:lnTo>
                    <a:pt x="71" y="813"/>
                  </a:lnTo>
                  <a:lnTo>
                    <a:pt x="64" y="761"/>
                  </a:lnTo>
                  <a:lnTo>
                    <a:pt x="64" y="703"/>
                  </a:lnTo>
                  <a:lnTo>
                    <a:pt x="71" y="642"/>
                  </a:lnTo>
                  <a:lnTo>
                    <a:pt x="71" y="593"/>
                  </a:lnTo>
                  <a:lnTo>
                    <a:pt x="64" y="532"/>
                  </a:lnTo>
                  <a:lnTo>
                    <a:pt x="61" y="489"/>
                  </a:lnTo>
                  <a:lnTo>
                    <a:pt x="64" y="437"/>
                  </a:lnTo>
                  <a:lnTo>
                    <a:pt x="71" y="379"/>
                  </a:lnTo>
                  <a:lnTo>
                    <a:pt x="74" y="345"/>
                  </a:lnTo>
                  <a:lnTo>
                    <a:pt x="71" y="296"/>
                  </a:lnTo>
                  <a:lnTo>
                    <a:pt x="67" y="238"/>
                  </a:lnTo>
                  <a:lnTo>
                    <a:pt x="67" y="186"/>
                  </a:lnTo>
                  <a:lnTo>
                    <a:pt x="67" y="144"/>
                  </a:lnTo>
                  <a:lnTo>
                    <a:pt x="80" y="86"/>
                  </a:lnTo>
                  <a:lnTo>
                    <a:pt x="95" y="4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 rot="-3405074">
              <a:off x="2250" y="1434"/>
              <a:ext cx="351" cy="420"/>
            </a:xfrm>
            <a:custGeom>
              <a:avLst/>
              <a:gdLst>
                <a:gd name="T0" fmla="*/ 18 w 406"/>
                <a:gd name="T1" fmla="*/ 348 h 841"/>
                <a:gd name="T2" fmla="*/ 45 w 406"/>
                <a:gd name="T3" fmla="*/ 342 h 841"/>
                <a:gd name="T4" fmla="*/ 76 w 406"/>
                <a:gd name="T5" fmla="*/ 344 h 841"/>
                <a:gd name="T6" fmla="*/ 111 w 406"/>
                <a:gd name="T7" fmla="*/ 339 h 841"/>
                <a:gd name="T8" fmla="*/ 137 w 406"/>
                <a:gd name="T9" fmla="*/ 328 h 841"/>
                <a:gd name="T10" fmla="*/ 161 w 406"/>
                <a:gd name="T11" fmla="*/ 319 h 841"/>
                <a:gd name="T12" fmla="*/ 191 w 406"/>
                <a:gd name="T13" fmla="*/ 311 h 841"/>
                <a:gd name="T14" fmla="*/ 198 w 406"/>
                <a:gd name="T15" fmla="*/ 292 h 841"/>
                <a:gd name="T16" fmla="*/ 214 w 406"/>
                <a:gd name="T17" fmla="*/ 273 h 841"/>
                <a:gd name="T18" fmla="*/ 229 w 406"/>
                <a:gd name="T19" fmla="*/ 258 h 841"/>
                <a:gd name="T20" fmla="*/ 240 w 406"/>
                <a:gd name="T21" fmla="*/ 241 h 841"/>
                <a:gd name="T22" fmla="*/ 243 w 406"/>
                <a:gd name="T23" fmla="*/ 228 h 841"/>
                <a:gd name="T24" fmla="*/ 243 w 406"/>
                <a:gd name="T25" fmla="*/ 206 h 841"/>
                <a:gd name="T26" fmla="*/ 248 w 406"/>
                <a:gd name="T27" fmla="*/ 186 h 841"/>
                <a:gd name="T28" fmla="*/ 254 w 406"/>
                <a:gd name="T29" fmla="*/ 168 h 841"/>
                <a:gd name="T30" fmla="*/ 261 w 406"/>
                <a:gd name="T31" fmla="*/ 139 h 841"/>
                <a:gd name="T32" fmla="*/ 258 w 406"/>
                <a:gd name="T33" fmla="*/ 119 h 841"/>
                <a:gd name="T34" fmla="*/ 258 w 406"/>
                <a:gd name="T35" fmla="*/ 98 h 841"/>
                <a:gd name="T36" fmla="*/ 261 w 406"/>
                <a:gd name="T37" fmla="*/ 75 h 841"/>
                <a:gd name="T38" fmla="*/ 264 w 406"/>
                <a:gd name="T39" fmla="*/ 58 h 841"/>
                <a:gd name="T40" fmla="*/ 261 w 406"/>
                <a:gd name="T41" fmla="*/ 43 h 841"/>
                <a:gd name="T42" fmla="*/ 264 w 406"/>
                <a:gd name="T43" fmla="*/ 29 h 841"/>
                <a:gd name="T44" fmla="*/ 268 w 406"/>
                <a:gd name="T45" fmla="*/ 18 h 841"/>
                <a:gd name="T46" fmla="*/ 274 w 406"/>
                <a:gd name="T47" fmla="*/ 6 h 841"/>
                <a:gd name="T48" fmla="*/ 298 w 406"/>
                <a:gd name="T49" fmla="*/ 0 h 841"/>
                <a:gd name="T50" fmla="*/ 331 w 406"/>
                <a:gd name="T51" fmla="*/ 1 h 841"/>
                <a:gd name="T52" fmla="*/ 346 w 406"/>
                <a:gd name="T53" fmla="*/ 18 h 841"/>
                <a:gd name="T54" fmla="*/ 351 w 406"/>
                <a:gd name="T55" fmla="*/ 40 h 841"/>
                <a:gd name="T56" fmla="*/ 346 w 406"/>
                <a:gd name="T57" fmla="*/ 63 h 841"/>
                <a:gd name="T58" fmla="*/ 343 w 406"/>
                <a:gd name="T59" fmla="*/ 85 h 841"/>
                <a:gd name="T60" fmla="*/ 346 w 406"/>
                <a:gd name="T61" fmla="*/ 113 h 841"/>
                <a:gd name="T62" fmla="*/ 341 w 406"/>
                <a:gd name="T63" fmla="*/ 133 h 841"/>
                <a:gd name="T64" fmla="*/ 338 w 406"/>
                <a:gd name="T65" fmla="*/ 157 h 841"/>
                <a:gd name="T66" fmla="*/ 332 w 406"/>
                <a:gd name="T67" fmla="*/ 180 h 841"/>
                <a:gd name="T68" fmla="*/ 339 w 406"/>
                <a:gd name="T69" fmla="*/ 196 h 841"/>
                <a:gd name="T70" fmla="*/ 338 w 406"/>
                <a:gd name="T71" fmla="*/ 214 h 841"/>
                <a:gd name="T72" fmla="*/ 335 w 406"/>
                <a:gd name="T73" fmla="*/ 228 h 841"/>
                <a:gd name="T74" fmla="*/ 329 w 406"/>
                <a:gd name="T75" fmla="*/ 241 h 841"/>
                <a:gd name="T76" fmla="*/ 327 w 406"/>
                <a:gd name="T77" fmla="*/ 260 h 841"/>
                <a:gd name="T78" fmla="*/ 319 w 406"/>
                <a:gd name="T79" fmla="*/ 281 h 841"/>
                <a:gd name="T80" fmla="*/ 303 w 406"/>
                <a:gd name="T81" fmla="*/ 303 h 841"/>
                <a:gd name="T82" fmla="*/ 293 w 406"/>
                <a:gd name="T83" fmla="*/ 325 h 841"/>
                <a:gd name="T84" fmla="*/ 274 w 406"/>
                <a:gd name="T85" fmla="*/ 338 h 841"/>
                <a:gd name="T86" fmla="*/ 258 w 406"/>
                <a:gd name="T87" fmla="*/ 353 h 841"/>
                <a:gd name="T88" fmla="*/ 232 w 406"/>
                <a:gd name="T89" fmla="*/ 371 h 841"/>
                <a:gd name="T90" fmla="*/ 190 w 406"/>
                <a:gd name="T91" fmla="*/ 383 h 841"/>
                <a:gd name="T92" fmla="*/ 158 w 406"/>
                <a:gd name="T93" fmla="*/ 393 h 841"/>
                <a:gd name="T94" fmla="*/ 129 w 406"/>
                <a:gd name="T95" fmla="*/ 397 h 841"/>
                <a:gd name="T96" fmla="*/ 98 w 406"/>
                <a:gd name="T97" fmla="*/ 409 h 841"/>
                <a:gd name="T98" fmla="*/ 61 w 406"/>
                <a:gd name="T99" fmla="*/ 418 h 841"/>
                <a:gd name="T100" fmla="*/ 36 w 406"/>
                <a:gd name="T101" fmla="*/ 420 h 841"/>
                <a:gd name="T102" fmla="*/ 10 w 406"/>
                <a:gd name="T103" fmla="*/ 412 h 841"/>
                <a:gd name="T104" fmla="*/ 3 w 406"/>
                <a:gd name="T105" fmla="*/ 389 h 841"/>
                <a:gd name="T106" fmla="*/ 0 w 406"/>
                <a:gd name="T107" fmla="*/ 371 h 841"/>
                <a:gd name="T108" fmla="*/ 18 w 406"/>
                <a:gd name="T109" fmla="*/ 348 h 8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6"/>
                <a:gd name="T166" fmla="*/ 0 h 841"/>
                <a:gd name="T167" fmla="*/ 406 w 406"/>
                <a:gd name="T168" fmla="*/ 841 h 8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6" h="841">
                  <a:moveTo>
                    <a:pt x="21" y="697"/>
                  </a:moveTo>
                  <a:lnTo>
                    <a:pt x="52" y="685"/>
                  </a:lnTo>
                  <a:lnTo>
                    <a:pt x="88" y="688"/>
                  </a:lnTo>
                  <a:lnTo>
                    <a:pt x="128" y="679"/>
                  </a:lnTo>
                  <a:lnTo>
                    <a:pt x="158" y="657"/>
                  </a:lnTo>
                  <a:lnTo>
                    <a:pt x="186" y="639"/>
                  </a:lnTo>
                  <a:lnTo>
                    <a:pt x="221" y="623"/>
                  </a:lnTo>
                  <a:lnTo>
                    <a:pt x="229" y="584"/>
                  </a:lnTo>
                  <a:lnTo>
                    <a:pt x="247" y="547"/>
                  </a:lnTo>
                  <a:lnTo>
                    <a:pt x="265" y="517"/>
                  </a:lnTo>
                  <a:lnTo>
                    <a:pt x="278" y="483"/>
                  </a:lnTo>
                  <a:lnTo>
                    <a:pt x="281" y="456"/>
                  </a:lnTo>
                  <a:lnTo>
                    <a:pt x="281" y="413"/>
                  </a:lnTo>
                  <a:lnTo>
                    <a:pt x="287" y="373"/>
                  </a:lnTo>
                  <a:lnTo>
                    <a:pt x="294" y="337"/>
                  </a:lnTo>
                  <a:lnTo>
                    <a:pt x="302" y="278"/>
                  </a:lnTo>
                  <a:lnTo>
                    <a:pt x="299" y="239"/>
                  </a:lnTo>
                  <a:lnTo>
                    <a:pt x="299" y="196"/>
                  </a:lnTo>
                  <a:lnTo>
                    <a:pt x="302" y="150"/>
                  </a:lnTo>
                  <a:lnTo>
                    <a:pt x="305" y="116"/>
                  </a:lnTo>
                  <a:lnTo>
                    <a:pt x="302" y="86"/>
                  </a:lnTo>
                  <a:lnTo>
                    <a:pt x="305" y="58"/>
                  </a:lnTo>
                  <a:lnTo>
                    <a:pt x="310" y="36"/>
                  </a:lnTo>
                  <a:lnTo>
                    <a:pt x="317" y="13"/>
                  </a:lnTo>
                  <a:lnTo>
                    <a:pt x="345" y="0"/>
                  </a:lnTo>
                  <a:lnTo>
                    <a:pt x="383" y="3"/>
                  </a:lnTo>
                  <a:lnTo>
                    <a:pt x="400" y="36"/>
                  </a:lnTo>
                  <a:lnTo>
                    <a:pt x="406" y="80"/>
                  </a:lnTo>
                  <a:lnTo>
                    <a:pt x="400" y="126"/>
                  </a:lnTo>
                  <a:lnTo>
                    <a:pt x="397" y="171"/>
                  </a:lnTo>
                  <a:lnTo>
                    <a:pt x="400" y="226"/>
                  </a:lnTo>
                  <a:lnTo>
                    <a:pt x="394" y="266"/>
                  </a:lnTo>
                  <a:lnTo>
                    <a:pt x="391" y="315"/>
                  </a:lnTo>
                  <a:lnTo>
                    <a:pt x="384" y="361"/>
                  </a:lnTo>
                  <a:lnTo>
                    <a:pt x="392" y="393"/>
                  </a:lnTo>
                  <a:lnTo>
                    <a:pt x="391" y="428"/>
                  </a:lnTo>
                  <a:lnTo>
                    <a:pt x="387" y="456"/>
                  </a:lnTo>
                  <a:lnTo>
                    <a:pt x="381" y="483"/>
                  </a:lnTo>
                  <a:lnTo>
                    <a:pt x="378" y="520"/>
                  </a:lnTo>
                  <a:lnTo>
                    <a:pt x="369" y="563"/>
                  </a:lnTo>
                  <a:lnTo>
                    <a:pt x="351" y="606"/>
                  </a:lnTo>
                  <a:lnTo>
                    <a:pt x="339" y="651"/>
                  </a:lnTo>
                  <a:lnTo>
                    <a:pt x="317" y="676"/>
                  </a:lnTo>
                  <a:lnTo>
                    <a:pt x="299" y="706"/>
                  </a:lnTo>
                  <a:lnTo>
                    <a:pt x="268" y="743"/>
                  </a:lnTo>
                  <a:lnTo>
                    <a:pt x="220" y="767"/>
                  </a:lnTo>
                  <a:lnTo>
                    <a:pt x="183" y="786"/>
                  </a:lnTo>
                  <a:lnTo>
                    <a:pt x="149" y="795"/>
                  </a:lnTo>
                  <a:lnTo>
                    <a:pt x="113" y="819"/>
                  </a:lnTo>
                  <a:lnTo>
                    <a:pt x="70" y="837"/>
                  </a:lnTo>
                  <a:lnTo>
                    <a:pt x="42" y="841"/>
                  </a:lnTo>
                  <a:lnTo>
                    <a:pt x="12" y="825"/>
                  </a:lnTo>
                  <a:lnTo>
                    <a:pt x="3" y="779"/>
                  </a:lnTo>
                  <a:lnTo>
                    <a:pt x="0" y="743"/>
                  </a:lnTo>
                  <a:lnTo>
                    <a:pt x="21" y="697"/>
                  </a:lnTo>
                  <a:close/>
                </a:path>
              </a:pathLst>
            </a:custGeom>
            <a:solidFill>
              <a:srgbClr val="A87C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 rot="-3405074">
              <a:off x="2258" y="1441"/>
              <a:ext cx="336" cy="412"/>
            </a:xfrm>
            <a:custGeom>
              <a:avLst/>
              <a:gdLst>
                <a:gd name="T0" fmla="*/ 131 w 388"/>
                <a:gd name="T1" fmla="*/ 339 h 822"/>
                <a:gd name="T2" fmla="*/ 176 w 388"/>
                <a:gd name="T3" fmla="*/ 345 h 822"/>
                <a:gd name="T4" fmla="*/ 219 w 388"/>
                <a:gd name="T5" fmla="*/ 338 h 822"/>
                <a:gd name="T6" fmla="*/ 246 w 388"/>
                <a:gd name="T7" fmla="*/ 318 h 822"/>
                <a:gd name="T8" fmla="*/ 258 w 388"/>
                <a:gd name="T9" fmla="*/ 304 h 822"/>
                <a:gd name="T10" fmla="*/ 277 w 388"/>
                <a:gd name="T11" fmla="*/ 286 h 822"/>
                <a:gd name="T12" fmla="*/ 298 w 388"/>
                <a:gd name="T13" fmla="*/ 261 h 822"/>
                <a:gd name="T14" fmla="*/ 300 w 388"/>
                <a:gd name="T15" fmla="*/ 232 h 822"/>
                <a:gd name="T16" fmla="*/ 308 w 388"/>
                <a:gd name="T17" fmla="*/ 202 h 822"/>
                <a:gd name="T18" fmla="*/ 306 w 388"/>
                <a:gd name="T19" fmla="*/ 177 h 822"/>
                <a:gd name="T20" fmla="*/ 308 w 388"/>
                <a:gd name="T21" fmla="*/ 154 h 822"/>
                <a:gd name="T22" fmla="*/ 312 w 388"/>
                <a:gd name="T23" fmla="*/ 123 h 822"/>
                <a:gd name="T24" fmla="*/ 311 w 388"/>
                <a:gd name="T25" fmla="*/ 96 h 822"/>
                <a:gd name="T26" fmla="*/ 317 w 388"/>
                <a:gd name="T27" fmla="*/ 63 h 822"/>
                <a:gd name="T28" fmla="*/ 321 w 388"/>
                <a:gd name="T29" fmla="*/ 31 h 822"/>
                <a:gd name="T30" fmla="*/ 319 w 388"/>
                <a:gd name="T31" fmla="*/ 0 h 822"/>
                <a:gd name="T32" fmla="*/ 335 w 388"/>
                <a:gd name="T33" fmla="*/ 21 h 822"/>
                <a:gd name="T34" fmla="*/ 336 w 388"/>
                <a:gd name="T35" fmla="*/ 49 h 822"/>
                <a:gd name="T36" fmla="*/ 329 w 388"/>
                <a:gd name="T37" fmla="*/ 79 h 822"/>
                <a:gd name="T38" fmla="*/ 328 w 388"/>
                <a:gd name="T39" fmla="*/ 107 h 822"/>
                <a:gd name="T40" fmla="*/ 323 w 388"/>
                <a:gd name="T41" fmla="*/ 127 h 822"/>
                <a:gd name="T42" fmla="*/ 324 w 388"/>
                <a:gd name="T43" fmla="*/ 153 h 822"/>
                <a:gd name="T44" fmla="*/ 319 w 388"/>
                <a:gd name="T45" fmla="*/ 176 h 822"/>
                <a:gd name="T46" fmla="*/ 325 w 388"/>
                <a:gd name="T47" fmla="*/ 199 h 822"/>
                <a:gd name="T48" fmla="*/ 321 w 388"/>
                <a:gd name="T49" fmla="*/ 228 h 822"/>
                <a:gd name="T50" fmla="*/ 313 w 388"/>
                <a:gd name="T51" fmla="*/ 254 h 822"/>
                <a:gd name="T52" fmla="*/ 301 w 388"/>
                <a:gd name="T53" fmla="*/ 279 h 822"/>
                <a:gd name="T54" fmla="*/ 283 w 388"/>
                <a:gd name="T55" fmla="*/ 310 h 822"/>
                <a:gd name="T56" fmla="*/ 257 w 388"/>
                <a:gd name="T57" fmla="*/ 332 h 822"/>
                <a:gd name="T58" fmla="*/ 240 w 388"/>
                <a:gd name="T59" fmla="*/ 349 h 822"/>
                <a:gd name="T60" fmla="*/ 211 w 388"/>
                <a:gd name="T61" fmla="*/ 368 h 822"/>
                <a:gd name="T62" fmla="*/ 171 w 388"/>
                <a:gd name="T63" fmla="*/ 381 h 822"/>
                <a:gd name="T64" fmla="*/ 123 w 388"/>
                <a:gd name="T65" fmla="*/ 390 h 822"/>
                <a:gd name="T66" fmla="*/ 92 w 388"/>
                <a:gd name="T67" fmla="*/ 402 h 822"/>
                <a:gd name="T68" fmla="*/ 31 w 388"/>
                <a:gd name="T69" fmla="*/ 412 h 822"/>
                <a:gd name="T70" fmla="*/ 7 w 388"/>
                <a:gd name="T71" fmla="*/ 397 h 822"/>
                <a:gd name="T72" fmla="*/ 0 w 388"/>
                <a:gd name="T73" fmla="*/ 366 h 822"/>
                <a:gd name="T74" fmla="*/ 42 w 388"/>
                <a:gd name="T75" fmla="*/ 339 h 822"/>
                <a:gd name="T76" fmla="*/ 78 w 388"/>
                <a:gd name="T77" fmla="*/ 340 h 8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8"/>
                <a:gd name="T118" fmla="*/ 0 h 822"/>
                <a:gd name="T119" fmla="*/ 388 w 388"/>
                <a:gd name="T120" fmla="*/ 822 h 8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8" h="822">
                  <a:moveTo>
                    <a:pt x="122" y="670"/>
                  </a:moveTo>
                  <a:lnTo>
                    <a:pt x="151" y="677"/>
                  </a:lnTo>
                  <a:lnTo>
                    <a:pt x="179" y="691"/>
                  </a:lnTo>
                  <a:lnTo>
                    <a:pt x="203" y="689"/>
                  </a:lnTo>
                  <a:lnTo>
                    <a:pt x="229" y="685"/>
                  </a:lnTo>
                  <a:lnTo>
                    <a:pt x="253" y="674"/>
                  </a:lnTo>
                  <a:lnTo>
                    <a:pt x="277" y="654"/>
                  </a:lnTo>
                  <a:lnTo>
                    <a:pt x="284" y="634"/>
                  </a:lnTo>
                  <a:lnTo>
                    <a:pt x="289" y="618"/>
                  </a:lnTo>
                  <a:lnTo>
                    <a:pt x="298" y="607"/>
                  </a:lnTo>
                  <a:lnTo>
                    <a:pt x="307" y="593"/>
                  </a:lnTo>
                  <a:lnTo>
                    <a:pt x="320" y="570"/>
                  </a:lnTo>
                  <a:lnTo>
                    <a:pt x="332" y="542"/>
                  </a:lnTo>
                  <a:lnTo>
                    <a:pt x="344" y="521"/>
                  </a:lnTo>
                  <a:lnTo>
                    <a:pt x="344" y="491"/>
                  </a:lnTo>
                  <a:lnTo>
                    <a:pt x="347" y="463"/>
                  </a:lnTo>
                  <a:lnTo>
                    <a:pt x="356" y="433"/>
                  </a:lnTo>
                  <a:lnTo>
                    <a:pt x="356" y="403"/>
                  </a:lnTo>
                  <a:lnTo>
                    <a:pt x="356" y="377"/>
                  </a:lnTo>
                  <a:lnTo>
                    <a:pt x="353" y="353"/>
                  </a:lnTo>
                  <a:lnTo>
                    <a:pt x="347" y="332"/>
                  </a:lnTo>
                  <a:lnTo>
                    <a:pt x="356" y="308"/>
                  </a:lnTo>
                  <a:lnTo>
                    <a:pt x="359" y="274"/>
                  </a:lnTo>
                  <a:lnTo>
                    <a:pt x="360" y="246"/>
                  </a:lnTo>
                  <a:lnTo>
                    <a:pt x="357" y="220"/>
                  </a:lnTo>
                  <a:lnTo>
                    <a:pt x="359" y="192"/>
                  </a:lnTo>
                  <a:lnTo>
                    <a:pt x="368" y="155"/>
                  </a:lnTo>
                  <a:lnTo>
                    <a:pt x="366" y="125"/>
                  </a:lnTo>
                  <a:lnTo>
                    <a:pt x="372" y="91"/>
                  </a:lnTo>
                  <a:lnTo>
                    <a:pt x="371" y="61"/>
                  </a:lnTo>
                  <a:lnTo>
                    <a:pt x="368" y="33"/>
                  </a:lnTo>
                  <a:lnTo>
                    <a:pt x="368" y="0"/>
                  </a:lnTo>
                  <a:lnTo>
                    <a:pt x="379" y="23"/>
                  </a:lnTo>
                  <a:lnTo>
                    <a:pt x="387" y="42"/>
                  </a:lnTo>
                  <a:lnTo>
                    <a:pt x="386" y="67"/>
                  </a:lnTo>
                  <a:lnTo>
                    <a:pt x="388" y="98"/>
                  </a:lnTo>
                  <a:lnTo>
                    <a:pt x="384" y="128"/>
                  </a:lnTo>
                  <a:lnTo>
                    <a:pt x="380" y="158"/>
                  </a:lnTo>
                  <a:lnTo>
                    <a:pt x="380" y="187"/>
                  </a:lnTo>
                  <a:lnTo>
                    <a:pt x="379" y="213"/>
                  </a:lnTo>
                  <a:lnTo>
                    <a:pt x="378" y="235"/>
                  </a:lnTo>
                  <a:lnTo>
                    <a:pt x="373" y="253"/>
                  </a:lnTo>
                  <a:lnTo>
                    <a:pt x="377" y="284"/>
                  </a:lnTo>
                  <a:lnTo>
                    <a:pt x="374" y="305"/>
                  </a:lnTo>
                  <a:lnTo>
                    <a:pt x="371" y="330"/>
                  </a:lnTo>
                  <a:lnTo>
                    <a:pt x="368" y="351"/>
                  </a:lnTo>
                  <a:lnTo>
                    <a:pt x="370" y="375"/>
                  </a:lnTo>
                  <a:lnTo>
                    <a:pt x="375" y="397"/>
                  </a:lnTo>
                  <a:lnTo>
                    <a:pt x="375" y="424"/>
                  </a:lnTo>
                  <a:lnTo>
                    <a:pt x="371" y="454"/>
                  </a:lnTo>
                  <a:lnTo>
                    <a:pt x="362" y="479"/>
                  </a:lnTo>
                  <a:lnTo>
                    <a:pt x="362" y="507"/>
                  </a:lnTo>
                  <a:lnTo>
                    <a:pt x="359" y="531"/>
                  </a:lnTo>
                  <a:lnTo>
                    <a:pt x="348" y="556"/>
                  </a:lnTo>
                  <a:lnTo>
                    <a:pt x="331" y="593"/>
                  </a:lnTo>
                  <a:lnTo>
                    <a:pt x="327" y="619"/>
                  </a:lnTo>
                  <a:lnTo>
                    <a:pt x="318" y="638"/>
                  </a:lnTo>
                  <a:lnTo>
                    <a:pt x="297" y="663"/>
                  </a:lnTo>
                  <a:lnTo>
                    <a:pt x="292" y="679"/>
                  </a:lnTo>
                  <a:lnTo>
                    <a:pt x="277" y="697"/>
                  </a:lnTo>
                  <a:lnTo>
                    <a:pt x="262" y="709"/>
                  </a:lnTo>
                  <a:lnTo>
                    <a:pt x="244" y="734"/>
                  </a:lnTo>
                  <a:lnTo>
                    <a:pt x="225" y="745"/>
                  </a:lnTo>
                  <a:lnTo>
                    <a:pt x="197" y="760"/>
                  </a:lnTo>
                  <a:lnTo>
                    <a:pt x="174" y="771"/>
                  </a:lnTo>
                  <a:lnTo>
                    <a:pt x="142" y="779"/>
                  </a:lnTo>
                  <a:lnTo>
                    <a:pt x="127" y="791"/>
                  </a:lnTo>
                  <a:lnTo>
                    <a:pt x="106" y="803"/>
                  </a:lnTo>
                  <a:lnTo>
                    <a:pt x="63" y="821"/>
                  </a:lnTo>
                  <a:lnTo>
                    <a:pt x="36" y="822"/>
                  </a:lnTo>
                  <a:lnTo>
                    <a:pt x="12" y="810"/>
                  </a:lnTo>
                  <a:lnTo>
                    <a:pt x="8" y="792"/>
                  </a:lnTo>
                  <a:lnTo>
                    <a:pt x="5" y="768"/>
                  </a:lnTo>
                  <a:lnTo>
                    <a:pt x="0" y="731"/>
                  </a:lnTo>
                  <a:lnTo>
                    <a:pt x="20" y="687"/>
                  </a:lnTo>
                  <a:lnTo>
                    <a:pt x="49" y="676"/>
                  </a:lnTo>
                  <a:lnTo>
                    <a:pt x="72" y="676"/>
                  </a:lnTo>
                  <a:lnTo>
                    <a:pt x="90" y="679"/>
                  </a:lnTo>
                  <a:lnTo>
                    <a:pt x="122" y="67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 rot="-3405074">
              <a:off x="2347" y="1411"/>
              <a:ext cx="170" cy="344"/>
            </a:xfrm>
            <a:custGeom>
              <a:avLst/>
              <a:gdLst>
                <a:gd name="T0" fmla="*/ 170 w 195"/>
                <a:gd name="T1" fmla="*/ 17 h 688"/>
                <a:gd name="T2" fmla="*/ 170 w 195"/>
                <a:gd name="T3" fmla="*/ 46 h 688"/>
                <a:gd name="T4" fmla="*/ 165 w 195"/>
                <a:gd name="T5" fmla="*/ 69 h 688"/>
                <a:gd name="T6" fmla="*/ 160 w 195"/>
                <a:gd name="T7" fmla="*/ 98 h 688"/>
                <a:gd name="T8" fmla="*/ 160 w 195"/>
                <a:gd name="T9" fmla="*/ 124 h 688"/>
                <a:gd name="T10" fmla="*/ 152 w 195"/>
                <a:gd name="T11" fmla="*/ 156 h 688"/>
                <a:gd name="T12" fmla="*/ 152 w 195"/>
                <a:gd name="T13" fmla="*/ 177 h 688"/>
                <a:gd name="T14" fmla="*/ 154 w 195"/>
                <a:gd name="T15" fmla="*/ 208 h 688"/>
                <a:gd name="T16" fmla="*/ 148 w 195"/>
                <a:gd name="T17" fmla="*/ 240 h 688"/>
                <a:gd name="T18" fmla="*/ 137 w 195"/>
                <a:gd name="T19" fmla="*/ 259 h 688"/>
                <a:gd name="T20" fmla="*/ 124 w 195"/>
                <a:gd name="T21" fmla="*/ 276 h 688"/>
                <a:gd name="T22" fmla="*/ 105 w 195"/>
                <a:gd name="T23" fmla="*/ 295 h 688"/>
                <a:gd name="T24" fmla="*/ 92 w 195"/>
                <a:gd name="T25" fmla="*/ 314 h 688"/>
                <a:gd name="T26" fmla="*/ 71 w 195"/>
                <a:gd name="T27" fmla="*/ 331 h 688"/>
                <a:gd name="T28" fmla="*/ 44 w 195"/>
                <a:gd name="T29" fmla="*/ 337 h 688"/>
                <a:gd name="T30" fmla="*/ 5 w 195"/>
                <a:gd name="T31" fmla="*/ 344 h 688"/>
                <a:gd name="T32" fmla="*/ 20 w 195"/>
                <a:gd name="T33" fmla="*/ 340 h 688"/>
                <a:gd name="T34" fmla="*/ 55 w 195"/>
                <a:gd name="T35" fmla="*/ 331 h 688"/>
                <a:gd name="T36" fmla="*/ 77 w 195"/>
                <a:gd name="T37" fmla="*/ 314 h 688"/>
                <a:gd name="T38" fmla="*/ 89 w 195"/>
                <a:gd name="T39" fmla="*/ 296 h 688"/>
                <a:gd name="T40" fmla="*/ 105 w 195"/>
                <a:gd name="T41" fmla="*/ 279 h 688"/>
                <a:gd name="T42" fmla="*/ 113 w 195"/>
                <a:gd name="T43" fmla="*/ 262 h 688"/>
                <a:gd name="T44" fmla="*/ 132 w 195"/>
                <a:gd name="T45" fmla="*/ 243 h 688"/>
                <a:gd name="T46" fmla="*/ 142 w 195"/>
                <a:gd name="T47" fmla="*/ 227 h 688"/>
                <a:gd name="T48" fmla="*/ 144 w 195"/>
                <a:gd name="T49" fmla="*/ 198 h 688"/>
                <a:gd name="T50" fmla="*/ 138 w 195"/>
                <a:gd name="T51" fmla="*/ 168 h 688"/>
                <a:gd name="T52" fmla="*/ 146 w 195"/>
                <a:gd name="T53" fmla="*/ 150 h 688"/>
                <a:gd name="T54" fmla="*/ 152 w 195"/>
                <a:gd name="T55" fmla="*/ 123 h 688"/>
                <a:gd name="T56" fmla="*/ 153 w 195"/>
                <a:gd name="T57" fmla="*/ 103 h 688"/>
                <a:gd name="T58" fmla="*/ 159 w 195"/>
                <a:gd name="T59" fmla="*/ 77 h 688"/>
                <a:gd name="T60" fmla="*/ 157 w 195"/>
                <a:gd name="T61" fmla="*/ 55 h 688"/>
                <a:gd name="T62" fmla="*/ 165 w 195"/>
                <a:gd name="T63" fmla="*/ 38 h 688"/>
                <a:gd name="T64" fmla="*/ 165 w 195"/>
                <a:gd name="T65" fmla="*/ 13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5"/>
                <a:gd name="T100" fmla="*/ 0 h 688"/>
                <a:gd name="T101" fmla="*/ 195 w 195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5" h="688">
                  <a:moveTo>
                    <a:pt x="192" y="0"/>
                  </a:moveTo>
                  <a:lnTo>
                    <a:pt x="195" y="33"/>
                  </a:lnTo>
                  <a:lnTo>
                    <a:pt x="195" y="67"/>
                  </a:lnTo>
                  <a:lnTo>
                    <a:pt x="195" y="93"/>
                  </a:lnTo>
                  <a:lnTo>
                    <a:pt x="191" y="109"/>
                  </a:lnTo>
                  <a:lnTo>
                    <a:pt x="189" y="137"/>
                  </a:lnTo>
                  <a:lnTo>
                    <a:pt x="189" y="155"/>
                  </a:lnTo>
                  <a:lnTo>
                    <a:pt x="183" y="197"/>
                  </a:lnTo>
                  <a:lnTo>
                    <a:pt x="182" y="232"/>
                  </a:lnTo>
                  <a:lnTo>
                    <a:pt x="183" y="249"/>
                  </a:lnTo>
                  <a:lnTo>
                    <a:pt x="180" y="277"/>
                  </a:lnTo>
                  <a:lnTo>
                    <a:pt x="174" y="311"/>
                  </a:lnTo>
                  <a:lnTo>
                    <a:pt x="168" y="327"/>
                  </a:lnTo>
                  <a:lnTo>
                    <a:pt x="174" y="354"/>
                  </a:lnTo>
                  <a:lnTo>
                    <a:pt x="177" y="387"/>
                  </a:lnTo>
                  <a:lnTo>
                    <a:pt x="177" y="417"/>
                  </a:lnTo>
                  <a:lnTo>
                    <a:pt x="174" y="454"/>
                  </a:lnTo>
                  <a:lnTo>
                    <a:pt x="170" y="480"/>
                  </a:lnTo>
                  <a:lnTo>
                    <a:pt x="163" y="500"/>
                  </a:lnTo>
                  <a:lnTo>
                    <a:pt x="157" y="518"/>
                  </a:lnTo>
                  <a:lnTo>
                    <a:pt x="149" y="533"/>
                  </a:lnTo>
                  <a:lnTo>
                    <a:pt x="142" y="551"/>
                  </a:lnTo>
                  <a:lnTo>
                    <a:pt x="130" y="567"/>
                  </a:lnTo>
                  <a:lnTo>
                    <a:pt x="121" y="590"/>
                  </a:lnTo>
                  <a:lnTo>
                    <a:pt x="115" y="609"/>
                  </a:lnTo>
                  <a:lnTo>
                    <a:pt x="105" y="627"/>
                  </a:lnTo>
                  <a:lnTo>
                    <a:pt x="94" y="643"/>
                  </a:lnTo>
                  <a:lnTo>
                    <a:pt x="82" y="662"/>
                  </a:lnTo>
                  <a:lnTo>
                    <a:pt x="66" y="670"/>
                  </a:lnTo>
                  <a:lnTo>
                    <a:pt x="51" y="674"/>
                  </a:lnTo>
                  <a:lnTo>
                    <a:pt x="29" y="686"/>
                  </a:lnTo>
                  <a:lnTo>
                    <a:pt x="6" y="688"/>
                  </a:lnTo>
                  <a:lnTo>
                    <a:pt x="0" y="680"/>
                  </a:lnTo>
                  <a:lnTo>
                    <a:pt x="23" y="679"/>
                  </a:lnTo>
                  <a:lnTo>
                    <a:pt x="39" y="671"/>
                  </a:lnTo>
                  <a:lnTo>
                    <a:pt x="63" y="661"/>
                  </a:lnTo>
                  <a:lnTo>
                    <a:pt x="81" y="646"/>
                  </a:lnTo>
                  <a:lnTo>
                    <a:pt x="88" y="628"/>
                  </a:lnTo>
                  <a:lnTo>
                    <a:pt x="96" y="613"/>
                  </a:lnTo>
                  <a:lnTo>
                    <a:pt x="102" y="591"/>
                  </a:lnTo>
                  <a:lnTo>
                    <a:pt x="115" y="579"/>
                  </a:lnTo>
                  <a:lnTo>
                    <a:pt x="121" y="557"/>
                  </a:lnTo>
                  <a:lnTo>
                    <a:pt x="127" y="538"/>
                  </a:lnTo>
                  <a:lnTo>
                    <a:pt x="130" y="524"/>
                  </a:lnTo>
                  <a:lnTo>
                    <a:pt x="139" y="506"/>
                  </a:lnTo>
                  <a:lnTo>
                    <a:pt x="151" y="487"/>
                  </a:lnTo>
                  <a:lnTo>
                    <a:pt x="160" y="474"/>
                  </a:lnTo>
                  <a:lnTo>
                    <a:pt x="163" y="455"/>
                  </a:lnTo>
                  <a:lnTo>
                    <a:pt x="167" y="423"/>
                  </a:lnTo>
                  <a:lnTo>
                    <a:pt x="165" y="396"/>
                  </a:lnTo>
                  <a:lnTo>
                    <a:pt x="160" y="362"/>
                  </a:lnTo>
                  <a:lnTo>
                    <a:pt x="158" y="335"/>
                  </a:lnTo>
                  <a:lnTo>
                    <a:pt x="157" y="327"/>
                  </a:lnTo>
                  <a:lnTo>
                    <a:pt x="168" y="299"/>
                  </a:lnTo>
                  <a:lnTo>
                    <a:pt x="174" y="271"/>
                  </a:lnTo>
                  <a:lnTo>
                    <a:pt x="174" y="247"/>
                  </a:lnTo>
                  <a:lnTo>
                    <a:pt x="171" y="234"/>
                  </a:lnTo>
                  <a:lnTo>
                    <a:pt x="176" y="207"/>
                  </a:lnTo>
                  <a:lnTo>
                    <a:pt x="174" y="195"/>
                  </a:lnTo>
                  <a:lnTo>
                    <a:pt x="182" y="154"/>
                  </a:lnTo>
                  <a:lnTo>
                    <a:pt x="180" y="136"/>
                  </a:lnTo>
                  <a:lnTo>
                    <a:pt x="180" y="110"/>
                  </a:lnTo>
                  <a:lnTo>
                    <a:pt x="188" y="93"/>
                  </a:lnTo>
                  <a:lnTo>
                    <a:pt x="189" y="76"/>
                  </a:lnTo>
                  <a:lnTo>
                    <a:pt x="189" y="49"/>
                  </a:lnTo>
                  <a:lnTo>
                    <a:pt x="189" y="2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 rot="-3405074">
              <a:off x="2337" y="1423"/>
              <a:ext cx="177" cy="347"/>
            </a:xfrm>
            <a:custGeom>
              <a:avLst/>
              <a:gdLst>
                <a:gd name="T0" fmla="*/ 171 w 206"/>
                <a:gd name="T1" fmla="*/ 9 h 692"/>
                <a:gd name="T2" fmla="*/ 166 w 206"/>
                <a:gd name="T3" fmla="*/ 38 h 692"/>
                <a:gd name="T4" fmla="*/ 164 w 206"/>
                <a:gd name="T5" fmla="*/ 52 h 692"/>
                <a:gd name="T6" fmla="*/ 157 w 206"/>
                <a:gd name="T7" fmla="*/ 79 h 692"/>
                <a:gd name="T8" fmla="*/ 157 w 206"/>
                <a:gd name="T9" fmla="*/ 106 h 692"/>
                <a:gd name="T10" fmla="*/ 158 w 206"/>
                <a:gd name="T11" fmla="*/ 116 h 692"/>
                <a:gd name="T12" fmla="*/ 156 w 206"/>
                <a:gd name="T13" fmla="*/ 134 h 692"/>
                <a:gd name="T14" fmla="*/ 144 w 206"/>
                <a:gd name="T15" fmla="*/ 157 h 692"/>
                <a:gd name="T16" fmla="*/ 143 w 206"/>
                <a:gd name="T17" fmla="*/ 190 h 692"/>
                <a:gd name="T18" fmla="*/ 137 w 206"/>
                <a:gd name="T19" fmla="*/ 215 h 692"/>
                <a:gd name="T20" fmla="*/ 140 w 206"/>
                <a:gd name="T21" fmla="*/ 235 h 692"/>
                <a:gd name="T22" fmla="*/ 121 w 206"/>
                <a:gd name="T23" fmla="*/ 258 h 692"/>
                <a:gd name="T24" fmla="*/ 105 w 206"/>
                <a:gd name="T25" fmla="*/ 280 h 692"/>
                <a:gd name="T26" fmla="*/ 93 w 206"/>
                <a:gd name="T27" fmla="*/ 296 h 692"/>
                <a:gd name="T28" fmla="*/ 75 w 206"/>
                <a:gd name="T29" fmla="*/ 313 h 692"/>
                <a:gd name="T30" fmla="*/ 46 w 206"/>
                <a:gd name="T31" fmla="*/ 319 h 692"/>
                <a:gd name="T32" fmla="*/ 27 w 206"/>
                <a:gd name="T33" fmla="*/ 333 h 692"/>
                <a:gd name="T34" fmla="*/ 0 w 206"/>
                <a:gd name="T35" fmla="*/ 340 h 692"/>
                <a:gd name="T36" fmla="*/ 30 w 206"/>
                <a:gd name="T37" fmla="*/ 322 h 692"/>
                <a:gd name="T38" fmla="*/ 60 w 206"/>
                <a:gd name="T39" fmla="*/ 313 h 692"/>
                <a:gd name="T40" fmla="*/ 84 w 206"/>
                <a:gd name="T41" fmla="*/ 298 h 692"/>
                <a:gd name="T42" fmla="*/ 95 w 206"/>
                <a:gd name="T43" fmla="*/ 281 h 692"/>
                <a:gd name="T44" fmla="*/ 116 w 206"/>
                <a:gd name="T45" fmla="*/ 255 h 692"/>
                <a:gd name="T46" fmla="*/ 129 w 206"/>
                <a:gd name="T47" fmla="*/ 237 h 692"/>
                <a:gd name="T48" fmla="*/ 130 w 206"/>
                <a:gd name="T49" fmla="*/ 219 h 692"/>
                <a:gd name="T50" fmla="*/ 134 w 206"/>
                <a:gd name="T51" fmla="*/ 192 h 692"/>
                <a:gd name="T52" fmla="*/ 142 w 206"/>
                <a:gd name="T53" fmla="*/ 171 h 692"/>
                <a:gd name="T54" fmla="*/ 139 w 206"/>
                <a:gd name="T55" fmla="*/ 152 h 692"/>
                <a:gd name="T56" fmla="*/ 148 w 206"/>
                <a:gd name="T57" fmla="*/ 134 h 692"/>
                <a:gd name="T58" fmla="*/ 150 w 206"/>
                <a:gd name="T59" fmla="*/ 120 h 692"/>
                <a:gd name="T60" fmla="*/ 147 w 206"/>
                <a:gd name="T61" fmla="*/ 90 h 692"/>
                <a:gd name="T62" fmla="*/ 153 w 206"/>
                <a:gd name="T63" fmla="*/ 69 h 692"/>
                <a:gd name="T64" fmla="*/ 160 w 206"/>
                <a:gd name="T65" fmla="*/ 47 h 692"/>
                <a:gd name="T66" fmla="*/ 157 w 206"/>
                <a:gd name="T67" fmla="*/ 32 h 692"/>
                <a:gd name="T68" fmla="*/ 163 w 206"/>
                <a:gd name="T69" fmla="*/ 12 h 6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6"/>
                <a:gd name="T106" fmla="*/ 0 h 692"/>
                <a:gd name="T107" fmla="*/ 206 w 206"/>
                <a:gd name="T108" fmla="*/ 692 h 6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6" h="692">
                  <a:moveTo>
                    <a:pt x="206" y="0"/>
                  </a:moveTo>
                  <a:lnTo>
                    <a:pt x="199" y="17"/>
                  </a:lnTo>
                  <a:lnTo>
                    <a:pt x="193" y="57"/>
                  </a:lnTo>
                  <a:lnTo>
                    <a:pt x="193" y="75"/>
                  </a:lnTo>
                  <a:lnTo>
                    <a:pt x="193" y="94"/>
                  </a:lnTo>
                  <a:lnTo>
                    <a:pt x="191" y="103"/>
                  </a:lnTo>
                  <a:lnTo>
                    <a:pt x="186" y="122"/>
                  </a:lnTo>
                  <a:lnTo>
                    <a:pt x="183" y="158"/>
                  </a:lnTo>
                  <a:lnTo>
                    <a:pt x="183" y="195"/>
                  </a:lnTo>
                  <a:lnTo>
                    <a:pt x="183" y="211"/>
                  </a:lnTo>
                  <a:lnTo>
                    <a:pt x="183" y="223"/>
                  </a:lnTo>
                  <a:lnTo>
                    <a:pt x="184" y="232"/>
                  </a:lnTo>
                  <a:lnTo>
                    <a:pt x="183" y="249"/>
                  </a:lnTo>
                  <a:lnTo>
                    <a:pt x="181" y="268"/>
                  </a:lnTo>
                  <a:lnTo>
                    <a:pt x="172" y="298"/>
                  </a:lnTo>
                  <a:lnTo>
                    <a:pt x="168" y="314"/>
                  </a:lnTo>
                  <a:lnTo>
                    <a:pt x="169" y="347"/>
                  </a:lnTo>
                  <a:lnTo>
                    <a:pt x="166" y="379"/>
                  </a:lnTo>
                  <a:lnTo>
                    <a:pt x="162" y="411"/>
                  </a:lnTo>
                  <a:lnTo>
                    <a:pt x="160" y="429"/>
                  </a:lnTo>
                  <a:lnTo>
                    <a:pt x="160" y="443"/>
                  </a:lnTo>
                  <a:lnTo>
                    <a:pt x="163" y="469"/>
                  </a:lnTo>
                  <a:lnTo>
                    <a:pt x="153" y="488"/>
                  </a:lnTo>
                  <a:lnTo>
                    <a:pt x="141" y="514"/>
                  </a:lnTo>
                  <a:lnTo>
                    <a:pt x="129" y="535"/>
                  </a:lnTo>
                  <a:lnTo>
                    <a:pt x="122" y="558"/>
                  </a:lnTo>
                  <a:lnTo>
                    <a:pt x="120" y="575"/>
                  </a:lnTo>
                  <a:lnTo>
                    <a:pt x="108" y="590"/>
                  </a:lnTo>
                  <a:lnTo>
                    <a:pt x="101" y="609"/>
                  </a:lnTo>
                  <a:lnTo>
                    <a:pt x="87" y="625"/>
                  </a:lnTo>
                  <a:lnTo>
                    <a:pt x="71" y="633"/>
                  </a:lnTo>
                  <a:lnTo>
                    <a:pt x="53" y="637"/>
                  </a:lnTo>
                  <a:lnTo>
                    <a:pt x="43" y="649"/>
                  </a:lnTo>
                  <a:lnTo>
                    <a:pt x="32" y="665"/>
                  </a:lnTo>
                  <a:lnTo>
                    <a:pt x="6" y="692"/>
                  </a:lnTo>
                  <a:lnTo>
                    <a:pt x="0" y="679"/>
                  </a:lnTo>
                  <a:lnTo>
                    <a:pt x="17" y="667"/>
                  </a:lnTo>
                  <a:lnTo>
                    <a:pt x="35" y="643"/>
                  </a:lnTo>
                  <a:lnTo>
                    <a:pt x="49" y="633"/>
                  </a:lnTo>
                  <a:lnTo>
                    <a:pt x="70" y="624"/>
                  </a:lnTo>
                  <a:lnTo>
                    <a:pt x="90" y="618"/>
                  </a:lnTo>
                  <a:lnTo>
                    <a:pt x="98" y="594"/>
                  </a:lnTo>
                  <a:lnTo>
                    <a:pt x="105" y="575"/>
                  </a:lnTo>
                  <a:lnTo>
                    <a:pt x="110" y="560"/>
                  </a:lnTo>
                  <a:lnTo>
                    <a:pt x="120" y="535"/>
                  </a:lnTo>
                  <a:lnTo>
                    <a:pt x="135" y="508"/>
                  </a:lnTo>
                  <a:lnTo>
                    <a:pt x="145" y="488"/>
                  </a:lnTo>
                  <a:lnTo>
                    <a:pt x="150" y="472"/>
                  </a:lnTo>
                  <a:lnTo>
                    <a:pt x="156" y="460"/>
                  </a:lnTo>
                  <a:lnTo>
                    <a:pt x="151" y="436"/>
                  </a:lnTo>
                  <a:lnTo>
                    <a:pt x="153" y="409"/>
                  </a:lnTo>
                  <a:lnTo>
                    <a:pt x="156" y="382"/>
                  </a:lnTo>
                  <a:lnTo>
                    <a:pt x="160" y="368"/>
                  </a:lnTo>
                  <a:lnTo>
                    <a:pt x="165" y="342"/>
                  </a:lnTo>
                  <a:lnTo>
                    <a:pt x="162" y="323"/>
                  </a:lnTo>
                  <a:lnTo>
                    <a:pt x="162" y="304"/>
                  </a:lnTo>
                  <a:lnTo>
                    <a:pt x="166" y="283"/>
                  </a:lnTo>
                  <a:lnTo>
                    <a:pt x="172" y="268"/>
                  </a:lnTo>
                  <a:lnTo>
                    <a:pt x="175" y="259"/>
                  </a:lnTo>
                  <a:lnTo>
                    <a:pt x="175" y="240"/>
                  </a:lnTo>
                  <a:lnTo>
                    <a:pt x="171" y="211"/>
                  </a:lnTo>
                  <a:lnTo>
                    <a:pt x="171" y="180"/>
                  </a:lnTo>
                  <a:lnTo>
                    <a:pt x="172" y="162"/>
                  </a:lnTo>
                  <a:lnTo>
                    <a:pt x="178" y="137"/>
                  </a:lnTo>
                  <a:lnTo>
                    <a:pt x="180" y="116"/>
                  </a:lnTo>
                  <a:lnTo>
                    <a:pt x="186" y="94"/>
                  </a:lnTo>
                  <a:lnTo>
                    <a:pt x="183" y="76"/>
                  </a:lnTo>
                  <a:lnTo>
                    <a:pt x="183" y="63"/>
                  </a:lnTo>
                  <a:lnTo>
                    <a:pt x="184" y="41"/>
                  </a:lnTo>
                  <a:lnTo>
                    <a:pt x="190" y="24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A87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 rot="-3405074">
              <a:off x="2220" y="1615"/>
              <a:ext cx="140" cy="465"/>
            </a:xfrm>
            <a:custGeom>
              <a:avLst/>
              <a:gdLst>
                <a:gd name="T0" fmla="*/ 125 w 162"/>
                <a:gd name="T1" fmla="*/ 385 h 930"/>
                <a:gd name="T2" fmla="*/ 137 w 162"/>
                <a:gd name="T3" fmla="*/ 411 h 930"/>
                <a:gd name="T4" fmla="*/ 140 w 162"/>
                <a:gd name="T5" fmla="*/ 438 h 930"/>
                <a:gd name="T6" fmla="*/ 124 w 162"/>
                <a:gd name="T7" fmla="*/ 456 h 930"/>
                <a:gd name="T8" fmla="*/ 91 w 162"/>
                <a:gd name="T9" fmla="*/ 464 h 930"/>
                <a:gd name="T10" fmla="*/ 51 w 162"/>
                <a:gd name="T11" fmla="*/ 462 h 930"/>
                <a:gd name="T12" fmla="*/ 46 w 162"/>
                <a:gd name="T13" fmla="*/ 449 h 930"/>
                <a:gd name="T14" fmla="*/ 53 w 162"/>
                <a:gd name="T15" fmla="*/ 432 h 930"/>
                <a:gd name="T16" fmla="*/ 53 w 162"/>
                <a:gd name="T17" fmla="*/ 397 h 930"/>
                <a:gd name="T18" fmla="*/ 46 w 162"/>
                <a:gd name="T19" fmla="*/ 368 h 930"/>
                <a:gd name="T20" fmla="*/ 35 w 162"/>
                <a:gd name="T21" fmla="*/ 345 h 930"/>
                <a:gd name="T22" fmla="*/ 35 w 162"/>
                <a:gd name="T23" fmla="*/ 316 h 930"/>
                <a:gd name="T24" fmla="*/ 21 w 162"/>
                <a:gd name="T25" fmla="*/ 294 h 930"/>
                <a:gd name="T26" fmla="*/ 14 w 162"/>
                <a:gd name="T27" fmla="*/ 257 h 930"/>
                <a:gd name="T28" fmla="*/ 14 w 162"/>
                <a:gd name="T29" fmla="*/ 229 h 930"/>
                <a:gd name="T30" fmla="*/ 0 w 162"/>
                <a:gd name="T31" fmla="*/ 192 h 930"/>
                <a:gd name="T32" fmla="*/ 10 w 162"/>
                <a:gd name="T33" fmla="*/ 156 h 930"/>
                <a:gd name="T34" fmla="*/ 6 w 162"/>
                <a:gd name="T35" fmla="*/ 127 h 930"/>
                <a:gd name="T36" fmla="*/ 6 w 162"/>
                <a:gd name="T37" fmla="*/ 98 h 930"/>
                <a:gd name="T38" fmla="*/ 21 w 162"/>
                <a:gd name="T39" fmla="*/ 61 h 930"/>
                <a:gd name="T40" fmla="*/ 16 w 162"/>
                <a:gd name="T41" fmla="*/ 21 h 930"/>
                <a:gd name="T42" fmla="*/ 18 w 162"/>
                <a:gd name="T43" fmla="*/ 8 h 930"/>
                <a:gd name="T44" fmla="*/ 37 w 162"/>
                <a:gd name="T45" fmla="*/ 23 h 930"/>
                <a:gd name="T46" fmla="*/ 48 w 162"/>
                <a:gd name="T47" fmla="*/ 42 h 930"/>
                <a:gd name="T48" fmla="*/ 45 w 162"/>
                <a:gd name="T49" fmla="*/ 70 h 930"/>
                <a:gd name="T50" fmla="*/ 38 w 162"/>
                <a:gd name="T51" fmla="*/ 99 h 930"/>
                <a:gd name="T52" fmla="*/ 40 w 162"/>
                <a:gd name="T53" fmla="*/ 134 h 930"/>
                <a:gd name="T54" fmla="*/ 46 w 162"/>
                <a:gd name="T55" fmla="*/ 154 h 930"/>
                <a:gd name="T56" fmla="*/ 41 w 162"/>
                <a:gd name="T57" fmla="*/ 181 h 930"/>
                <a:gd name="T58" fmla="*/ 41 w 162"/>
                <a:gd name="T59" fmla="*/ 206 h 930"/>
                <a:gd name="T60" fmla="*/ 48 w 162"/>
                <a:gd name="T61" fmla="*/ 230 h 930"/>
                <a:gd name="T62" fmla="*/ 44 w 162"/>
                <a:gd name="T63" fmla="*/ 258 h 930"/>
                <a:gd name="T64" fmla="*/ 56 w 162"/>
                <a:gd name="T65" fmla="*/ 277 h 930"/>
                <a:gd name="T66" fmla="*/ 68 w 162"/>
                <a:gd name="T67" fmla="*/ 302 h 930"/>
                <a:gd name="T68" fmla="*/ 71 w 162"/>
                <a:gd name="T69" fmla="*/ 332 h 930"/>
                <a:gd name="T70" fmla="*/ 87 w 162"/>
                <a:gd name="T71" fmla="*/ 357 h 930"/>
                <a:gd name="T72" fmla="*/ 114 w 162"/>
                <a:gd name="T73" fmla="*/ 376 h 93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2"/>
                <a:gd name="T112" fmla="*/ 0 h 930"/>
                <a:gd name="T113" fmla="*/ 162 w 162"/>
                <a:gd name="T114" fmla="*/ 930 h 93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2" h="930">
                  <a:moveTo>
                    <a:pt x="132" y="751"/>
                  </a:moveTo>
                  <a:lnTo>
                    <a:pt x="145" y="770"/>
                  </a:lnTo>
                  <a:lnTo>
                    <a:pt x="149" y="796"/>
                  </a:lnTo>
                  <a:lnTo>
                    <a:pt x="158" y="821"/>
                  </a:lnTo>
                  <a:lnTo>
                    <a:pt x="160" y="856"/>
                  </a:lnTo>
                  <a:lnTo>
                    <a:pt x="162" y="875"/>
                  </a:lnTo>
                  <a:lnTo>
                    <a:pt x="154" y="900"/>
                  </a:lnTo>
                  <a:lnTo>
                    <a:pt x="143" y="912"/>
                  </a:lnTo>
                  <a:lnTo>
                    <a:pt x="128" y="918"/>
                  </a:lnTo>
                  <a:lnTo>
                    <a:pt x="105" y="928"/>
                  </a:lnTo>
                  <a:lnTo>
                    <a:pt x="82" y="930"/>
                  </a:lnTo>
                  <a:lnTo>
                    <a:pt x="59" y="924"/>
                  </a:lnTo>
                  <a:lnTo>
                    <a:pt x="41" y="915"/>
                  </a:lnTo>
                  <a:lnTo>
                    <a:pt x="53" y="897"/>
                  </a:lnTo>
                  <a:lnTo>
                    <a:pt x="56" y="879"/>
                  </a:lnTo>
                  <a:lnTo>
                    <a:pt x="61" y="863"/>
                  </a:lnTo>
                  <a:lnTo>
                    <a:pt x="62" y="833"/>
                  </a:lnTo>
                  <a:lnTo>
                    <a:pt x="61" y="793"/>
                  </a:lnTo>
                  <a:lnTo>
                    <a:pt x="57" y="765"/>
                  </a:lnTo>
                  <a:lnTo>
                    <a:pt x="53" y="736"/>
                  </a:lnTo>
                  <a:lnTo>
                    <a:pt x="50" y="713"/>
                  </a:lnTo>
                  <a:lnTo>
                    <a:pt x="40" y="689"/>
                  </a:lnTo>
                  <a:lnTo>
                    <a:pt x="41" y="656"/>
                  </a:lnTo>
                  <a:lnTo>
                    <a:pt x="40" y="632"/>
                  </a:lnTo>
                  <a:lnTo>
                    <a:pt x="37" y="610"/>
                  </a:lnTo>
                  <a:lnTo>
                    <a:pt x="24" y="588"/>
                  </a:lnTo>
                  <a:lnTo>
                    <a:pt x="13" y="548"/>
                  </a:lnTo>
                  <a:lnTo>
                    <a:pt x="16" y="513"/>
                  </a:lnTo>
                  <a:lnTo>
                    <a:pt x="18" y="482"/>
                  </a:lnTo>
                  <a:lnTo>
                    <a:pt x="16" y="458"/>
                  </a:lnTo>
                  <a:lnTo>
                    <a:pt x="12" y="421"/>
                  </a:lnTo>
                  <a:lnTo>
                    <a:pt x="0" y="384"/>
                  </a:lnTo>
                  <a:lnTo>
                    <a:pt x="6" y="352"/>
                  </a:lnTo>
                  <a:lnTo>
                    <a:pt x="12" y="312"/>
                  </a:lnTo>
                  <a:lnTo>
                    <a:pt x="12" y="278"/>
                  </a:lnTo>
                  <a:lnTo>
                    <a:pt x="7" y="254"/>
                  </a:lnTo>
                  <a:lnTo>
                    <a:pt x="9" y="232"/>
                  </a:lnTo>
                  <a:lnTo>
                    <a:pt x="7" y="195"/>
                  </a:lnTo>
                  <a:lnTo>
                    <a:pt x="16" y="164"/>
                  </a:lnTo>
                  <a:lnTo>
                    <a:pt x="24" y="122"/>
                  </a:lnTo>
                  <a:lnTo>
                    <a:pt x="27" y="77"/>
                  </a:lnTo>
                  <a:lnTo>
                    <a:pt x="18" y="42"/>
                  </a:lnTo>
                  <a:lnTo>
                    <a:pt x="4" y="0"/>
                  </a:lnTo>
                  <a:lnTo>
                    <a:pt x="21" y="16"/>
                  </a:lnTo>
                  <a:lnTo>
                    <a:pt x="34" y="30"/>
                  </a:lnTo>
                  <a:lnTo>
                    <a:pt x="43" y="45"/>
                  </a:lnTo>
                  <a:lnTo>
                    <a:pt x="50" y="62"/>
                  </a:lnTo>
                  <a:lnTo>
                    <a:pt x="55" y="84"/>
                  </a:lnTo>
                  <a:lnTo>
                    <a:pt x="55" y="109"/>
                  </a:lnTo>
                  <a:lnTo>
                    <a:pt x="52" y="140"/>
                  </a:lnTo>
                  <a:lnTo>
                    <a:pt x="46" y="174"/>
                  </a:lnTo>
                  <a:lnTo>
                    <a:pt x="44" y="198"/>
                  </a:lnTo>
                  <a:lnTo>
                    <a:pt x="43" y="237"/>
                  </a:lnTo>
                  <a:lnTo>
                    <a:pt x="46" y="268"/>
                  </a:lnTo>
                  <a:lnTo>
                    <a:pt x="52" y="292"/>
                  </a:lnTo>
                  <a:lnTo>
                    <a:pt x="53" y="308"/>
                  </a:lnTo>
                  <a:lnTo>
                    <a:pt x="52" y="338"/>
                  </a:lnTo>
                  <a:lnTo>
                    <a:pt x="47" y="361"/>
                  </a:lnTo>
                  <a:lnTo>
                    <a:pt x="43" y="383"/>
                  </a:lnTo>
                  <a:lnTo>
                    <a:pt x="47" y="412"/>
                  </a:lnTo>
                  <a:lnTo>
                    <a:pt x="55" y="438"/>
                  </a:lnTo>
                  <a:lnTo>
                    <a:pt x="56" y="460"/>
                  </a:lnTo>
                  <a:lnTo>
                    <a:pt x="55" y="484"/>
                  </a:lnTo>
                  <a:lnTo>
                    <a:pt x="51" y="515"/>
                  </a:lnTo>
                  <a:lnTo>
                    <a:pt x="58" y="533"/>
                  </a:lnTo>
                  <a:lnTo>
                    <a:pt x="65" y="554"/>
                  </a:lnTo>
                  <a:lnTo>
                    <a:pt x="73" y="579"/>
                  </a:lnTo>
                  <a:lnTo>
                    <a:pt x="79" y="603"/>
                  </a:lnTo>
                  <a:lnTo>
                    <a:pt x="82" y="631"/>
                  </a:lnTo>
                  <a:lnTo>
                    <a:pt x="82" y="664"/>
                  </a:lnTo>
                  <a:lnTo>
                    <a:pt x="94" y="693"/>
                  </a:lnTo>
                  <a:lnTo>
                    <a:pt x="101" y="713"/>
                  </a:lnTo>
                  <a:lnTo>
                    <a:pt x="115" y="733"/>
                  </a:lnTo>
                  <a:lnTo>
                    <a:pt x="132" y="751"/>
                  </a:lnTo>
                  <a:close/>
                </a:path>
              </a:pathLst>
            </a:cu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323527" y="2059259"/>
            <a:ext cx="2816548" cy="3053382"/>
            <a:chOff x="323527" y="3357563"/>
            <a:chExt cx="2816548" cy="3053382"/>
          </a:xfrm>
        </p:grpSpPr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 rot="20369113">
              <a:off x="1187450" y="46545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 rot="20369113">
              <a:off x="1403350" y="50133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 rot="20369113">
              <a:off x="827088" y="55181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 rot="20369113">
              <a:off x="1906588" y="49418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 rot="20369113">
              <a:off x="1763713" y="54467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 rot="1200000">
              <a:off x="2195513" y="508635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 rot="1200000">
              <a:off x="1690688" y="52308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 rot="1200000">
              <a:off x="1547813" y="47974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 rot="6000000">
              <a:off x="1038225" y="50180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 rot="6000000">
              <a:off x="1255713" y="53070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 rot="9000000">
              <a:off x="2195513" y="53736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 rot="9000000">
              <a:off x="1258888" y="558958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 rot="9000000">
              <a:off x="1835150" y="566261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Rectangle 28"/>
            <p:cNvSpPr>
              <a:spLocks noChangeArrowheads="1"/>
            </p:cNvSpPr>
            <p:nvPr/>
          </p:nvSpPr>
          <p:spPr bwMode="auto">
            <a:xfrm rot="20369113">
              <a:off x="1979613" y="33575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Rectangle 29"/>
            <p:cNvSpPr>
              <a:spLocks noChangeArrowheads="1"/>
            </p:cNvSpPr>
            <p:nvPr/>
          </p:nvSpPr>
          <p:spPr bwMode="auto">
            <a:xfrm rot="20369113">
              <a:off x="2195513" y="37163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Rectangle 30"/>
            <p:cNvSpPr>
              <a:spLocks noChangeArrowheads="1"/>
            </p:cNvSpPr>
            <p:nvPr/>
          </p:nvSpPr>
          <p:spPr bwMode="auto">
            <a:xfrm rot="20369113">
              <a:off x="1619250" y="42211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Rectangle 31"/>
            <p:cNvSpPr>
              <a:spLocks noChangeArrowheads="1"/>
            </p:cNvSpPr>
            <p:nvPr/>
          </p:nvSpPr>
          <p:spPr bwMode="auto">
            <a:xfrm rot="20369113">
              <a:off x="2627313" y="38608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 rot="20369113">
              <a:off x="2484438" y="43656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Rectangle 33"/>
            <p:cNvSpPr>
              <a:spLocks noChangeArrowheads="1"/>
            </p:cNvSpPr>
            <p:nvPr/>
          </p:nvSpPr>
          <p:spPr bwMode="auto">
            <a:xfrm rot="1200000">
              <a:off x="2916238" y="4005263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 rot="1200000">
              <a:off x="2411413" y="41497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 rot="1200000">
              <a:off x="2339975" y="3500438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Rectangle 36"/>
            <p:cNvSpPr>
              <a:spLocks noChangeArrowheads="1"/>
            </p:cNvSpPr>
            <p:nvPr/>
          </p:nvSpPr>
          <p:spPr bwMode="auto">
            <a:xfrm rot="6000000">
              <a:off x="1830388" y="37211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 rot="6000000">
              <a:off x="2047875" y="40100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Rectangle 38"/>
            <p:cNvSpPr>
              <a:spLocks noChangeArrowheads="1"/>
            </p:cNvSpPr>
            <p:nvPr/>
          </p:nvSpPr>
          <p:spPr bwMode="auto">
            <a:xfrm rot="9000000">
              <a:off x="2916238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 rot="9000000">
              <a:off x="2051050" y="4292600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 rot="9000000">
              <a:off x="2555875" y="4581525"/>
              <a:ext cx="223837" cy="73025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323527" y="5949280"/>
              <a:ext cx="25869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Argila dispersa</a:t>
              </a:r>
            </a:p>
          </p:txBody>
        </p:sp>
        <p:cxnSp>
          <p:nvCxnSpPr>
            <p:cNvPr id="44" name="Conector de seta reta 43"/>
            <p:cNvCxnSpPr/>
            <p:nvPr/>
          </p:nvCxnSpPr>
          <p:spPr>
            <a:xfrm flipV="1">
              <a:off x="939006" y="5713681"/>
              <a:ext cx="211137" cy="2355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130"/>
          <p:cNvGrpSpPr>
            <a:grpSpLocks/>
          </p:cNvGrpSpPr>
          <p:nvPr/>
        </p:nvGrpSpPr>
        <p:grpSpPr bwMode="auto">
          <a:xfrm>
            <a:off x="4572000" y="1916841"/>
            <a:ext cx="4475163" cy="3248035"/>
            <a:chOff x="2880" y="2116"/>
            <a:chExt cx="2819" cy="2046"/>
          </a:xfrm>
        </p:grpSpPr>
        <p:grpSp>
          <p:nvGrpSpPr>
            <p:cNvPr id="46" name="Group 45"/>
            <p:cNvGrpSpPr>
              <a:grpSpLocks/>
            </p:cNvGrpSpPr>
            <p:nvPr/>
          </p:nvGrpSpPr>
          <p:grpSpPr bwMode="auto">
            <a:xfrm rot="-621878">
              <a:off x="3208" y="2205"/>
              <a:ext cx="1931" cy="881"/>
              <a:chOff x="1625" y="1468"/>
              <a:chExt cx="1399" cy="510"/>
            </a:xfrm>
          </p:grpSpPr>
          <p:sp>
            <p:nvSpPr>
              <p:cNvPr id="114" name="Freeform 46"/>
              <p:cNvSpPr>
                <a:spLocks/>
              </p:cNvSpPr>
              <p:nvPr/>
            </p:nvSpPr>
            <p:spPr bwMode="auto">
              <a:xfrm rot="-3405074">
                <a:off x="2198" y="1175"/>
                <a:ext cx="235" cy="1372"/>
              </a:xfrm>
              <a:custGeom>
                <a:avLst/>
                <a:gdLst>
                  <a:gd name="T0" fmla="*/ 114 w 271"/>
                  <a:gd name="T1" fmla="*/ 6 h 2744"/>
                  <a:gd name="T2" fmla="*/ 69 w 271"/>
                  <a:gd name="T3" fmla="*/ 40 h 2744"/>
                  <a:gd name="T4" fmla="*/ 53 w 271"/>
                  <a:gd name="T5" fmla="*/ 110 h 2744"/>
                  <a:gd name="T6" fmla="*/ 58 w 271"/>
                  <a:gd name="T7" fmla="*/ 172 h 2744"/>
                  <a:gd name="T8" fmla="*/ 48 w 271"/>
                  <a:gd name="T9" fmla="*/ 218 h 2744"/>
                  <a:gd name="T10" fmla="*/ 48 w 271"/>
                  <a:gd name="T11" fmla="*/ 268 h 2744"/>
                  <a:gd name="T12" fmla="*/ 53 w 271"/>
                  <a:gd name="T13" fmla="*/ 343 h 2744"/>
                  <a:gd name="T14" fmla="*/ 48 w 271"/>
                  <a:gd name="T15" fmla="*/ 389 h 2744"/>
                  <a:gd name="T16" fmla="*/ 58 w 271"/>
                  <a:gd name="T17" fmla="*/ 444 h 2744"/>
                  <a:gd name="T18" fmla="*/ 40 w 271"/>
                  <a:gd name="T19" fmla="*/ 511 h 2744"/>
                  <a:gd name="T20" fmla="*/ 50 w 271"/>
                  <a:gd name="T21" fmla="*/ 568 h 2744"/>
                  <a:gd name="T22" fmla="*/ 53 w 271"/>
                  <a:gd name="T23" fmla="*/ 622 h 2744"/>
                  <a:gd name="T24" fmla="*/ 40 w 271"/>
                  <a:gd name="T25" fmla="*/ 678 h 2744"/>
                  <a:gd name="T26" fmla="*/ 48 w 271"/>
                  <a:gd name="T27" fmla="*/ 731 h 2744"/>
                  <a:gd name="T28" fmla="*/ 50 w 271"/>
                  <a:gd name="T29" fmla="*/ 789 h 2744"/>
                  <a:gd name="T30" fmla="*/ 37 w 271"/>
                  <a:gd name="T31" fmla="*/ 841 h 2744"/>
                  <a:gd name="T32" fmla="*/ 37 w 271"/>
                  <a:gd name="T33" fmla="*/ 898 h 2744"/>
                  <a:gd name="T34" fmla="*/ 45 w 271"/>
                  <a:gd name="T35" fmla="*/ 949 h 2744"/>
                  <a:gd name="T36" fmla="*/ 42 w 271"/>
                  <a:gd name="T37" fmla="*/ 1006 h 2744"/>
                  <a:gd name="T38" fmla="*/ 32 w 271"/>
                  <a:gd name="T39" fmla="*/ 1062 h 2744"/>
                  <a:gd name="T40" fmla="*/ 32 w 271"/>
                  <a:gd name="T41" fmla="*/ 1142 h 2744"/>
                  <a:gd name="T42" fmla="*/ 18 w 271"/>
                  <a:gd name="T43" fmla="*/ 1197 h 2744"/>
                  <a:gd name="T44" fmla="*/ 26 w 271"/>
                  <a:gd name="T45" fmla="*/ 1248 h 2744"/>
                  <a:gd name="T46" fmla="*/ 10 w 271"/>
                  <a:gd name="T47" fmla="*/ 1285 h 2744"/>
                  <a:gd name="T48" fmla="*/ 0 w 271"/>
                  <a:gd name="T49" fmla="*/ 1340 h 2744"/>
                  <a:gd name="T50" fmla="*/ 37 w 271"/>
                  <a:gd name="T51" fmla="*/ 1368 h 2744"/>
                  <a:gd name="T52" fmla="*/ 127 w 271"/>
                  <a:gd name="T53" fmla="*/ 1372 h 2744"/>
                  <a:gd name="T54" fmla="*/ 212 w 271"/>
                  <a:gd name="T55" fmla="*/ 1360 h 2744"/>
                  <a:gd name="T56" fmla="*/ 235 w 271"/>
                  <a:gd name="T57" fmla="*/ 1344 h 2744"/>
                  <a:gd name="T58" fmla="*/ 228 w 271"/>
                  <a:gd name="T59" fmla="*/ 1324 h 2744"/>
                  <a:gd name="T60" fmla="*/ 209 w 271"/>
                  <a:gd name="T61" fmla="*/ 1299 h 2744"/>
                  <a:gd name="T62" fmla="*/ 193 w 271"/>
                  <a:gd name="T63" fmla="*/ 1265 h 2744"/>
                  <a:gd name="T64" fmla="*/ 188 w 271"/>
                  <a:gd name="T65" fmla="*/ 1217 h 2744"/>
                  <a:gd name="T66" fmla="*/ 201 w 271"/>
                  <a:gd name="T67" fmla="*/ 1175 h 2744"/>
                  <a:gd name="T68" fmla="*/ 193 w 271"/>
                  <a:gd name="T69" fmla="*/ 1126 h 2744"/>
                  <a:gd name="T70" fmla="*/ 206 w 271"/>
                  <a:gd name="T71" fmla="*/ 1055 h 2744"/>
                  <a:gd name="T72" fmla="*/ 199 w 271"/>
                  <a:gd name="T73" fmla="*/ 994 h 2744"/>
                  <a:gd name="T74" fmla="*/ 206 w 271"/>
                  <a:gd name="T75" fmla="*/ 942 h 2744"/>
                  <a:gd name="T76" fmla="*/ 214 w 271"/>
                  <a:gd name="T77" fmla="*/ 881 h 2744"/>
                  <a:gd name="T78" fmla="*/ 212 w 271"/>
                  <a:gd name="T79" fmla="*/ 830 h 2744"/>
                  <a:gd name="T80" fmla="*/ 199 w 271"/>
                  <a:gd name="T81" fmla="*/ 786 h 2744"/>
                  <a:gd name="T82" fmla="*/ 212 w 271"/>
                  <a:gd name="T83" fmla="*/ 728 h 2744"/>
                  <a:gd name="T84" fmla="*/ 219 w 271"/>
                  <a:gd name="T85" fmla="*/ 673 h 2744"/>
                  <a:gd name="T86" fmla="*/ 207 w 271"/>
                  <a:gd name="T87" fmla="*/ 622 h 2744"/>
                  <a:gd name="T88" fmla="*/ 207 w 271"/>
                  <a:gd name="T89" fmla="*/ 574 h 2744"/>
                  <a:gd name="T90" fmla="*/ 217 w 271"/>
                  <a:gd name="T91" fmla="*/ 528 h 2744"/>
                  <a:gd name="T92" fmla="*/ 207 w 271"/>
                  <a:gd name="T93" fmla="*/ 479 h 2744"/>
                  <a:gd name="T94" fmla="*/ 219 w 271"/>
                  <a:gd name="T95" fmla="*/ 402 h 2744"/>
                  <a:gd name="T96" fmla="*/ 222 w 271"/>
                  <a:gd name="T97" fmla="*/ 350 h 2744"/>
                  <a:gd name="T98" fmla="*/ 212 w 271"/>
                  <a:gd name="T99" fmla="*/ 306 h 2744"/>
                  <a:gd name="T100" fmla="*/ 222 w 271"/>
                  <a:gd name="T101" fmla="*/ 237 h 2744"/>
                  <a:gd name="T102" fmla="*/ 212 w 271"/>
                  <a:gd name="T103" fmla="*/ 181 h 2744"/>
                  <a:gd name="T104" fmla="*/ 209 w 271"/>
                  <a:gd name="T105" fmla="*/ 114 h 2744"/>
                  <a:gd name="T106" fmla="*/ 218 w 271"/>
                  <a:gd name="T107" fmla="*/ 58 h 2744"/>
                  <a:gd name="T108" fmla="*/ 197 w 271"/>
                  <a:gd name="T109" fmla="*/ 15 h 2744"/>
                  <a:gd name="T110" fmla="*/ 139 w 271"/>
                  <a:gd name="T111" fmla="*/ 0 h 2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71"/>
                  <a:gd name="T169" fmla="*/ 0 h 2744"/>
                  <a:gd name="T170" fmla="*/ 271 w 271"/>
                  <a:gd name="T171" fmla="*/ 2744 h 274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71" h="2744">
                    <a:moveTo>
                      <a:pt x="160" y="0"/>
                    </a:moveTo>
                    <a:lnTo>
                      <a:pt x="131" y="12"/>
                    </a:lnTo>
                    <a:lnTo>
                      <a:pt x="116" y="31"/>
                    </a:lnTo>
                    <a:lnTo>
                      <a:pt x="79" y="79"/>
                    </a:lnTo>
                    <a:lnTo>
                      <a:pt x="61" y="142"/>
                    </a:lnTo>
                    <a:lnTo>
                      <a:pt x="61" y="220"/>
                    </a:lnTo>
                    <a:lnTo>
                      <a:pt x="70" y="278"/>
                    </a:lnTo>
                    <a:lnTo>
                      <a:pt x="67" y="345"/>
                    </a:lnTo>
                    <a:lnTo>
                      <a:pt x="61" y="397"/>
                    </a:lnTo>
                    <a:lnTo>
                      <a:pt x="55" y="437"/>
                    </a:lnTo>
                    <a:lnTo>
                      <a:pt x="55" y="489"/>
                    </a:lnTo>
                    <a:lnTo>
                      <a:pt x="55" y="535"/>
                    </a:lnTo>
                    <a:lnTo>
                      <a:pt x="67" y="613"/>
                    </a:lnTo>
                    <a:lnTo>
                      <a:pt x="61" y="685"/>
                    </a:lnTo>
                    <a:lnTo>
                      <a:pt x="52" y="736"/>
                    </a:lnTo>
                    <a:lnTo>
                      <a:pt x="55" y="779"/>
                    </a:lnTo>
                    <a:lnTo>
                      <a:pt x="61" y="825"/>
                    </a:lnTo>
                    <a:lnTo>
                      <a:pt x="67" y="888"/>
                    </a:lnTo>
                    <a:lnTo>
                      <a:pt x="61" y="959"/>
                    </a:lnTo>
                    <a:lnTo>
                      <a:pt x="46" y="1023"/>
                    </a:lnTo>
                    <a:lnTo>
                      <a:pt x="49" y="1085"/>
                    </a:lnTo>
                    <a:lnTo>
                      <a:pt x="58" y="1136"/>
                    </a:lnTo>
                    <a:lnTo>
                      <a:pt x="61" y="1188"/>
                    </a:lnTo>
                    <a:lnTo>
                      <a:pt x="61" y="1243"/>
                    </a:lnTo>
                    <a:lnTo>
                      <a:pt x="49" y="1313"/>
                    </a:lnTo>
                    <a:lnTo>
                      <a:pt x="46" y="1356"/>
                    </a:lnTo>
                    <a:lnTo>
                      <a:pt x="49" y="1408"/>
                    </a:lnTo>
                    <a:lnTo>
                      <a:pt x="55" y="1463"/>
                    </a:lnTo>
                    <a:lnTo>
                      <a:pt x="55" y="1526"/>
                    </a:lnTo>
                    <a:lnTo>
                      <a:pt x="58" y="1579"/>
                    </a:lnTo>
                    <a:lnTo>
                      <a:pt x="52" y="1621"/>
                    </a:lnTo>
                    <a:lnTo>
                      <a:pt x="43" y="1683"/>
                    </a:lnTo>
                    <a:lnTo>
                      <a:pt x="43" y="1741"/>
                    </a:lnTo>
                    <a:lnTo>
                      <a:pt x="43" y="1796"/>
                    </a:lnTo>
                    <a:lnTo>
                      <a:pt x="49" y="1840"/>
                    </a:lnTo>
                    <a:lnTo>
                      <a:pt x="52" y="1899"/>
                    </a:lnTo>
                    <a:lnTo>
                      <a:pt x="61" y="1951"/>
                    </a:lnTo>
                    <a:lnTo>
                      <a:pt x="49" y="2012"/>
                    </a:lnTo>
                    <a:lnTo>
                      <a:pt x="37" y="2061"/>
                    </a:lnTo>
                    <a:lnTo>
                      <a:pt x="37" y="2123"/>
                    </a:lnTo>
                    <a:lnTo>
                      <a:pt x="43" y="2210"/>
                    </a:lnTo>
                    <a:lnTo>
                      <a:pt x="37" y="2284"/>
                    </a:lnTo>
                    <a:lnTo>
                      <a:pt x="24" y="2352"/>
                    </a:lnTo>
                    <a:lnTo>
                      <a:pt x="21" y="2394"/>
                    </a:lnTo>
                    <a:lnTo>
                      <a:pt x="24" y="2453"/>
                    </a:lnTo>
                    <a:lnTo>
                      <a:pt x="30" y="2495"/>
                    </a:lnTo>
                    <a:lnTo>
                      <a:pt x="24" y="2539"/>
                    </a:lnTo>
                    <a:lnTo>
                      <a:pt x="12" y="2570"/>
                    </a:lnTo>
                    <a:lnTo>
                      <a:pt x="6" y="2625"/>
                    </a:lnTo>
                    <a:lnTo>
                      <a:pt x="0" y="2680"/>
                    </a:lnTo>
                    <a:lnTo>
                      <a:pt x="3" y="2719"/>
                    </a:lnTo>
                    <a:lnTo>
                      <a:pt x="43" y="2735"/>
                    </a:lnTo>
                    <a:lnTo>
                      <a:pt x="85" y="2744"/>
                    </a:lnTo>
                    <a:lnTo>
                      <a:pt x="147" y="2744"/>
                    </a:lnTo>
                    <a:lnTo>
                      <a:pt x="205" y="2735"/>
                    </a:lnTo>
                    <a:lnTo>
                      <a:pt x="244" y="2719"/>
                    </a:lnTo>
                    <a:lnTo>
                      <a:pt x="268" y="2703"/>
                    </a:lnTo>
                    <a:lnTo>
                      <a:pt x="271" y="2688"/>
                    </a:lnTo>
                    <a:lnTo>
                      <a:pt x="270" y="2675"/>
                    </a:lnTo>
                    <a:lnTo>
                      <a:pt x="263" y="2648"/>
                    </a:lnTo>
                    <a:lnTo>
                      <a:pt x="256" y="2627"/>
                    </a:lnTo>
                    <a:lnTo>
                      <a:pt x="241" y="2597"/>
                    </a:lnTo>
                    <a:lnTo>
                      <a:pt x="233" y="2572"/>
                    </a:lnTo>
                    <a:lnTo>
                      <a:pt x="223" y="2530"/>
                    </a:lnTo>
                    <a:lnTo>
                      <a:pt x="221" y="2493"/>
                    </a:lnTo>
                    <a:lnTo>
                      <a:pt x="217" y="2434"/>
                    </a:lnTo>
                    <a:lnTo>
                      <a:pt x="227" y="2390"/>
                    </a:lnTo>
                    <a:lnTo>
                      <a:pt x="232" y="2349"/>
                    </a:lnTo>
                    <a:lnTo>
                      <a:pt x="227" y="2296"/>
                    </a:lnTo>
                    <a:lnTo>
                      <a:pt x="223" y="2251"/>
                    </a:lnTo>
                    <a:lnTo>
                      <a:pt x="229" y="2193"/>
                    </a:lnTo>
                    <a:lnTo>
                      <a:pt x="238" y="2110"/>
                    </a:lnTo>
                    <a:lnTo>
                      <a:pt x="233" y="2044"/>
                    </a:lnTo>
                    <a:lnTo>
                      <a:pt x="229" y="1988"/>
                    </a:lnTo>
                    <a:lnTo>
                      <a:pt x="229" y="1927"/>
                    </a:lnTo>
                    <a:lnTo>
                      <a:pt x="238" y="1884"/>
                    </a:lnTo>
                    <a:lnTo>
                      <a:pt x="244" y="1823"/>
                    </a:lnTo>
                    <a:lnTo>
                      <a:pt x="247" y="1762"/>
                    </a:lnTo>
                    <a:lnTo>
                      <a:pt x="247" y="1716"/>
                    </a:lnTo>
                    <a:lnTo>
                      <a:pt x="244" y="1661"/>
                    </a:lnTo>
                    <a:lnTo>
                      <a:pt x="238" y="1615"/>
                    </a:lnTo>
                    <a:lnTo>
                      <a:pt x="229" y="1573"/>
                    </a:lnTo>
                    <a:lnTo>
                      <a:pt x="233" y="1533"/>
                    </a:lnTo>
                    <a:lnTo>
                      <a:pt x="244" y="1456"/>
                    </a:lnTo>
                    <a:lnTo>
                      <a:pt x="253" y="1395"/>
                    </a:lnTo>
                    <a:lnTo>
                      <a:pt x="253" y="1346"/>
                    </a:lnTo>
                    <a:lnTo>
                      <a:pt x="250" y="1295"/>
                    </a:lnTo>
                    <a:lnTo>
                      <a:pt x="239" y="1243"/>
                    </a:lnTo>
                    <a:lnTo>
                      <a:pt x="238" y="1197"/>
                    </a:lnTo>
                    <a:lnTo>
                      <a:pt x="239" y="1148"/>
                    </a:lnTo>
                    <a:lnTo>
                      <a:pt x="244" y="1102"/>
                    </a:lnTo>
                    <a:lnTo>
                      <a:pt x="250" y="1056"/>
                    </a:lnTo>
                    <a:lnTo>
                      <a:pt x="250" y="1010"/>
                    </a:lnTo>
                    <a:lnTo>
                      <a:pt x="239" y="959"/>
                    </a:lnTo>
                    <a:lnTo>
                      <a:pt x="239" y="873"/>
                    </a:lnTo>
                    <a:lnTo>
                      <a:pt x="253" y="804"/>
                    </a:lnTo>
                    <a:lnTo>
                      <a:pt x="256" y="761"/>
                    </a:lnTo>
                    <a:lnTo>
                      <a:pt x="256" y="700"/>
                    </a:lnTo>
                    <a:lnTo>
                      <a:pt x="251" y="652"/>
                    </a:lnTo>
                    <a:lnTo>
                      <a:pt x="244" y="611"/>
                    </a:lnTo>
                    <a:lnTo>
                      <a:pt x="253" y="538"/>
                    </a:lnTo>
                    <a:lnTo>
                      <a:pt x="256" y="474"/>
                    </a:lnTo>
                    <a:lnTo>
                      <a:pt x="250" y="400"/>
                    </a:lnTo>
                    <a:lnTo>
                      <a:pt x="245" y="362"/>
                    </a:lnTo>
                    <a:lnTo>
                      <a:pt x="238" y="287"/>
                    </a:lnTo>
                    <a:lnTo>
                      <a:pt x="241" y="229"/>
                    </a:lnTo>
                    <a:lnTo>
                      <a:pt x="250" y="171"/>
                    </a:lnTo>
                    <a:lnTo>
                      <a:pt x="251" y="117"/>
                    </a:lnTo>
                    <a:lnTo>
                      <a:pt x="241" y="67"/>
                    </a:lnTo>
                    <a:lnTo>
                      <a:pt x="227" y="31"/>
                    </a:lnTo>
                    <a:lnTo>
                      <a:pt x="195" y="9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Freeform 47"/>
              <p:cNvSpPr>
                <a:spLocks/>
              </p:cNvSpPr>
              <p:nvPr/>
            </p:nvSpPr>
            <p:spPr bwMode="auto">
              <a:xfrm rot="-3405074">
                <a:off x="2276" y="1145"/>
                <a:ext cx="134" cy="1362"/>
              </a:xfrm>
              <a:custGeom>
                <a:avLst/>
                <a:gdLst>
                  <a:gd name="T0" fmla="*/ 53 w 154"/>
                  <a:gd name="T1" fmla="*/ 11 h 2725"/>
                  <a:gd name="T2" fmla="*/ 59 w 154"/>
                  <a:gd name="T3" fmla="*/ 66 h 2725"/>
                  <a:gd name="T4" fmla="*/ 33 w 154"/>
                  <a:gd name="T5" fmla="*/ 134 h 2725"/>
                  <a:gd name="T6" fmla="*/ 57 w 154"/>
                  <a:gd name="T7" fmla="*/ 194 h 2725"/>
                  <a:gd name="T8" fmla="*/ 51 w 154"/>
                  <a:gd name="T9" fmla="*/ 241 h 2725"/>
                  <a:gd name="T10" fmla="*/ 38 w 154"/>
                  <a:gd name="T11" fmla="*/ 304 h 2725"/>
                  <a:gd name="T12" fmla="*/ 51 w 154"/>
                  <a:gd name="T13" fmla="*/ 362 h 2725"/>
                  <a:gd name="T14" fmla="*/ 44 w 154"/>
                  <a:gd name="T15" fmla="*/ 409 h 2725"/>
                  <a:gd name="T16" fmla="*/ 38 w 154"/>
                  <a:gd name="T17" fmla="*/ 471 h 2725"/>
                  <a:gd name="T18" fmla="*/ 51 w 154"/>
                  <a:gd name="T19" fmla="*/ 539 h 2725"/>
                  <a:gd name="T20" fmla="*/ 38 w 154"/>
                  <a:gd name="T21" fmla="*/ 592 h 2725"/>
                  <a:gd name="T22" fmla="*/ 41 w 154"/>
                  <a:gd name="T23" fmla="*/ 646 h 2725"/>
                  <a:gd name="T24" fmla="*/ 49 w 154"/>
                  <a:gd name="T25" fmla="*/ 704 h 2725"/>
                  <a:gd name="T26" fmla="*/ 27 w 154"/>
                  <a:gd name="T27" fmla="*/ 758 h 2725"/>
                  <a:gd name="T28" fmla="*/ 38 w 154"/>
                  <a:gd name="T29" fmla="*/ 811 h 2725"/>
                  <a:gd name="T30" fmla="*/ 46 w 154"/>
                  <a:gd name="T31" fmla="*/ 868 h 2725"/>
                  <a:gd name="T32" fmla="*/ 38 w 154"/>
                  <a:gd name="T33" fmla="*/ 916 h 2725"/>
                  <a:gd name="T34" fmla="*/ 30 w 154"/>
                  <a:gd name="T35" fmla="*/ 970 h 2725"/>
                  <a:gd name="T36" fmla="*/ 38 w 154"/>
                  <a:gd name="T37" fmla="*/ 1035 h 2725"/>
                  <a:gd name="T38" fmla="*/ 22 w 154"/>
                  <a:gd name="T39" fmla="*/ 1099 h 2725"/>
                  <a:gd name="T40" fmla="*/ 33 w 154"/>
                  <a:gd name="T41" fmla="*/ 1172 h 2725"/>
                  <a:gd name="T42" fmla="*/ 30 w 154"/>
                  <a:gd name="T43" fmla="*/ 1222 h 2725"/>
                  <a:gd name="T44" fmla="*/ 36 w 154"/>
                  <a:gd name="T45" fmla="*/ 1277 h 2725"/>
                  <a:gd name="T46" fmla="*/ 30 w 154"/>
                  <a:gd name="T47" fmla="*/ 1320 h 2725"/>
                  <a:gd name="T48" fmla="*/ 10 w 154"/>
                  <a:gd name="T49" fmla="*/ 1349 h 2725"/>
                  <a:gd name="T50" fmla="*/ 35 w 154"/>
                  <a:gd name="T51" fmla="*/ 1362 h 2725"/>
                  <a:gd name="T52" fmla="*/ 119 w 154"/>
                  <a:gd name="T53" fmla="*/ 1349 h 2725"/>
                  <a:gd name="T54" fmla="*/ 123 w 154"/>
                  <a:gd name="T55" fmla="*/ 1327 h 2725"/>
                  <a:gd name="T56" fmla="*/ 107 w 154"/>
                  <a:gd name="T57" fmla="*/ 1310 h 2725"/>
                  <a:gd name="T58" fmla="*/ 91 w 154"/>
                  <a:gd name="T59" fmla="*/ 1285 h 2725"/>
                  <a:gd name="T60" fmla="*/ 75 w 154"/>
                  <a:gd name="T61" fmla="*/ 1248 h 2725"/>
                  <a:gd name="T62" fmla="*/ 80 w 154"/>
                  <a:gd name="T63" fmla="*/ 1215 h 2725"/>
                  <a:gd name="T64" fmla="*/ 91 w 154"/>
                  <a:gd name="T65" fmla="*/ 1169 h 2725"/>
                  <a:gd name="T66" fmla="*/ 86 w 154"/>
                  <a:gd name="T67" fmla="*/ 1122 h 2725"/>
                  <a:gd name="T68" fmla="*/ 94 w 154"/>
                  <a:gd name="T69" fmla="*/ 1053 h 2725"/>
                  <a:gd name="T70" fmla="*/ 94 w 154"/>
                  <a:gd name="T71" fmla="*/ 990 h 2725"/>
                  <a:gd name="T72" fmla="*/ 97 w 154"/>
                  <a:gd name="T73" fmla="*/ 943 h 2725"/>
                  <a:gd name="T74" fmla="*/ 108 w 154"/>
                  <a:gd name="T75" fmla="*/ 875 h 2725"/>
                  <a:gd name="T76" fmla="*/ 107 w 154"/>
                  <a:gd name="T77" fmla="*/ 825 h 2725"/>
                  <a:gd name="T78" fmla="*/ 91 w 154"/>
                  <a:gd name="T79" fmla="*/ 783 h 2725"/>
                  <a:gd name="T80" fmla="*/ 107 w 154"/>
                  <a:gd name="T81" fmla="*/ 723 h 2725"/>
                  <a:gd name="T82" fmla="*/ 111 w 154"/>
                  <a:gd name="T83" fmla="*/ 668 h 2725"/>
                  <a:gd name="T84" fmla="*/ 99 w 154"/>
                  <a:gd name="T85" fmla="*/ 623 h 2725"/>
                  <a:gd name="T86" fmla="*/ 97 w 154"/>
                  <a:gd name="T87" fmla="*/ 574 h 2725"/>
                  <a:gd name="T88" fmla="*/ 109 w 154"/>
                  <a:gd name="T89" fmla="*/ 523 h 2725"/>
                  <a:gd name="T90" fmla="*/ 104 w 154"/>
                  <a:gd name="T91" fmla="*/ 475 h 2725"/>
                  <a:gd name="T92" fmla="*/ 111 w 154"/>
                  <a:gd name="T93" fmla="*/ 397 h 2725"/>
                  <a:gd name="T94" fmla="*/ 117 w 154"/>
                  <a:gd name="T95" fmla="*/ 346 h 2725"/>
                  <a:gd name="T96" fmla="*/ 102 w 154"/>
                  <a:gd name="T97" fmla="*/ 302 h 2725"/>
                  <a:gd name="T98" fmla="*/ 111 w 154"/>
                  <a:gd name="T99" fmla="*/ 233 h 2725"/>
                  <a:gd name="T100" fmla="*/ 107 w 154"/>
                  <a:gd name="T101" fmla="*/ 177 h 2725"/>
                  <a:gd name="T102" fmla="*/ 99 w 154"/>
                  <a:gd name="T103" fmla="*/ 117 h 2725"/>
                  <a:gd name="T104" fmla="*/ 110 w 154"/>
                  <a:gd name="T105" fmla="*/ 54 h 2725"/>
                  <a:gd name="T106" fmla="*/ 99 w 154"/>
                  <a:gd name="T107" fmla="*/ 18 h 2725"/>
                  <a:gd name="T108" fmla="*/ 49 w 154"/>
                  <a:gd name="T109" fmla="*/ 0 h 27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4"/>
                  <a:gd name="T166" fmla="*/ 0 h 2725"/>
                  <a:gd name="T167" fmla="*/ 154 w 154"/>
                  <a:gd name="T168" fmla="*/ 2725 h 27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4" h="2725">
                    <a:moveTo>
                      <a:pt x="56" y="0"/>
                    </a:moveTo>
                    <a:lnTo>
                      <a:pt x="61" y="23"/>
                    </a:lnTo>
                    <a:lnTo>
                      <a:pt x="68" y="71"/>
                    </a:lnTo>
                    <a:lnTo>
                      <a:pt x="68" y="132"/>
                    </a:lnTo>
                    <a:lnTo>
                      <a:pt x="59" y="208"/>
                    </a:lnTo>
                    <a:lnTo>
                      <a:pt x="38" y="269"/>
                    </a:lnTo>
                    <a:lnTo>
                      <a:pt x="50" y="339"/>
                    </a:lnTo>
                    <a:lnTo>
                      <a:pt x="65" y="388"/>
                    </a:lnTo>
                    <a:lnTo>
                      <a:pt x="68" y="440"/>
                    </a:lnTo>
                    <a:lnTo>
                      <a:pt x="59" y="483"/>
                    </a:lnTo>
                    <a:lnTo>
                      <a:pt x="59" y="538"/>
                    </a:lnTo>
                    <a:lnTo>
                      <a:pt x="44" y="608"/>
                    </a:lnTo>
                    <a:lnTo>
                      <a:pt x="59" y="654"/>
                    </a:lnTo>
                    <a:lnTo>
                      <a:pt x="59" y="724"/>
                    </a:lnTo>
                    <a:lnTo>
                      <a:pt x="56" y="767"/>
                    </a:lnTo>
                    <a:lnTo>
                      <a:pt x="50" y="819"/>
                    </a:lnTo>
                    <a:lnTo>
                      <a:pt x="50" y="885"/>
                    </a:lnTo>
                    <a:lnTo>
                      <a:pt x="44" y="943"/>
                    </a:lnTo>
                    <a:lnTo>
                      <a:pt x="62" y="1011"/>
                    </a:lnTo>
                    <a:lnTo>
                      <a:pt x="59" y="1078"/>
                    </a:lnTo>
                    <a:lnTo>
                      <a:pt x="50" y="1127"/>
                    </a:lnTo>
                    <a:lnTo>
                      <a:pt x="44" y="1185"/>
                    </a:lnTo>
                    <a:lnTo>
                      <a:pt x="34" y="1233"/>
                    </a:lnTo>
                    <a:lnTo>
                      <a:pt x="47" y="1292"/>
                    </a:lnTo>
                    <a:lnTo>
                      <a:pt x="56" y="1347"/>
                    </a:lnTo>
                    <a:lnTo>
                      <a:pt x="56" y="1408"/>
                    </a:lnTo>
                    <a:lnTo>
                      <a:pt x="41" y="1472"/>
                    </a:lnTo>
                    <a:lnTo>
                      <a:pt x="31" y="1516"/>
                    </a:lnTo>
                    <a:lnTo>
                      <a:pt x="44" y="1579"/>
                    </a:lnTo>
                    <a:lnTo>
                      <a:pt x="44" y="1622"/>
                    </a:lnTo>
                    <a:lnTo>
                      <a:pt x="53" y="1682"/>
                    </a:lnTo>
                    <a:lnTo>
                      <a:pt x="53" y="1737"/>
                    </a:lnTo>
                    <a:lnTo>
                      <a:pt x="47" y="1787"/>
                    </a:lnTo>
                    <a:lnTo>
                      <a:pt x="44" y="1833"/>
                    </a:lnTo>
                    <a:lnTo>
                      <a:pt x="30" y="1889"/>
                    </a:lnTo>
                    <a:lnTo>
                      <a:pt x="34" y="1940"/>
                    </a:lnTo>
                    <a:lnTo>
                      <a:pt x="47" y="2006"/>
                    </a:lnTo>
                    <a:lnTo>
                      <a:pt x="44" y="2070"/>
                    </a:lnTo>
                    <a:lnTo>
                      <a:pt x="38" y="2125"/>
                    </a:lnTo>
                    <a:lnTo>
                      <a:pt x="25" y="2198"/>
                    </a:lnTo>
                    <a:lnTo>
                      <a:pt x="34" y="2274"/>
                    </a:lnTo>
                    <a:lnTo>
                      <a:pt x="38" y="2345"/>
                    </a:lnTo>
                    <a:lnTo>
                      <a:pt x="34" y="2394"/>
                    </a:lnTo>
                    <a:lnTo>
                      <a:pt x="34" y="2445"/>
                    </a:lnTo>
                    <a:lnTo>
                      <a:pt x="16" y="2493"/>
                    </a:lnTo>
                    <a:lnTo>
                      <a:pt x="41" y="2555"/>
                    </a:lnTo>
                    <a:lnTo>
                      <a:pt x="41" y="2597"/>
                    </a:lnTo>
                    <a:lnTo>
                      <a:pt x="34" y="2640"/>
                    </a:lnTo>
                    <a:lnTo>
                      <a:pt x="22" y="2678"/>
                    </a:lnTo>
                    <a:lnTo>
                      <a:pt x="12" y="2699"/>
                    </a:lnTo>
                    <a:lnTo>
                      <a:pt x="0" y="2725"/>
                    </a:lnTo>
                    <a:lnTo>
                      <a:pt x="40" y="2725"/>
                    </a:lnTo>
                    <a:lnTo>
                      <a:pt x="92" y="2716"/>
                    </a:lnTo>
                    <a:lnTo>
                      <a:pt x="137" y="2699"/>
                    </a:lnTo>
                    <a:lnTo>
                      <a:pt x="154" y="2686"/>
                    </a:lnTo>
                    <a:lnTo>
                      <a:pt x="141" y="2655"/>
                    </a:lnTo>
                    <a:lnTo>
                      <a:pt x="134" y="2637"/>
                    </a:lnTo>
                    <a:lnTo>
                      <a:pt x="123" y="2621"/>
                    </a:lnTo>
                    <a:lnTo>
                      <a:pt x="117" y="2597"/>
                    </a:lnTo>
                    <a:lnTo>
                      <a:pt x="105" y="2570"/>
                    </a:lnTo>
                    <a:lnTo>
                      <a:pt x="99" y="2536"/>
                    </a:lnTo>
                    <a:lnTo>
                      <a:pt x="86" y="2496"/>
                    </a:lnTo>
                    <a:lnTo>
                      <a:pt x="83" y="2469"/>
                    </a:lnTo>
                    <a:lnTo>
                      <a:pt x="92" y="2430"/>
                    </a:lnTo>
                    <a:lnTo>
                      <a:pt x="96" y="2381"/>
                    </a:lnTo>
                    <a:lnTo>
                      <a:pt x="105" y="2339"/>
                    </a:lnTo>
                    <a:lnTo>
                      <a:pt x="105" y="2293"/>
                    </a:lnTo>
                    <a:lnTo>
                      <a:pt x="99" y="2244"/>
                    </a:lnTo>
                    <a:lnTo>
                      <a:pt x="102" y="2183"/>
                    </a:lnTo>
                    <a:lnTo>
                      <a:pt x="108" y="2106"/>
                    </a:lnTo>
                    <a:lnTo>
                      <a:pt x="108" y="2039"/>
                    </a:lnTo>
                    <a:lnTo>
                      <a:pt x="108" y="1981"/>
                    </a:lnTo>
                    <a:lnTo>
                      <a:pt x="102" y="1923"/>
                    </a:lnTo>
                    <a:lnTo>
                      <a:pt x="111" y="1886"/>
                    </a:lnTo>
                    <a:lnTo>
                      <a:pt x="114" y="1810"/>
                    </a:lnTo>
                    <a:lnTo>
                      <a:pt x="124" y="1751"/>
                    </a:lnTo>
                    <a:lnTo>
                      <a:pt x="124" y="1705"/>
                    </a:lnTo>
                    <a:lnTo>
                      <a:pt x="123" y="1650"/>
                    </a:lnTo>
                    <a:lnTo>
                      <a:pt x="114" y="1609"/>
                    </a:lnTo>
                    <a:lnTo>
                      <a:pt x="105" y="1567"/>
                    </a:lnTo>
                    <a:lnTo>
                      <a:pt x="111" y="1512"/>
                    </a:lnTo>
                    <a:lnTo>
                      <a:pt x="123" y="1447"/>
                    </a:lnTo>
                    <a:lnTo>
                      <a:pt x="127" y="1385"/>
                    </a:lnTo>
                    <a:lnTo>
                      <a:pt x="127" y="1337"/>
                    </a:lnTo>
                    <a:lnTo>
                      <a:pt x="125" y="1285"/>
                    </a:lnTo>
                    <a:lnTo>
                      <a:pt x="114" y="1246"/>
                    </a:lnTo>
                    <a:lnTo>
                      <a:pt x="111" y="1197"/>
                    </a:lnTo>
                    <a:lnTo>
                      <a:pt x="111" y="1148"/>
                    </a:lnTo>
                    <a:lnTo>
                      <a:pt x="117" y="1093"/>
                    </a:lnTo>
                    <a:lnTo>
                      <a:pt x="125" y="1047"/>
                    </a:lnTo>
                    <a:lnTo>
                      <a:pt x="125" y="1001"/>
                    </a:lnTo>
                    <a:lnTo>
                      <a:pt x="120" y="951"/>
                    </a:lnTo>
                    <a:lnTo>
                      <a:pt x="111" y="870"/>
                    </a:lnTo>
                    <a:lnTo>
                      <a:pt x="127" y="795"/>
                    </a:lnTo>
                    <a:lnTo>
                      <a:pt x="128" y="752"/>
                    </a:lnTo>
                    <a:lnTo>
                      <a:pt x="135" y="693"/>
                    </a:lnTo>
                    <a:lnTo>
                      <a:pt x="126" y="643"/>
                    </a:lnTo>
                    <a:lnTo>
                      <a:pt x="117" y="604"/>
                    </a:lnTo>
                    <a:lnTo>
                      <a:pt x="127" y="530"/>
                    </a:lnTo>
                    <a:lnTo>
                      <a:pt x="128" y="466"/>
                    </a:lnTo>
                    <a:lnTo>
                      <a:pt x="126" y="403"/>
                    </a:lnTo>
                    <a:lnTo>
                      <a:pt x="123" y="354"/>
                    </a:lnTo>
                    <a:lnTo>
                      <a:pt x="114" y="287"/>
                    </a:lnTo>
                    <a:lnTo>
                      <a:pt x="114" y="235"/>
                    </a:lnTo>
                    <a:lnTo>
                      <a:pt x="125" y="163"/>
                    </a:lnTo>
                    <a:lnTo>
                      <a:pt x="126" y="109"/>
                    </a:lnTo>
                    <a:lnTo>
                      <a:pt x="121" y="59"/>
                    </a:lnTo>
                    <a:lnTo>
                      <a:pt x="114" y="36"/>
                    </a:lnTo>
                    <a:lnTo>
                      <a:pt x="96" y="15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Freeform 48"/>
              <p:cNvSpPr>
                <a:spLocks/>
              </p:cNvSpPr>
              <p:nvPr/>
            </p:nvSpPr>
            <p:spPr bwMode="auto">
              <a:xfrm rot="-3405074">
                <a:off x="2263" y="1209"/>
                <a:ext cx="85" cy="1355"/>
              </a:xfrm>
              <a:custGeom>
                <a:avLst/>
                <a:gdLst>
                  <a:gd name="T0" fmla="*/ 85 w 97"/>
                  <a:gd name="T1" fmla="*/ 24 h 2711"/>
                  <a:gd name="T2" fmla="*/ 74 w 97"/>
                  <a:gd name="T3" fmla="*/ 84 h 2711"/>
                  <a:gd name="T4" fmla="*/ 58 w 97"/>
                  <a:gd name="T5" fmla="*/ 129 h 2711"/>
                  <a:gd name="T6" fmla="*/ 74 w 97"/>
                  <a:gd name="T7" fmla="*/ 171 h 2711"/>
                  <a:gd name="T8" fmla="*/ 80 w 97"/>
                  <a:gd name="T9" fmla="*/ 238 h 2711"/>
                  <a:gd name="T10" fmla="*/ 68 w 97"/>
                  <a:gd name="T11" fmla="*/ 282 h 2711"/>
                  <a:gd name="T12" fmla="*/ 66 w 97"/>
                  <a:gd name="T13" fmla="*/ 313 h 2711"/>
                  <a:gd name="T14" fmla="*/ 74 w 97"/>
                  <a:gd name="T15" fmla="*/ 385 h 2711"/>
                  <a:gd name="T16" fmla="*/ 60 w 97"/>
                  <a:gd name="T17" fmla="*/ 452 h 2711"/>
                  <a:gd name="T18" fmla="*/ 80 w 97"/>
                  <a:gd name="T19" fmla="*/ 502 h 2711"/>
                  <a:gd name="T20" fmla="*/ 71 w 97"/>
                  <a:gd name="T21" fmla="*/ 545 h 2711"/>
                  <a:gd name="T22" fmla="*/ 63 w 97"/>
                  <a:gd name="T23" fmla="*/ 585 h 2711"/>
                  <a:gd name="T24" fmla="*/ 58 w 97"/>
                  <a:gd name="T25" fmla="*/ 621 h 2711"/>
                  <a:gd name="T26" fmla="*/ 68 w 97"/>
                  <a:gd name="T27" fmla="*/ 661 h 2711"/>
                  <a:gd name="T28" fmla="*/ 58 w 97"/>
                  <a:gd name="T29" fmla="*/ 708 h 2711"/>
                  <a:gd name="T30" fmla="*/ 66 w 97"/>
                  <a:gd name="T31" fmla="*/ 794 h 2711"/>
                  <a:gd name="T32" fmla="*/ 71 w 97"/>
                  <a:gd name="T33" fmla="*/ 833 h 2711"/>
                  <a:gd name="T34" fmla="*/ 63 w 97"/>
                  <a:gd name="T35" fmla="*/ 892 h 2711"/>
                  <a:gd name="T36" fmla="*/ 53 w 97"/>
                  <a:gd name="T37" fmla="*/ 938 h 2711"/>
                  <a:gd name="T38" fmla="*/ 58 w 97"/>
                  <a:gd name="T39" fmla="*/ 975 h 2711"/>
                  <a:gd name="T40" fmla="*/ 63 w 97"/>
                  <a:gd name="T41" fmla="*/ 1025 h 2711"/>
                  <a:gd name="T42" fmla="*/ 53 w 97"/>
                  <a:gd name="T43" fmla="*/ 1085 h 2711"/>
                  <a:gd name="T44" fmla="*/ 55 w 97"/>
                  <a:gd name="T45" fmla="*/ 1138 h 2711"/>
                  <a:gd name="T46" fmla="*/ 47 w 97"/>
                  <a:gd name="T47" fmla="*/ 1215 h 2711"/>
                  <a:gd name="T48" fmla="*/ 50 w 97"/>
                  <a:gd name="T49" fmla="*/ 1263 h 2711"/>
                  <a:gd name="T50" fmla="*/ 45 w 97"/>
                  <a:gd name="T51" fmla="*/ 1300 h 2711"/>
                  <a:gd name="T52" fmla="*/ 30 w 97"/>
                  <a:gd name="T53" fmla="*/ 1343 h 2711"/>
                  <a:gd name="T54" fmla="*/ 0 w 97"/>
                  <a:gd name="T55" fmla="*/ 1352 h 2711"/>
                  <a:gd name="T56" fmla="*/ 15 w 97"/>
                  <a:gd name="T57" fmla="*/ 1330 h 2711"/>
                  <a:gd name="T58" fmla="*/ 25 w 97"/>
                  <a:gd name="T59" fmla="*/ 1304 h 2711"/>
                  <a:gd name="T60" fmla="*/ 37 w 97"/>
                  <a:gd name="T61" fmla="*/ 1237 h 2711"/>
                  <a:gd name="T62" fmla="*/ 42 w 97"/>
                  <a:gd name="T63" fmla="*/ 1189 h 2711"/>
                  <a:gd name="T64" fmla="*/ 42 w 97"/>
                  <a:gd name="T65" fmla="*/ 1124 h 2711"/>
                  <a:gd name="T66" fmla="*/ 42 w 97"/>
                  <a:gd name="T67" fmla="*/ 1059 h 2711"/>
                  <a:gd name="T68" fmla="*/ 45 w 97"/>
                  <a:gd name="T69" fmla="*/ 996 h 2711"/>
                  <a:gd name="T70" fmla="*/ 45 w 97"/>
                  <a:gd name="T71" fmla="*/ 929 h 2711"/>
                  <a:gd name="T72" fmla="*/ 50 w 97"/>
                  <a:gd name="T73" fmla="*/ 872 h 2711"/>
                  <a:gd name="T74" fmla="*/ 55 w 97"/>
                  <a:gd name="T75" fmla="*/ 817 h 2711"/>
                  <a:gd name="T76" fmla="*/ 45 w 97"/>
                  <a:gd name="T77" fmla="*/ 742 h 2711"/>
                  <a:gd name="T78" fmla="*/ 50 w 97"/>
                  <a:gd name="T79" fmla="*/ 679 h 2711"/>
                  <a:gd name="T80" fmla="*/ 45 w 97"/>
                  <a:gd name="T81" fmla="*/ 626 h 2711"/>
                  <a:gd name="T82" fmla="*/ 55 w 97"/>
                  <a:gd name="T83" fmla="*/ 545 h 2711"/>
                  <a:gd name="T84" fmla="*/ 60 w 97"/>
                  <a:gd name="T85" fmla="*/ 507 h 2711"/>
                  <a:gd name="T86" fmla="*/ 50 w 97"/>
                  <a:gd name="T87" fmla="*/ 459 h 2711"/>
                  <a:gd name="T88" fmla="*/ 60 w 97"/>
                  <a:gd name="T89" fmla="*/ 415 h 2711"/>
                  <a:gd name="T90" fmla="*/ 60 w 97"/>
                  <a:gd name="T91" fmla="*/ 354 h 2711"/>
                  <a:gd name="T92" fmla="*/ 53 w 97"/>
                  <a:gd name="T93" fmla="*/ 299 h 2711"/>
                  <a:gd name="T94" fmla="*/ 63 w 97"/>
                  <a:gd name="T95" fmla="*/ 261 h 2711"/>
                  <a:gd name="T96" fmla="*/ 68 w 97"/>
                  <a:gd name="T97" fmla="*/ 198 h 2711"/>
                  <a:gd name="T98" fmla="*/ 50 w 97"/>
                  <a:gd name="T99" fmla="*/ 142 h 2711"/>
                  <a:gd name="T100" fmla="*/ 53 w 97"/>
                  <a:gd name="T101" fmla="*/ 105 h 2711"/>
                  <a:gd name="T102" fmla="*/ 85 w 97"/>
                  <a:gd name="T103" fmla="*/ 0 h 27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7"/>
                  <a:gd name="T157" fmla="*/ 0 h 2711"/>
                  <a:gd name="T158" fmla="*/ 97 w 97"/>
                  <a:gd name="T159" fmla="*/ 2711 h 27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7" h="2711">
                    <a:moveTo>
                      <a:pt x="97" y="0"/>
                    </a:moveTo>
                    <a:lnTo>
                      <a:pt x="97" y="49"/>
                    </a:lnTo>
                    <a:lnTo>
                      <a:pt x="91" y="110"/>
                    </a:lnTo>
                    <a:lnTo>
                      <a:pt x="84" y="168"/>
                    </a:lnTo>
                    <a:lnTo>
                      <a:pt x="69" y="223"/>
                    </a:lnTo>
                    <a:lnTo>
                      <a:pt x="66" y="259"/>
                    </a:lnTo>
                    <a:lnTo>
                      <a:pt x="72" y="293"/>
                    </a:lnTo>
                    <a:lnTo>
                      <a:pt x="84" y="342"/>
                    </a:lnTo>
                    <a:lnTo>
                      <a:pt x="91" y="409"/>
                    </a:lnTo>
                    <a:lnTo>
                      <a:pt x="91" y="476"/>
                    </a:lnTo>
                    <a:lnTo>
                      <a:pt x="81" y="528"/>
                    </a:lnTo>
                    <a:lnTo>
                      <a:pt x="78" y="565"/>
                    </a:lnTo>
                    <a:lnTo>
                      <a:pt x="69" y="595"/>
                    </a:lnTo>
                    <a:lnTo>
                      <a:pt x="75" y="626"/>
                    </a:lnTo>
                    <a:lnTo>
                      <a:pt x="84" y="696"/>
                    </a:lnTo>
                    <a:lnTo>
                      <a:pt x="84" y="770"/>
                    </a:lnTo>
                    <a:lnTo>
                      <a:pt x="78" y="861"/>
                    </a:lnTo>
                    <a:lnTo>
                      <a:pt x="69" y="904"/>
                    </a:lnTo>
                    <a:lnTo>
                      <a:pt x="84" y="956"/>
                    </a:lnTo>
                    <a:lnTo>
                      <a:pt x="91" y="1005"/>
                    </a:lnTo>
                    <a:lnTo>
                      <a:pt x="87" y="1051"/>
                    </a:lnTo>
                    <a:lnTo>
                      <a:pt x="81" y="1090"/>
                    </a:lnTo>
                    <a:lnTo>
                      <a:pt x="72" y="1133"/>
                    </a:lnTo>
                    <a:lnTo>
                      <a:pt x="72" y="1170"/>
                    </a:lnTo>
                    <a:lnTo>
                      <a:pt x="69" y="1206"/>
                    </a:lnTo>
                    <a:lnTo>
                      <a:pt x="66" y="1243"/>
                    </a:lnTo>
                    <a:lnTo>
                      <a:pt x="69" y="1283"/>
                    </a:lnTo>
                    <a:lnTo>
                      <a:pt x="78" y="1323"/>
                    </a:lnTo>
                    <a:lnTo>
                      <a:pt x="75" y="1368"/>
                    </a:lnTo>
                    <a:lnTo>
                      <a:pt x="66" y="1417"/>
                    </a:lnTo>
                    <a:lnTo>
                      <a:pt x="60" y="1469"/>
                    </a:lnTo>
                    <a:lnTo>
                      <a:pt x="75" y="1589"/>
                    </a:lnTo>
                    <a:lnTo>
                      <a:pt x="81" y="1626"/>
                    </a:lnTo>
                    <a:lnTo>
                      <a:pt x="81" y="1666"/>
                    </a:lnTo>
                    <a:lnTo>
                      <a:pt x="78" y="1727"/>
                    </a:lnTo>
                    <a:lnTo>
                      <a:pt x="72" y="1785"/>
                    </a:lnTo>
                    <a:lnTo>
                      <a:pt x="72" y="1831"/>
                    </a:lnTo>
                    <a:lnTo>
                      <a:pt x="60" y="1877"/>
                    </a:lnTo>
                    <a:lnTo>
                      <a:pt x="60" y="1913"/>
                    </a:lnTo>
                    <a:lnTo>
                      <a:pt x="66" y="1950"/>
                    </a:lnTo>
                    <a:lnTo>
                      <a:pt x="66" y="1996"/>
                    </a:lnTo>
                    <a:lnTo>
                      <a:pt x="72" y="2051"/>
                    </a:lnTo>
                    <a:lnTo>
                      <a:pt x="66" y="2097"/>
                    </a:lnTo>
                    <a:lnTo>
                      <a:pt x="60" y="2170"/>
                    </a:lnTo>
                    <a:lnTo>
                      <a:pt x="63" y="2231"/>
                    </a:lnTo>
                    <a:lnTo>
                      <a:pt x="63" y="2277"/>
                    </a:lnTo>
                    <a:lnTo>
                      <a:pt x="69" y="2362"/>
                    </a:lnTo>
                    <a:lnTo>
                      <a:pt x="54" y="2430"/>
                    </a:lnTo>
                    <a:lnTo>
                      <a:pt x="51" y="2490"/>
                    </a:lnTo>
                    <a:lnTo>
                      <a:pt x="57" y="2526"/>
                    </a:lnTo>
                    <a:lnTo>
                      <a:pt x="54" y="2560"/>
                    </a:lnTo>
                    <a:lnTo>
                      <a:pt x="51" y="2600"/>
                    </a:lnTo>
                    <a:lnTo>
                      <a:pt x="45" y="2648"/>
                    </a:lnTo>
                    <a:lnTo>
                      <a:pt x="34" y="2687"/>
                    </a:lnTo>
                    <a:lnTo>
                      <a:pt x="26" y="2711"/>
                    </a:lnTo>
                    <a:lnTo>
                      <a:pt x="0" y="2704"/>
                    </a:lnTo>
                    <a:lnTo>
                      <a:pt x="11" y="2685"/>
                    </a:lnTo>
                    <a:lnTo>
                      <a:pt x="17" y="2661"/>
                    </a:lnTo>
                    <a:lnTo>
                      <a:pt x="26" y="2630"/>
                    </a:lnTo>
                    <a:lnTo>
                      <a:pt x="29" y="2609"/>
                    </a:lnTo>
                    <a:lnTo>
                      <a:pt x="42" y="2551"/>
                    </a:lnTo>
                    <a:lnTo>
                      <a:pt x="42" y="2474"/>
                    </a:lnTo>
                    <a:lnTo>
                      <a:pt x="45" y="2423"/>
                    </a:lnTo>
                    <a:lnTo>
                      <a:pt x="48" y="2378"/>
                    </a:lnTo>
                    <a:lnTo>
                      <a:pt x="51" y="2310"/>
                    </a:lnTo>
                    <a:lnTo>
                      <a:pt x="48" y="2249"/>
                    </a:lnTo>
                    <a:lnTo>
                      <a:pt x="45" y="2179"/>
                    </a:lnTo>
                    <a:lnTo>
                      <a:pt x="48" y="2118"/>
                    </a:lnTo>
                    <a:lnTo>
                      <a:pt x="48" y="2057"/>
                    </a:lnTo>
                    <a:lnTo>
                      <a:pt x="51" y="1993"/>
                    </a:lnTo>
                    <a:lnTo>
                      <a:pt x="48" y="1916"/>
                    </a:lnTo>
                    <a:lnTo>
                      <a:pt x="51" y="1858"/>
                    </a:lnTo>
                    <a:lnTo>
                      <a:pt x="54" y="1803"/>
                    </a:lnTo>
                    <a:lnTo>
                      <a:pt x="57" y="1745"/>
                    </a:lnTo>
                    <a:lnTo>
                      <a:pt x="60" y="1690"/>
                    </a:lnTo>
                    <a:lnTo>
                      <a:pt x="63" y="1635"/>
                    </a:lnTo>
                    <a:lnTo>
                      <a:pt x="63" y="1580"/>
                    </a:lnTo>
                    <a:lnTo>
                      <a:pt x="51" y="1484"/>
                    </a:lnTo>
                    <a:lnTo>
                      <a:pt x="51" y="1426"/>
                    </a:lnTo>
                    <a:lnTo>
                      <a:pt x="57" y="1359"/>
                    </a:lnTo>
                    <a:lnTo>
                      <a:pt x="57" y="1316"/>
                    </a:lnTo>
                    <a:lnTo>
                      <a:pt x="51" y="1252"/>
                    </a:lnTo>
                    <a:lnTo>
                      <a:pt x="57" y="1173"/>
                    </a:lnTo>
                    <a:lnTo>
                      <a:pt x="63" y="1090"/>
                    </a:lnTo>
                    <a:lnTo>
                      <a:pt x="63" y="1060"/>
                    </a:lnTo>
                    <a:lnTo>
                      <a:pt x="69" y="1014"/>
                    </a:lnTo>
                    <a:lnTo>
                      <a:pt x="63" y="977"/>
                    </a:lnTo>
                    <a:lnTo>
                      <a:pt x="57" y="919"/>
                    </a:lnTo>
                    <a:lnTo>
                      <a:pt x="63" y="880"/>
                    </a:lnTo>
                    <a:lnTo>
                      <a:pt x="69" y="831"/>
                    </a:lnTo>
                    <a:lnTo>
                      <a:pt x="69" y="763"/>
                    </a:lnTo>
                    <a:lnTo>
                      <a:pt x="69" y="708"/>
                    </a:lnTo>
                    <a:lnTo>
                      <a:pt x="69" y="660"/>
                    </a:lnTo>
                    <a:lnTo>
                      <a:pt x="60" y="598"/>
                    </a:lnTo>
                    <a:lnTo>
                      <a:pt x="66" y="568"/>
                    </a:lnTo>
                    <a:lnTo>
                      <a:pt x="72" y="522"/>
                    </a:lnTo>
                    <a:lnTo>
                      <a:pt x="81" y="461"/>
                    </a:lnTo>
                    <a:lnTo>
                      <a:pt x="78" y="397"/>
                    </a:lnTo>
                    <a:lnTo>
                      <a:pt x="69" y="330"/>
                    </a:lnTo>
                    <a:lnTo>
                      <a:pt x="57" y="284"/>
                    </a:lnTo>
                    <a:lnTo>
                      <a:pt x="54" y="259"/>
                    </a:lnTo>
                    <a:lnTo>
                      <a:pt x="60" y="210"/>
                    </a:lnTo>
                    <a:lnTo>
                      <a:pt x="81" y="137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Freeform 49"/>
              <p:cNvSpPr>
                <a:spLocks/>
              </p:cNvSpPr>
              <p:nvPr/>
            </p:nvSpPr>
            <p:spPr bwMode="auto">
              <a:xfrm rot="-3405074">
                <a:off x="2245" y="1236"/>
                <a:ext cx="102" cy="1342"/>
              </a:xfrm>
              <a:custGeom>
                <a:avLst/>
                <a:gdLst>
                  <a:gd name="T0" fmla="*/ 92 w 119"/>
                  <a:gd name="T1" fmla="*/ 23 h 2684"/>
                  <a:gd name="T2" fmla="*/ 66 w 119"/>
                  <a:gd name="T3" fmla="*/ 93 h 2684"/>
                  <a:gd name="T4" fmla="*/ 66 w 119"/>
                  <a:gd name="T5" fmla="*/ 129 h 2684"/>
                  <a:gd name="T6" fmla="*/ 71 w 119"/>
                  <a:gd name="T7" fmla="*/ 180 h 2684"/>
                  <a:gd name="T8" fmla="*/ 71 w 119"/>
                  <a:gd name="T9" fmla="*/ 244 h 2684"/>
                  <a:gd name="T10" fmla="*/ 66 w 119"/>
                  <a:gd name="T11" fmla="*/ 284 h 2684"/>
                  <a:gd name="T12" fmla="*/ 69 w 119"/>
                  <a:gd name="T13" fmla="*/ 356 h 2684"/>
                  <a:gd name="T14" fmla="*/ 71 w 119"/>
                  <a:gd name="T15" fmla="*/ 418 h 2684"/>
                  <a:gd name="T16" fmla="*/ 69 w 119"/>
                  <a:gd name="T17" fmla="*/ 475 h 2684"/>
                  <a:gd name="T18" fmla="*/ 74 w 119"/>
                  <a:gd name="T19" fmla="*/ 507 h 2684"/>
                  <a:gd name="T20" fmla="*/ 63 w 119"/>
                  <a:gd name="T21" fmla="*/ 568 h 2684"/>
                  <a:gd name="T22" fmla="*/ 69 w 119"/>
                  <a:gd name="T23" fmla="*/ 587 h 2684"/>
                  <a:gd name="T24" fmla="*/ 57 w 119"/>
                  <a:gd name="T25" fmla="*/ 627 h 2684"/>
                  <a:gd name="T26" fmla="*/ 63 w 119"/>
                  <a:gd name="T27" fmla="*/ 672 h 2684"/>
                  <a:gd name="T28" fmla="*/ 52 w 119"/>
                  <a:gd name="T29" fmla="*/ 718 h 2684"/>
                  <a:gd name="T30" fmla="*/ 69 w 119"/>
                  <a:gd name="T31" fmla="*/ 772 h 2684"/>
                  <a:gd name="T32" fmla="*/ 71 w 119"/>
                  <a:gd name="T33" fmla="*/ 819 h 2684"/>
                  <a:gd name="T34" fmla="*/ 66 w 119"/>
                  <a:gd name="T35" fmla="*/ 872 h 2684"/>
                  <a:gd name="T36" fmla="*/ 61 w 119"/>
                  <a:gd name="T37" fmla="*/ 932 h 2684"/>
                  <a:gd name="T38" fmla="*/ 55 w 119"/>
                  <a:gd name="T39" fmla="*/ 998 h 2684"/>
                  <a:gd name="T40" fmla="*/ 50 w 119"/>
                  <a:gd name="T41" fmla="*/ 1076 h 2684"/>
                  <a:gd name="T42" fmla="*/ 52 w 119"/>
                  <a:gd name="T43" fmla="*/ 1139 h 2684"/>
                  <a:gd name="T44" fmla="*/ 57 w 119"/>
                  <a:gd name="T45" fmla="*/ 1188 h 2684"/>
                  <a:gd name="T46" fmla="*/ 47 w 119"/>
                  <a:gd name="T47" fmla="*/ 1227 h 2684"/>
                  <a:gd name="T48" fmla="*/ 52 w 119"/>
                  <a:gd name="T49" fmla="*/ 1274 h 2684"/>
                  <a:gd name="T50" fmla="*/ 33 w 119"/>
                  <a:gd name="T51" fmla="*/ 1306 h 2684"/>
                  <a:gd name="T52" fmla="*/ 23 w 119"/>
                  <a:gd name="T53" fmla="*/ 1327 h 2684"/>
                  <a:gd name="T54" fmla="*/ 2 w 119"/>
                  <a:gd name="T55" fmla="*/ 1338 h 2684"/>
                  <a:gd name="T56" fmla="*/ 3 w 119"/>
                  <a:gd name="T57" fmla="*/ 1319 h 2684"/>
                  <a:gd name="T58" fmla="*/ 24 w 119"/>
                  <a:gd name="T59" fmla="*/ 1285 h 2684"/>
                  <a:gd name="T60" fmla="*/ 32 w 119"/>
                  <a:gd name="T61" fmla="*/ 1235 h 2684"/>
                  <a:gd name="T62" fmla="*/ 37 w 119"/>
                  <a:gd name="T63" fmla="*/ 1185 h 2684"/>
                  <a:gd name="T64" fmla="*/ 45 w 119"/>
                  <a:gd name="T65" fmla="*/ 1130 h 2684"/>
                  <a:gd name="T66" fmla="*/ 37 w 119"/>
                  <a:gd name="T67" fmla="*/ 1053 h 2684"/>
                  <a:gd name="T68" fmla="*/ 39 w 119"/>
                  <a:gd name="T69" fmla="*/ 990 h 2684"/>
                  <a:gd name="T70" fmla="*/ 52 w 119"/>
                  <a:gd name="T71" fmla="*/ 917 h 2684"/>
                  <a:gd name="T72" fmla="*/ 52 w 119"/>
                  <a:gd name="T73" fmla="*/ 865 h 2684"/>
                  <a:gd name="T74" fmla="*/ 47 w 119"/>
                  <a:gd name="T75" fmla="*/ 811 h 2684"/>
                  <a:gd name="T76" fmla="*/ 55 w 119"/>
                  <a:gd name="T77" fmla="*/ 770 h 2684"/>
                  <a:gd name="T78" fmla="*/ 45 w 119"/>
                  <a:gd name="T79" fmla="*/ 710 h 2684"/>
                  <a:gd name="T80" fmla="*/ 47 w 119"/>
                  <a:gd name="T81" fmla="*/ 654 h 2684"/>
                  <a:gd name="T82" fmla="*/ 57 w 119"/>
                  <a:gd name="T83" fmla="*/ 549 h 2684"/>
                  <a:gd name="T84" fmla="*/ 50 w 119"/>
                  <a:gd name="T85" fmla="*/ 508 h 2684"/>
                  <a:gd name="T86" fmla="*/ 57 w 119"/>
                  <a:gd name="T87" fmla="*/ 461 h 2684"/>
                  <a:gd name="T88" fmla="*/ 63 w 119"/>
                  <a:gd name="T89" fmla="*/ 424 h 2684"/>
                  <a:gd name="T90" fmla="*/ 55 w 119"/>
                  <a:gd name="T91" fmla="*/ 380 h 2684"/>
                  <a:gd name="T92" fmla="*/ 61 w 119"/>
                  <a:gd name="T93" fmla="*/ 321 h 2684"/>
                  <a:gd name="T94" fmla="*/ 55 w 119"/>
                  <a:gd name="T95" fmla="*/ 266 h 2684"/>
                  <a:gd name="T96" fmla="*/ 55 w 119"/>
                  <a:gd name="T97" fmla="*/ 218 h 2684"/>
                  <a:gd name="T98" fmla="*/ 63 w 119"/>
                  <a:gd name="T99" fmla="*/ 172 h 2684"/>
                  <a:gd name="T100" fmla="*/ 57 w 119"/>
                  <a:gd name="T101" fmla="*/ 119 h 2684"/>
                  <a:gd name="T102" fmla="*/ 57 w 119"/>
                  <a:gd name="T103" fmla="*/ 72 h 2684"/>
                  <a:gd name="T104" fmla="*/ 81 w 119"/>
                  <a:gd name="T105" fmla="*/ 21 h 26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9"/>
                  <a:gd name="T160" fmla="*/ 0 h 2684"/>
                  <a:gd name="T161" fmla="*/ 119 w 119"/>
                  <a:gd name="T162" fmla="*/ 2684 h 26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9" h="2684">
                    <a:moveTo>
                      <a:pt x="119" y="0"/>
                    </a:moveTo>
                    <a:lnTo>
                      <a:pt x="107" y="46"/>
                    </a:lnTo>
                    <a:lnTo>
                      <a:pt x="95" y="110"/>
                    </a:lnTo>
                    <a:lnTo>
                      <a:pt x="77" y="186"/>
                    </a:lnTo>
                    <a:lnTo>
                      <a:pt x="77" y="217"/>
                    </a:lnTo>
                    <a:lnTo>
                      <a:pt x="77" y="257"/>
                    </a:lnTo>
                    <a:lnTo>
                      <a:pt x="77" y="312"/>
                    </a:lnTo>
                    <a:lnTo>
                      <a:pt x="83" y="360"/>
                    </a:lnTo>
                    <a:lnTo>
                      <a:pt x="83" y="434"/>
                    </a:lnTo>
                    <a:lnTo>
                      <a:pt x="83" y="489"/>
                    </a:lnTo>
                    <a:lnTo>
                      <a:pt x="77" y="535"/>
                    </a:lnTo>
                    <a:lnTo>
                      <a:pt x="77" y="568"/>
                    </a:lnTo>
                    <a:lnTo>
                      <a:pt x="80" y="663"/>
                    </a:lnTo>
                    <a:lnTo>
                      <a:pt x="80" y="712"/>
                    </a:lnTo>
                    <a:lnTo>
                      <a:pt x="83" y="807"/>
                    </a:lnTo>
                    <a:lnTo>
                      <a:pt x="83" y="837"/>
                    </a:lnTo>
                    <a:lnTo>
                      <a:pt x="77" y="880"/>
                    </a:lnTo>
                    <a:lnTo>
                      <a:pt x="80" y="950"/>
                    </a:lnTo>
                    <a:lnTo>
                      <a:pt x="86" y="981"/>
                    </a:lnTo>
                    <a:lnTo>
                      <a:pt x="86" y="1014"/>
                    </a:lnTo>
                    <a:lnTo>
                      <a:pt x="86" y="1063"/>
                    </a:lnTo>
                    <a:lnTo>
                      <a:pt x="74" y="1136"/>
                    </a:lnTo>
                    <a:lnTo>
                      <a:pt x="80" y="1112"/>
                    </a:lnTo>
                    <a:lnTo>
                      <a:pt x="80" y="1173"/>
                    </a:lnTo>
                    <a:lnTo>
                      <a:pt x="71" y="1207"/>
                    </a:lnTo>
                    <a:lnTo>
                      <a:pt x="67" y="1253"/>
                    </a:lnTo>
                    <a:lnTo>
                      <a:pt x="71" y="1308"/>
                    </a:lnTo>
                    <a:lnTo>
                      <a:pt x="74" y="1344"/>
                    </a:lnTo>
                    <a:lnTo>
                      <a:pt x="74" y="1387"/>
                    </a:lnTo>
                    <a:lnTo>
                      <a:pt x="61" y="1436"/>
                    </a:lnTo>
                    <a:lnTo>
                      <a:pt x="74" y="1488"/>
                    </a:lnTo>
                    <a:lnTo>
                      <a:pt x="80" y="1544"/>
                    </a:lnTo>
                    <a:lnTo>
                      <a:pt x="83" y="1599"/>
                    </a:lnTo>
                    <a:lnTo>
                      <a:pt x="83" y="1639"/>
                    </a:lnTo>
                    <a:lnTo>
                      <a:pt x="83" y="1694"/>
                    </a:lnTo>
                    <a:lnTo>
                      <a:pt x="77" y="1745"/>
                    </a:lnTo>
                    <a:lnTo>
                      <a:pt x="77" y="1804"/>
                    </a:lnTo>
                    <a:lnTo>
                      <a:pt x="71" y="1865"/>
                    </a:lnTo>
                    <a:lnTo>
                      <a:pt x="67" y="1907"/>
                    </a:lnTo>
                    <a:lnTo>
                      <a:pt x="64" y="1996"/>
                    </a:lnTo>
                    <a:lnTo>
                      <a:pt x="61" y="2069"/>
                    </a:lnTo>
                    <a:lnTo>
                      <a:pt x="58" y="2152"/>
                    </a:lnTo>
                    <a:lnTo>
                      <a:pt x="58" y="2219"/>
                    </a:lnTo>
                    <a:lnTo>
                      <a:pt x="61" y="2277"/>
                    </a:lnTo>
                    <a:lnTo>
                      <a:pt x="61" y="2326"/>
                    </a:lnTo>
                    <a:lnTo>
                      <a:pt x="67" y="2375"/>
                    </a:lnTo>
                    <a:lnTo>
                      <a:pt x="61" y="2429"/>
                    </a:lnTo>
                    <a:lnTo>
                      <a:pt x="55" y="2453"/>
                    </a:lnTo>
                    <a:lnTo>
                      <a:pt x="58" y="2496"/>
                    </a:lnTo>
                    <a:lnTo>
                      <a:pt x="61" y="2548"/>
                    </a:lnTo>
                    <a:lnTo>
                      <a:pt x="50" y="2585"/>
                    </a:lnTo>
                    <a:lnTo>
                      <a:pt x="39" y="2612"/>
                    </a:lnTo>
                    <a:lnTo>
                      <a:pt x="31" y="2633"/>
                    </a:lnTo>
                    <a:lnTo>
                      <a:pt x="27" y="2654"/>
                    </a:lnTo>
                    <a:lnTo>
                      <a:pt x="25" y="2684"/>
                    </a:lnTo>
                    <a:lnTo>
                      <a:pt x="2" y="2675"/>
                    </a:lnTo>
                    <a:lnTo>
                      <a:pt x="0" y="2656"/>
                    </a:lnTo>
                    <a:lnTo>
                      <a:pt x="3" y="2637"/>
                    </a:lnTo>
                    <a:lnTo>
                      <a:pt x="12" y="2603"/>
                    </a:lnTo>
                    <a:lnTo>
                      <a:pt x="28" y="2569"/>
                    </a:lnTo>
                    <a:lnTo>
                      <a:pt x="31" y="2527"/>
                    </a:lnTo>
                    <a:lnTo>
                      <a:pt x="37" y="2469"/>
                    </a:lnTo>
                    <a:lnTo>
                      <a:pt x="46" y="2404"/>
                    </a:lnTo>
                    <a:lnTo>
                      <a:pt x="43" y="2369"/>
                    </a:lnTo>
                    <a:lnTo>
                      <a:pt x="40" y="2320"/>
                    </a:lnTo>
                    <a:lnTo>
                      <a:pt x="52" y="2259"/>
                    </a:lnTo>
                    <a:lnTo>
                      <a:pt x="49" y="2146"/>
                    </a:lnTo>
                    <a:lnTo>
                      <a:pt x="43" y="2106"/>
                    </a:lnTo>
                    <a:lnTo>
                      <a:pt x="43" y="2042"/>
                    </a:lnTo>
                    <a:lnTo>
                      <a:pt x="46" y="1981"/>
                    </a:lnTo>
                    <a:lnTo>
                      <a:pt x="55" y="1932"/>
                    </a:lnTo>
                    <a:lnTo>
                      <a:pt x="61" y="1834"/>
                    </a:lnTo>
                    <a:lnTo>
                      <a:pt x="61" y="1785"/>
                    </a:lnTo>
                    <a:lnTo>
                      <a:pt x="61" y="1730"/>
                    </a:lnTo>
                    <a:lnTo>
                      <a:pt x="55" y="1681"/>
                    </a:lnTo>
                    <a:lnTo>
                      <a:pt x="55" y="1623"/>
                    </a:lnTo>
                    <a:lnTo>
                      <a:pt x="64" y="1581"/>
                    </a:lnTo>
                    <a:lnTo>
                      <a:pt x="64" y="1541"/>
                    </a:lnTo>
                    <a:lnTo>
                      <a:pt x="61" y="1476"/>
                    </a:lnTo>
                    <a:lnTo>
                      <a:pt x="52" y="1421"/>
                    </a:lnTo>
                    <a:lnTo>
                      <a:pt x="49" y="1366"/>
                    </a:lnTo>
                    <a:lnTo>
                      <a:pt x="55" y="1308"/>
                    </a:lnTo>
                    <a:lnTo>
                      <a:pt x="64" y="1188"/>
                    </a:lnTo>
                    <a:lnTo>
                      <a:pt x="67" y="1097"/>
                    </a:lnTo>
                    <a:lnTo>
                      <a:pt x="67" y="1066"/>
                    </a:lnTo>
                    <a:lnTo>
                      <a:pt x="58" y="1017"/>
                    </a:lnTo>
                    <a:lnTo>
                      <a:pt x="64" y="978"/>
                    </a:lnTo>
                    <a:lnTo>
                      <a:pt x="67" y="923"/>
                    </a:lnTo>
                    <a:lnTo>
                      <a:pt x="67" y="886"/>
                    </a:lnTo>
                    <a:lnTo>
                      <a:pt x="74" y="849"/>
                    </a:lnTo>
                    <a:lnTo>
                      <a:pt x="71" y="813"/>
                    </a:lnTo>
                    <a:lnTo>
                      <a:pt x="64" y="761"/>
                    </a:lnTo>
                    <a:lnTo>
                      <a:pt x="64" y="703"/>
                    </a:lnTo>
                    <a:lnTo>
                      <a:pt x="71" y="642"/>
                    </a:lnTo>
                    <a:lnTo>
                      <a:pt x="71" y="593"/>
                    </a:lnTo>
                    <a:lnTo>
                      <a:pt x="64" y="532"/>
                    </a:lnTo>
                    <a:lnTo>
                      <a:pt x="61" y="489"/>
                    </a:lnTo>
                    <a:lnTo>
                      <a:pt x="64" y="437"/>
                    </a:lnTo>
                    <a:lnTo>
                      <a:pt x="71" y="379"/>
                    </a:lnTo>
                    <a:lnTo>
                      <a:pt x="74" y="345"/>
                    </a:lnTo>
                    <a:lnTo>
                      <a:pt x="71" y="296"/>
                    </a:lnTo>
                    <a:lnTo>
                      <a:pt x="67" y="238"/>
                    </a:lnTo>
                    <a:lnTo>
                      <a:pt x="67" y="186"/>
                    </a:lnTo>
                    <a:lnTo>
                      <a:pt x="67" y="144"/>
                    </a:lnTo>
                    <a:lnTo>
                      <a:pt x="80" y="86"/>
                    </a:lnTo>
                    <a:lnTo>
                      <a:pt x="95" y="43"/>
                    </a:lnTo>
                    <a:lnTo>
                      <a:pt x="119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Freeform 50"/>
              <p:cNvSpPr>
                <a:spLocks/>
              </p:cNvSpPr>
              <p:nvPr/>
            </p:nvSpPr>
            <p:spPr bwMode="auto">
              <a:xfrm rot="-3405074">
                <a:off x="2250" y="1434"/>
                <a:ext cx="351" cy="420"/>
              </a:xfrm>
              <a:custGeom>
                <a:avLst/>
                <a:gdLst>
                  <a:gd name="T0" fmla="*/ 18 w 406"/>
                  <a:gd name="T1" fmla="*/ 348 h 841"/>
                  <a:gd name="T2" fmla="*/ 45 w 406"/>
                  <a:gd name="T3" fmla="*/ 342 h 841"/>
                  <a:gd name="T4" fmla="*/ 76 w 406"/>
                  <a:gd name="T5" fmla="*/ 344 h 841"/>
                  <a:gd name="T6" fmla="*/ 111 w 406"/>
                  <a:gd name="T7" fmla="*/ 339 h 841"/>
                  <a:gd name="T8" fmla="*/ 137 w 406"/>
                  <a:gd name="T9" fmla="*/ 328 h 841"/>
                  <a:gd name="T10" fmla="*/ 161 w 406"/>
                  <a:gd name="T11" fmla="*/ 319 h 841"/>
                  <a:gd name="T12" fmla="*/ 191 w 406"/>
                  <a:gd name="T13" fmla="*/ 311 h 841"/>
                  <a:gd name="T14" fmla="*/ 198 w 406"/>
                  <a:gd name="T15" fmla="*/ 292 h 841"/>
                  <a:gd name="T16" fmla="*/ 214 w 406"/>
                  <a:gd name="T17" fmla="*/ 273 h 841"/>
                  <a:gd name="T18" fmla="*/ 229 w 406"/>
                  <a:gd name="T19" fmla="*/ 258 h 841"/>
                  <a:gd name="T20" fmla="*/ 240 w 406"/>
                  <a:gd name="T21" fmla="*/ 241 h 841"/>
                  <a:gd name="T22" fmla="*/ 243 w 406"/>
                  <a:gd name="T23" fmla="*/ 228 h 841"/>
                  <a:gd name="T24" fmla="*/ 243 w 406"/>
                  <a:gd name="T25" fmla="*/ 206 h 841"/>
                  <a:gd name="T26" fmla="*/ 248 w 406"/>
                  <a:gd name="T27" fmla="*/ 186 h 841"/>
                  <a:gd name="T28" fmla="*/ 254 w 406"/>
                  <a:gd name="T29" fmla="*/ 168 h 841"/>
                  <a:gd name="T30" fmla="*/ 261 w 406"/>
                  <a:gd name="T31" fmla="*/ 139 h 841"/>
                  <a:gd name="T32" fmla="*/ 258 w 406"/>
                  <a:gd name="T33" fmla="*/ 119 h 841"/>
                  <a:gd name="T34" fmla="*/ 258 w 406"/>
                  <a:gd name="T35" fmla="*/ 98 h 841"/>
                  <a:gd name="T36" fmla="*/ 261 w 406"/>
                  <a:gd name="T37" fmla="*/ 75 h 841"/>
                  <a:gd name="T38" fmla="*/ 264 w 406"/>
                  <a:gd name="T39" fmla="*/ 58 h 841"/>
                  <a:gd name="T40" fmla="*/ 261 w 406"/>
                  <a:gd name="T41" fmla="*/ 43 h 841"/>
                  <a:gd name="T42" fmla="*/ 264 w 406"/>
                  <a:gd name="T43" fmla="*/ 29 h 841"/>
                  <a:gd name="T44" fmla="*/ 268 w 406"/>
                  <a:gd name="T45" fmla="*/ 18 h 841"/>
                  <a:gd name="T46" fmla="*/ 274 w 406"/>
                  <a:gd name="T47" fmla="*/ 6 h 841"/>
                  <a:gd name="T48" fmla="*/ 298 w 406"/>
                  <a:gd name="T49" fmla="*/ 0 h 841"/>
                  <a:gd name="T50" fmla="*/ 331 w 406"/>
                  <a:gd name="T51" fmla="*/ 1 h 841"/>
                  <a:gd name="T52" fmla="*/ 346 w 406"/>
                  <a:gd name="T53" fmla="*/ 18 h 841"/>
                  <a:gd name="T54" fmla="*/ 351 w 406"/>
                  <a:gd name="T55" fmla="*/ 40 h 841"/>
                  <a:gd name="T56" fmla="*/ 346 w 406"/>
                  <a:gd name="T57" fmla="*/ 63 h 841"/>
                  <a:gd name="T58" fmla="*/ 343 w 406"/>
                  <a:gd name="T59" fmla="*/ 85 h 841"/>
                  <a:gd name="T60" fmla="*/ 346 w 406"/>
                  <a:gd name="T61" fmla="*/ 113 h 841"/>
                  <a:gd name="T62" fmla="*/ 341 w 406"/>
                  <a:gd name="T63" fmla="*/ 133 h 841"/>
                  <a:gd name="T64" fmla="*/ 338 w 406"/>
                  <a:gd name="T65" fmla="*/ 157 h 841"/>
                  <a:gd name="T66" fmla="*/ 332 w 406"/>
                  <a:gd name="T67" fmla="*/ 180 h 841"/>
                  <a:gd name="T68" fmla="*/ 339 w 406"/>
                  <a:gd name="T69" fmla="*/ 196 h 841"/>
                  <a:gd name="T70" fmla="*/ 338 w 406"/>
                  <a:gd name="T71" fmla="*/ 214 h 841"/>
                  <a:gd name="T72" fmla="*/ 335 w 406"/>
                  <a:gd name="T73" fmla="*/ 228 h 841"/>
                  <a:gd name="T74" fmla="*/ 329 w 406"/>
                  <a:gd name="T75" fmla="*/ 241 h 841"/>
                  <a:gd name="T76" fmla="*/ 327 w 406"/>
                  <a:gd name="T77" fmla="*/ 260 h 841"/>
                  <a:gd name="T78" fmla="*/ 319 w 406"/>
                  <a:gd name="T79" fmla="*/ 281 h 841"/>
                  <a:gd name="T80" fmla="*/ 303 w 406"/>
                  <a:gd name="T81" fmla="*/ 303 h 841"/>
                  <a:gd name="T82" fmla="*/ 293 w 406"/>
                  <a:gd name="T83" fmla="*/ 325 h 841"/>
                  <a:gd name="T84" fmla="*/ 274 w 406"/>
                  <a:gd name="T85" fmla="*/ 338 h 841"/>
                  <a:gd name="T86" fmla="*/ 258 w 406"/>
                  <a:gd name="T87" fmla="*/ 353 h 841"/>
                  <a:gd name="T88" fmla="*/ 232 w 406"/>
                  <a:gd name="T89" fmla="*/ 371 h 841"/>
                  <a:gd name="T90" fmla="*/ 190 w 406"/>
                  <a:gd name="T91" fmla="*/ 383 h 841"/>
                  <a:gd name="T92" fmla="*/ 158 w 406"/>
                  <a:gd name="T93" fmla="*/ 393 h 841"/>
                  <a:gd name="T94" fmla="*/ 129 w 406"/>
                  <a:gd name="T95" fmla="*/ 397 h 841"/>
                  <a:gd name="T96" fmla="*/ 98 w 406"/>
                  <a:gd name="T97" fmla="*/ 409 h 841"/>
                  <a:gd name="T98" fmla="*/ 61 w 406"/>
                  <a:gd name="T99" fmla="*/ 418 h 841"/>
                  <a:gd name="T100" fmla="*/ 36 w 406"/>
                  <a:gd name="T101" fmla="*/ 420 h 841"/>
                  <a:gd name="T102" fmla="*/ 10 w 406"/>
                  <a:gd name="T103" fmla="*/ 412 h 841"/>
                  <a:gd name="T104" fmla="*/ 3 w 406"/>
                  <a:gd name="T105" fmla="*/ 389 h 841"/>
                  <a:gd name="T106" fmla="*/ 0 w 406"/>
                  <a:gd name="T107" fmla="*/ 371 h 841"/>
                  <a:gd name="T108" fmla="*/ 18 w 406"/>
                  <a:gd name="T109" fmla="*/ 348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6"/>
                  <a:gd name="T166" fmla="*/ 0 h 841"/>
                  <a:gd name="T167" fmla="*/ 406 w 406"/>
                  <a:gd name="T168" fmla="*/ 841 h 8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6" h="841">
                    <a:moveTo>
                      <a:pt x="21" y="697"/>
                    </a:moveTo>
                    <a:lnTo>
                      <a:pt x="52" y="685"/>
                    </a:lnTo>
                    <a:lnTo>
                      <a:pt x="88" y="688"/>
                    </a:lnTo>
                    <a:lnTo>
                      <a:pt x="128" y="679"/>
                    </a:lnTo>
                    <a:lnTo>
                      <a:pt x="158" y="657"/>
                    </a:lnTo>
                    <a:lnTo>
                      <a:pt x="186" y="639"/>
                    </a:lnTo>
                    <a:lnTo>
                      <a:pt x="221" y="623"/>
                    </a:lnTo>
                    <a:lnTo>
                      <a:pt x="229" y="584"/>
                    </a:lnTo>
                    <a:lnTo>
                      <a:pt x="247" y="547"/>
                    </a:lnTo>
                    <a:lnTo>
                      <a:pt x="265" y="517"/>
                    </a:lnTo>
                    <a:lnTo>
                      <a:pt x="278" y="483"/>
                    </a:lnTo>
                    <a:lnTo>
                      <a:pt x="281" y="456"/>
                    </a:lnTo>
                    <a:lnTo>
                      <a:pt x="281" y="413"/>
                    </a:lnTo>
                    <a:lnTo>
                      <a:pt x="287" y="373"/>
                    </a:lnTo>
                    <a:lnTo>
                      <a:pt x="294" y="337"/>
                    </a:lnTo>
                    <a:lnTo>
                      <a:pt x="302" y="278"/>
                    </a:lnTo>
                    <a:lnTo>
                      <a:pt x="299" y="239"/>
                    </a:lnTo>
                    <a:lnTo>
                      <a:pt x="299" y="196"/>
                    </a:lnTo>
                    <a:lnTo>
                      <a:pt x="302" y="150"/>
                    </a:lnTo>
                    <a:lnTo>
                      <a:pt x="305" y="116"/>
                    </a:lnTo>
                    <a:lnTo>
                      <a:pt x="302" y="86"/>
                    </a:lnTo>
                    <a:lnTo>
                      <a:pt x="305" y="58"/>
                    </a:lnTo>
                    <a:lnTo>
                      <a:pt x="310" y="36"/>
                    </a:lnTo>
                    <a:lnTo>
                      <a:pt x="317" y="13"/>
                    </a:lnTo>
                    <a:lnTo>
                      <a:pt x="345" y="0"/>
                    </a:lnTo>
                    <a:lnTo>
                      <a:pt x="383" y="3"/>
                    </a:lnTo>
                    <a:lnTo>
                      <a:pt x="400" y="36"/>
                    </a:lnTo>
                    <a:lnTo>
                      <a:pt x="406" y="80"/>
                    </a:lnTo>
                    <a:lnTo>
                      <a:pt x="400" y="126"/>
                    </a:lnTo>
                    <a:lnTo>
                      <a:pt x="397" y="171"/>
                    </a:lnTo>
                    <a:lnTo>
                      <a:pt x="400" y="226"/>
                    </a:lnTo>
                    <a:lnTo>
                      <a:pt x="394" y="266"/>
                    </a:lnTo>
                    <a:lnTo>
                      <a:pt x="391" y="315"/>
                    </a:lnTo>
                    <a:lnTo>
                      <a:pt x="384" y="361"/>
                    </a:lnTo>
                    <a:lnTo>
                      <a:pt x="392" y="393"/>
                    </a:lnTo>
                    <a:lnTo>
                      <a:pt x="391" y="428"/>
                    </a:lnTo>
                    <a:lnTo>
                      <a:pt x="387" y="456"/>
                    </a:lnTo>
                    <a:lnTo>
                      <a:pt x="381" y="483"/>
                    </a:lnTo>
                    <a:lnTo>
                      <a:pt x="378" y="520"/>
                    </a:lnTo>
                    <a:lnTo>
                      <a:pt x="369" y="563"/>
                    </a:lnTo>
                    <a:lnTo>
                      <a:pt x="351" y="606"/>
                    </a:lnTo>
                    <a:lnTo>
                      <a:pt x="339" y="651"/>
                    </a:lnTo>
                    <a:lnTo>
                      <a:pt x="317" y="676"/>
                    </a:lnTo>
                    <a:lnTo>
                      <a:pt x="299" y="706"/>
                    </a:lnTo>
                    <a:lnTo>
                      <a:pt x="268" y="743"/>
                    </a:lnTo>
                    <a:lnTo>
                      <a:pt x="220" y="767"/>
                    </a:lnTo>
                    <a:lnTo>
                      <a:pt x="183" y="786"/>
                    </a:lnTo>
                    <a:lnTo>
                      <a:pt x="149" y="795"/>
                    </a:lnTo>
                    <a:lnTo>
                      <a:pt x="113" y="819"/>
                    </a:lnTo>
                    <a:lnTo>
                      <a:pt x="70" y="837"/>
                    </a:lnTo>
                    <a:lnTo>
                      <a:pt x="42" y="841"/>
                    </a:lnTo>
                    <a:lnTo>
                      <a:pt x="12" y="825"/>
                    </a:lnTo>
                    <a:lnTo>
                      <a:pt x="3" y="779"/>
                    </a:lnTo>
                    <a:lnTo>
                      <a:pt x="0" y="743"/>
                    </a:lnTo>
                    <a:lnTo>
                      <a:pt x="21" y="697"/>
                    </a:lnTo>
                    <a:close/>
                  </a:path>
                </a:pathLst>
              </a:custGeom>
              <a:solidFill>
                <a:srgbClr val="A87C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9" name="Freeform 51"/>
              <p:cNvSpPr>
                <a:spLocks/>
              </p:cNvSpPr>
              <p:nvPr/>
            </p:nvSpPr>
            <p:spPr bwMode="auto">
              <a:xfrm rot="-3405074">
                <a:off x="2258" y="1441"/>
                <a:ext cx="336" cy="412"/>
              </a:xfrm>
              <a:custGeom>
                <a:avLst/>
                <a:gdLst>
                  <a:gd name="T0" fmla="*/ 131 w 388"/>
                  <a:gd name="T1" fmla="*/ 339 h 822"/>
                  <a:gd name="T2" fmla="*/ 176 w 388"/>
                  <a:gd name="T3" fmla="*/ 345 h 822"/>
                  <a:gd name="T4" fmla="*/ 219 w 388"/>
                  <a:gd name="T5" fmla="*/ 338 h 822"/>
                  <a:gd name="T6" fmla="*/ 246 w 388"/>
                  <a:gd name="T7" fmla="*/ 318 h 822"/>
                  <a:gd name="T8" fmla="*/ 258 w 388"/>
                  <a:gd name="T9" fmla="*/ 304 h 822"/>
                  <a:gd name="T10" fmla="*/ 277 w 388"/>
                  <a:gd name="T11" fmla="*/ 286 h 822"/>
                  <a:gd name="T12" fmla="*/ 298 w 388"/>
                  <a:gd name="T13" fmla="*/ 261 h 822"/>
                  <a:gd name="T14" fmla="*/ 300 w 388"/>
                  <a:gd name="T15" fmla="*/ 232 h 822"/>
                  <a:gd name="T16" fmla="*/ 308 w 388"/>
                  <a:gd name="T17" fmla="*/ 202 h 822"/>
                  <a:gd name="T18" fmla="*/ 306 w 388"/>
                  <a:gd name="T19" fmla="*/ 177 h 822"/>
                  <a:gd name="T20" fmla="*/ 308 w 388"/>
                  <a:gd name="T21" fmla="*/ 154 h 822"/>
                  <a:gd name="T22" fmla="*/ 312 w 388"/>
                  <a:gd name="T23" fmla="*/ 123 h 822"/>
                  <a:gd name="T24" fmla="*/ 311 w 388"/>
                  <a:gd name="T25" fmla="*/ 96 h 822"/>
                  <a:gd name="T26" fmla="*/ 317 w 388"/>
                  <a:gd name="T27" fmla="*/ 63 h 822"/>
                  <a:gd name="T28" fmla="*/ 321 w 388"/>
                  <a:gd name="T29" fmla="*/ 31 h 822"/>
                  <a:gd name="T30" fmla="*/ 319 w 388"/>
                  <a:gd name="T31" fmla="*/ 0 h 822"/>
                  <a:gd name="T32" fmla="*/ 335 w 388"/>
                  <a:gd name="T33" fmla="*/ 21 h 822"/>
                  <a:gd name="T34" fmla="*/ 336 w 388"/>
                  <a:gd name="T35" fmla="*/ 49 h 822"/>
                  <a:gd name="T36" fmla="*/ 329 w 388"/>
                  <a:gd name="T37" fmla="*/ 79 h 822"/>
                  <a:gd name="T38" fmla="*/ 328 w 388"/>
                  <a:gd name="T39" fmla="*/ 107 h 822"/>
                  <a:gd name="T40" fmla="*/ 323 w 388"/>
                  <a:gd name="T41" fmla="*/ 127 h 822"/>
                  <a:gd name="T42" fmla="*/ 324 w 388"/>
                  <a:gd name="T43" fmla="*/ 153 h 822"/>
                  <a:gd name="T44" fmla="*/ 319 w 388"/>
                  <a:gd name="T45" fmla="*/ 176 h 822"/>
                  <a:gd name="T46" fmla="*/ 325 w 388"/>
                  <a:gd name="T47" fmla="*/ 199 h 822"/>
                  <a:gd name="T48" fmla="*/ 321 w 388"/>
                  <a:gd name="T49" fmla="*/ 228 h 822"/>
                  <a:gd name="T50" fmla="*/ 313 w 388"/>
                  <a:gd name="T51" fmla="*/ 254 h 822"/>
                  <a:gd name="T52" fmla="*/ 301 w 388"/>
                  <a:gd name="T53" fmla="*/ 279 h 822"/>
                  <a:gd name="T54" fmla="*/ 283 w 388"/>
                  <a:gd name="T55" fmla="*/ 310 h 822"/>
                  <a:gd name="T56" fmla="*/ 257 w 388"/>
                  <a:gd name="T57" fmla="*/ 332 h 822"/>
                  <a:gd name="T58" fmla="*/ 240 w 388"/>
                  <a:gd name="T59" fmla="*/ 349 h 822"/>
                  <a:gd name="T60" fmla="*/ 211 w 388"/>
                  <a:gd name="T61" fmla="*/ 368 h 822"/>
                  <a:gd name="T62" fmla="*/ 171 w 388"/>
                  <a:gd name="T63" fmla="*/ 381 h 822"/>
                  <a:gd name="T64" fmla="*/ 123 w 388"/>
                  <a:gd name="T65" fmla="*/ 390 h 822"/>
                  <a:gd name="T66" fmla="*/ 92 w 388"/>
                  <a:gd name="T67" fmla="*/ 402 h 822"/>
                  <a:gd name="T68" fmla="*/ 31 w 388"/>
                  <a:gd name="T69" fmla="*/ 412 h 822"/>
                  <a:gd name="T70" fmla="*/ 7 w 388"/>
                  <a:gd name="T71" fmla="*/ 397 h 822"/>
                  <a:gd name="T72" fmla="*/ 0 w 388"/>
                  <a:gd name="T73" fmla="*/ 366 h 822"/>
                  <a:gd name="T74" fmla="*/ 42 w 388"/>
                  <a:gd name="T75" fmla="*/ 339 h 822"/>
                  <a:gd name="T76" fmla="*/ 78 w 388"/>
                  <a:gd name="T77" fmla="*/ 340 h 82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88"/>
                  <a:gd name="T118" fmla="*/ 0 h 822"/>
                  <a:gd name="T119" fmla="*/ 388 w 388"/>
                  <a:gd name="T120" fmla="*/ 822 h 82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88" h="822">
                    <a:moveTo>
                      <a:pt x="122" y="670"/>
                    </a:moveTo>
                    <a:lnTo>
                      <a:pt x="151" y="677"/>
                    </a:lnTo>
                    <a:lnTo>
                      <a:pt x="179" y="691"/>
                    </a:lnTo>
                    <a:lnTo>
                      <a:pt x="203" y="689"/>
                    </a:lnTo>
                    <a:lnTo>
                      <a:pt x="229" y="685"/>
                    </a:lnTo>
                    <a:lnTo>
                      <a:pt x="253" y="674"/>
                    </a:lnTo>
                    <a:lnTo>
                      <a:pt x="277" y="654"/>
                    </a:lnTo>
                    <a:lnTo>
                      <a:pt x="284" y="634"/>
                    </a:lnTo>
                    <a:lnTo>
                      <a:pt x="289" y="618"/>
                    </a:lnTo>
                    <a:lnTo>
                      <a:pt x="298" y="607"/>
                    </a:lnTo>
                    <a:lnTo>
                      <a:pt x="307" y="593"/>
                    </a:lnTo>
                    <a:lnTo>
                      <a:pt x="320" y="570"/>
                    </a:lnTo>
                    <a:lnTo>
                      <a:pt x="332" y="542"/>
                    </a:lnTo>
                    <a:lnTo>
                      <a:pt x="344" y="521"/>
                    </a:lnTo>
                    <a:lnTo>
                      <a:pt x="344" y="491"/>
                    </a:lnTo>
                    <a:lnTo>
                      <a:pt x="347" y="463"/>
                    </a:lnTo>
                    <a:lnTo>
                      <a:pt x="356" y="433"/>
                    </a:lnTo>
                    <a:lnTo>
                      <a:pt x="356" y="403"/>
                    </a:lnTo>
                    <a:lnTo>
                      <a:pt x="356" y="377"/>
                    </a:lnTo>
                    <a:lnTo>
                      <a:pt x="353" y="353"/>
                    </a:lnTo>
                    <a:lnTo>
                      <a:pt x="347" y="332"/>
                    </a:lnTo>
                    <a:lnTo>
                      <a:pt x="356" y="308"/>
                    </a:lnTo>
                    <a:lnTo>
                      <a:pt x="359" y="274"/>
                    </a:lnTo>
                    <a:lnTo>
                      <a:pt x="360" y="246"/>
                    </a:lnTo>
                    <a:lnTo>
                      <a:pt x="357" y="220"/>
                    </a:lnTo>
                    <a:lnTo>
                      <a:pt x="359" y="192"/>
                    </a:lnTo>
                    <a:lnTo>
                      <a:pt x="368" y="155"/>
                    </a:lnTo>
                    <a:lnTo>
                      <a:pt x="366" y="125"/>
                    </a:lnTo>
                    <a:lnTo>
                      <a:pt x="372" y="91"/>
                    </a:lnTo>
                    <a:lnTo>
                      <a:pt x="371" y="61"/>
                    </a:lnTo>
                    <a:lnTo>
                      <a:pt x="368" y="33"/>
                    </a:lnTo>
                    <a:lnTo>
                      <a:pt x="368" y="0"/>
                    </a:lnTo>
                    <a:lnTo>
                      <a:pt x="379" y="23"/>
                    </a:lnTo>
                    <a:lnTo>
                      <a:pt x="387" y="42"/>
                    </a:lnTo>
                    <a:lnTo>
                      <a:pt x="386" y="67"/>
                    </a:lnTo>
                    <a:lnTo>
                      <a:pt x="388" y="98"/>
                    </a:lnTo>
                    <a:lnTo>
                      <a:pt x="384" y="128"/>
                    </a:lnTo>
                    <a:lnTo>
                      <a:pt x="380" y="158"/>
                    </a:lnTo>
                    <a:lnTo>
                      <a:pt x="380" y="187"/>
                    </a:lnTo>
                    <a:lnTo>
                      <a:pt x="379" y="213"/>
                    </a:lnTo>
                    <a:lnTo>
                      <a:pt x="378" y="235"/>
                    </a:lnTo>
                    <a:lnTo>
                      <a:pt x="373" y="253"/>
                    </a:lnTo>
                    <a:lnTo>
                      <a:pt x="377" y="284"/>
                    </a:lnTo>
                    <a:lnTo>
                      <a:pt x="374" y="305"/>
                    </a:lnTo>
                    <a:lnTo>
                      <a:pt x="371" y="330"/>
                    </a:lnTo>
                    <a:lnTo>
                      <a:pt x="368" y="351"/>
                    </a:lnTo>
                    <a:lnTo>
                      <a:pt x="370" y="375"/>
                    </a:lnTo>
                    <a:lnTo>
                      <a:pt x="375" y="397"/>
                    </a:lnTo>
                    <a:lnTo>
                      <a:pt x="375" y="424"/>
                    </a:lnTo>
                    <a:lnTo>
                      <a:pt x="371" y="454"/>
                    </a:lnTo>
                    <a:lnTo>
                      <a:pt x="362" y="479"/>
                    </a:lnTo>
                    <a:lnTo>
                      <a:pt x="362" y="507"/>
                    </a:lnTo>
                    <a:lnTo>
                      <a:pt x="359" y="531"/>
                    </a:lnTo>
                    <a:lnTo>
                      <a:pt x="348" y="556"/>
                    </a:lnTo>
                    <a:lnTo>
                      <a:pt x="331" y="593"/>
                    </a:lnTo>
                    <a:lnTo>
                      <a:pt x="327" y="619"/>
                    </a:lnTo>
                    <a:lnTo>
                      <a:pt x="318" y="638"/>
                    </a:lnTo>
                    <a:lnTo>
                      <a:pt x="297" y="663"/>
                    </a:lnTo>
                    <a:lnTo>
                      <a:pt x="292" y="679"/>
                    </a:lnTo>
                    <a:lnTo>
                      <a:pt x="277" y="697"/>
                    </a:lnTo>
                    <a:lnTo>
                      <a:pt x="262" y="709"/>
                    </a:lnTo>
                    <a:lnTo>
                      <a:pt x="244" y="734"/>
                    </a:lnTo>
                    <a:lnTo>
                      <a:pt x="225" y="745"/>
                    </a:lnTo>
                    <a:lnTo>
                      <a:pt x="197" y="760"/>
                    </a:lnTo>
                    <a:lnTo>
                      <a:pt x="174" y="771"/>
                    </a:lnTo>
                    <a:lnTo>
                      <a:pt x="142" y="779"/>
                    </a:lnTo>
                    <a:lnTo>
                      <a:pt x="127" y="791"/>
                    </a:lnTo>
                    <a:lnTo>
                      <a:pt x="106" y="803"/>
                    </a:lnTo>
                    <a:lnTo>
                      <a:pt x="63" y="821"/>
                    </a:lnTo>
                    <a:lnTo>
                      <a:pt x="36" y="822"/>
                    </a:lnTo>
                    <a:lnTo>
                      <a:pt x="12" y="810"/>
                    </a:lnTo>
                    <a:lnTo>
                      <a:pt x="8" y="792"/>
                    </a:lnTo>
                    <a:lnTo>
                      <a:pt x="5" y="768"/>
                    </a:lnTo>
                    <a:lnTo>
                      <a:pt x="0" y="731"/>
                    </a:lnTo>
                    <a:lnTo>
                      <a:pt x="20" y="687"/>
                    </a:lnTo>
                    <a:lnTo>
                      <a:pt x="49" y="676"/>
                    </a:lnTo>
                    <a:lnTo>
                      <a:pt x="72" y="676"/>
                    </a:lnTo>
                    <a:lnTo>
                      <a:pt x="90" y="679"/>
                    </a:lnTo>
                    <a:lnTo>
                      <a:pt x="122" y="67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Freeform 52"/>
              <p:cNvSpPr>
                <a:spLocks/>
              </p:cNvSpPr>
              <p:nvPr/>
            </p:nvSpPr>
            <p:spPr bwMode="auto">
              <a:xfrm rot="-3405074">
                <a:off x="2347" y="1411"/>
                <a:ext cx="170" cy="344"/>
              </a:xfrm>
              <a:custGeom>
                <a:avLst/>
                <a:gdLst>
                  <a:gd name="T0" fmla="*/ 170 w 195"/>
                  <a:gd name="T1" fmla="*/ 17 h 688"/>
                  <a:gd name="T2" fmla="*/ 170 w 195"/>
                  <a:gd name="T3" fmla="*/ 46 h 688"/>
                  <a:gd name="T4" fmla="*/ 165 w 195"/>
                  <a:gd name="T5" fmla="*/ 69 h 688"/>
                  <a:gd name="T6" fmla="*/ 160 w 195"/>
                  <a:gd name="T7" fmla="*/ 98 h 688"/>
                  <a:gd name="T8" fmla="*/ 160 w 195"/>
                  <a:gd name="T9" fmla="*/ 124 h 688"/>
                  <a:gd name="T10" fmla="*/ 152 w 195"/>
                  <a:gd name="T11" fmla="*/ 156 h 688"/>
                  <a:gd name="T12" fmla="*/ 152 w 195"/>
                  <a:gd name="T13" fmla="*/ 177 h 688"/>
                  <a:gd name="T14" fmla="*/ 154 w 195"/>
                  <a:gd name="T15" fmla="*/ 208 h 688"/>
                  <a:gd name="T16" fmla="*/ 148 w 195"/>
                  <a:gd name="T17" fmla="*/ 240 h 688"/>
                  <a:gd name="T18" fmla="*/ 137 w 195"/>
                  <a:gd name="T19" fmla="*/ 259 h 688"/>
                  <a:gd name="T20" fmla="*/ 124 w 195"/>
                  <a:gd name="T21" fmla="*/ 276 h 688"/>
                  <a:gd name="T22" fmla="*/ 105 w 195"/>
                  <a:gd name="T23" fmla="*/ 295 h 688"/>
                  <a:gd name="T24" fmla="*/ 92 w 195"/>
                  <a:gd name="T25" fmla="*/ 314 h 688"/>
                  <a:gd name="T26" fmla="*/ 71 w 195"/>
                  <a:gd name="T27" fmla="*/ 331 h 688"/>
                  <a:gd name="T28" fmla="*/ 44 w 195"/>
                  <a:gd name="T29" fmla="*/ 337 h 688"/>
                  <a:gd name="T30" fmla="*/ 5 w 195"/>
                  <a:gd name="T31" fmla="*/ 344 h 688"/>
                  <a:gd name="T32" fmla="*/ 20 w 195"/>
                  <a:gd name="T33" fmla="*/ 340 h 688"/>
                  <a:gd name="T34" fmla="*/ 55 w 195"/>
                  <a:gd name="T35" fmla="*/ 331 h 688"/>
                  <a:gd name="T36" fmla="*/ 77 w 195"/>
                  <a:gd name="T37" fmla="*/ 314 h 688"/>
                  <a:gd name="T38" fmla="*/ 89 w 195"/>
                  <a:gd name="T39" fmla="*/ 296 h 688"/>
                  <a:gd name="T40" fmla="*/ 105 w 195"/>
                  <a:gd name="T41" fmla="*/ 279 h 688"/>
                  <a:gd name="T42" fmla="*/ 113 w 195"/>
                  <a:gd name="T43" fmla="*/ 262 h 688"/>
                  <a:gd name="T44" fmla="*/ 132 w 195"/>
                  <a:gd name="T45" fmla="*/ 243 h 688"/>
                  <a:gd name="T46" fmla="*/ 142 w 195"/>
                  <a:gd name="T47" fmla="*/ 227 h 688"/>
                  <a:gd name="T48" fmla="*/ 144 w 195"/>
                  <a:gd name="T49" fmla="*/ 198 h 688"/>
                  <a:gd name="T50" fmla="*/ 138 w 195"/>
                  <a:gd name="T51" fmla="*/ 168 h 688"/>
                  <a:gd name="T52" fmla="*/ 146 w 195"/>
                  <a:gd name="T53" fmla="*/ 150 h 688"/>
                  <a:gd name="T54" fmla="*/ 152 w 195"/>
                  <a:gd name="T55" fmla="*/ 123 h 688"/>
                  <a:gd name="T56" fmla="*/ 153 w 195"/>
                  <a:gd name="T57" fmla="*/ 103 h 688"/>
                  <a:gd name="T58" fmla="*/ 159 w 195"/>
                  <a:gd name="T59" fmla="*/ 77 h 688"/>
                  <a:gd name="T60" fmla="*/ 157 w 195"/>
                  <a:gd name="T61" fmla="*/ 55 h 688"/>
                  <a:gd name="T62" fmla="*/ 165 w 195"/>
                  <a:gd name="T63" fmla="*/ 38 h 688"/>
                  <a:gd name="T64" fmla="*/ 165 w 195"/>
                  <a:gd name="T65" fmla="*/ 13 h 6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5"/>
                  <a:gd name="T100" fmla="*/ 0 h 688"/>
                  <a:gd name="T101" fmla="*/ 195 w 195"/>
                  <a:gd name="T102" fmla="*/ 688 h 6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5" h="688">
                    <a:moveTo>
                      <a:pt x="192" y="0"/>
                    </a:moveTo>
                    <a:lnTo>
                      <a:pt x="195" y="33"/>
                    </a:lnTo>
                    <a:lnTo>
                      <a:pt x="195" y="67"/>
                    </a:lnTo>
                    <a:lnTo>
                      <a:pt x="195" y="93"/>
                    </a:lnTo>
                    <a:lnTo>
                      <a:pt x="191" y="109"/>
                    </a:lnTo>
                    <a:lnTo>
                      <a:pt x="189" y="137"/>
                    </a:lnTo>
                    <a:lnTo>
                      <a:pt x="189" y="155"/>
                    </a:lnTo>
                    <a:lnTo>
                      <a:pt x="183" y="197"/>
                    </a:lnTo>
                    <a:lnTo>
                      <a:pt x="182" y="232"/>
                    </a:lnTo>
                    <a:lnTo>
                      <a:pt x="183" y="249"/>
                    </a:lnTo>
                    <a:lnTo>
                      <a:pt x="180" y="277"/>
                    </a:lnTo>
                    <a:lnTo>
                      <a:pt x="174" y="311"/>
                    </a:lnTo>
                    <a:lnTo>
                      <a:pt x="168" y="327"/>
                    </a:lnTo>
                    <a:lnTo>
                      <a:pt x="174" y="354"/>
                    </a:lnTo>
                    <a:lnTo>
                      <a:pt x="177" y="387"/>
                    </a:lnTo>
                    <a:lnTo>
                      <a:pt x="177" y="417"/>
                    </a:lnTo>
                    <a:lnTo>
                      <a:pt x="174" y="454"/>
                    </a:lnTo>
                    <a:lnTo>
                      <a:pt x="170" y="480"/>
                    </a:lnTo>
                    <a:lnTo>
                      <a:pt x="163" y="500"/>
                    </a:lnTo>
                    <a:lnTo>
                      <a:pt x="157" y="518"/>
                    </a:lnTo>
                    <a:lnTo>
                      <a:pt x="149" y="533"/>
                    </a:lnTo>
                    <a:lnTo>
                      <a:pt x="142" y="551"/>
                    </a:lnTo>
                    <a:lnTo>
                      <a:pt x="130" y="567"/>
                    </a:lnTo>
                    <a:lnTo>
                      <a:pt x="121" y="590"/>
                    </a:lnTo>
                    <a:lnTo>
                      <a:pt x="115" y="609"/>
                    </a:lnTo>
                    <a:lnTo>
                      <a:pt x="105" y="627"/>
                    </a:lnTo>
                    <a:lnTo>
                      <a:pt x="94" y="643"/>
                    </a:lnTo>
                    <a:lnTo>
                      <a:pt x="82" y="662"/>
                    </a:lnTo>
                    <a:lnTo>
                      <a:pt x="66" y="670"/>
                    </a:lnTo>
                    <a:lnTo>
                      <a:pt x="51" y="674"/>
                    </a:lnTo>
                    <a:lnTo>
                      <a:pt x="29" y="686"/>
                    </a:lnTo>
                    <a:lnTo>
                      <a:pt x="6" y="688"/>
                    </a:lnTo>
                    <a:lnTo>
                      <a:pt x="0" y="680"/>
                    </a:lnTo>
                    <a:lnTo>
                      <a:pt x="23" y="679"/>
                    </a:lnTo>
                    <a:lnTo>
                      <a:pt x="39" y="671"/>
                    </a:lnTo>
                    <a:lnTo>
                      <a:pt x="63" y="661"/>
                    </a:lnTo>
                    <a:lnTo>
                      <a:pt x="81" y="646"/>
                    </a:lnTo>
                    <a:lnTo>
                      <a:pt x="88" y="628"/>
                    </a:lnTo>
                    <a:lnTo>
                      <a:pt x="96" y="613"/>
                    </a:lnTo>
                    <a:lnTo>
                      <a:pt x="102" y="591"/>
                    </a:lnTo>
                    <a:lnTo>
                      <a:pt x="115" y="579"/>
                    </a:lnTo>
                    <a:lnTo>
                      <a:pt x="121" y="557"/>
                    </a:lnTo>
                    <a:lnTo>
                      <a:pt x="127" y="538"/>
                    </a:lnTo>
                    <a:lnTo>
                      <a:pt x="130" y="524"/>
                    </a:lnTo>
                    <a:lnTo>
                      <a:pt x="139" y="506"/>
                    </a:lnTo>
                    <a:lnTo>
                      <a:pt x="151" y="487"/>
                    </a:lnTo>
                    <a:lnTo>
                      <a:pt x="160" y="474"/>
                    </a:lnTo>
                    <a:lnTo>
                      <a:pt x="163" y="455"/>
                    </a:lnTo>
                    <a:lnTo>
                      <a:pt x="167" y="423"/>
                    </a:lnTo>
                    <a:lnTo>
                      <a:pt x="165" y="396"/>
                    </a:lnTo>
                    <a:lnTo>
                      <a:pt x="160" y="362"/>
                    </a:lnTo>
                    <a:lnTo>
                      <a:pt x="158" y="335"/>
                    </a:lnTo>
                    <a:lnTo>
                      <a:pt x="157" y="327"/>
                    </a:lnTo>
                    <a:lnTo>
                      <a:pt x="168" y="299"/>
                    </a:lnTo>
                    <a:lnTo>
                      <a:pt x="174" y="271"/>
                    </a:lnTo>
                    <a:lnTo>
                      <a:pt x="174" y="247"/>
                    </a:lnTo>
                    <a:lnTo>
                      <a:pt x="171" y="234"/>
                    </a:lnTo>
                    <a:lnTo>
                      <a:pt x="176" y="207"/>
                    </a:lnTo>
                    <a:lnTo>
                      <a:pt x="174" y="195"/>
                    </a:lnTo>
                    <a:lnTo>
                      <a:pt x="182" y="154"/>
                    </a:lnTo>
                    <a:lnTo>
                      <a:pt x="180" y="136"/>
                    </a:lnTo>
                    <a:lnTo>
                      <a:pt x="180" y="110"/>
                    </a:lnTo>
                    <a:lnTo>
                      <a:pt x="188" y="93"/>
                    </a:lnTo>
                    <a:lnTo>
                      <a:pt x="189" y="76"/>
                    </a:lnTo>
                    <a:lnTo>
                      <a:pt x="189" y="49"/>
                    </a:lnTo>
                    <a:lnTo>
                      <a:pt x="189" y="27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Freeform 53"/>
              <p:cNvSpPr>
                <a:spLocks/>
              </p:cNvSpPr>
              <p:nvPr/>
            </p:nvSpPr>
            <p:spPr bwMode="auto">
              <a:xfrm rot="-3405074">
                <a:off x="2337" y="1423"/>
                <a:ext cx="177" cy="347"/>
              </a:xfrm>
              <a:custGeom>
                <a:avLst/>
                <a:gdLst>
                  <a:gd name="T0" fmla="*/ 171 w 206"/>
                  <a:gd name="T1" fmla="*/ 9 h 692"/>
                  <a:gd name="T2" fmla="*/ 166 w 206"/>
                  <a:gd name="T3" fmla="*/ 38 h 692"/>
                  <a:gd name="T4" fmla="*/ 164 w 206"/>
                  <a:gd name="T5" fmla="*/ 52 h 692"/>
                  <a:gd name="T6" fmla="*/ 157 w 206"/>
                  <a:gd name="T7" fmla="*/ 79 h 692"/>
                  <a:gd name="T8" fmla="*/ 157 w 206"/>
                  <a:gd name="T9" fmla="*/ 106 h 692"/>
                  <a:gd name="T10" fmla="*/ 158 w 206"/>
                  <a:gd name="T11" fmla="*/ 116 h 692"/>
                  <a:gd name="T12" fmla="*/ 156 w 206"/>
                  <a:gd name="T13" fmla="*/ 134 h 692"/>
                  <a:gd name="T14" fmla="*/ 144 w 206"/>
                  <a:gd name="T15" fmla="*/ 157 h 692"/>
                  <a:gd name="T16" fmla="*/ 143 w 206"/>
                  <a:gd name="T17" fmla="*/ 190 h 692"/>
                  <a:gd name="T18" fmla="*/ 137 w 206"/>
                  <a:gd name="T19" fmla="*/ 215 h 692"/>
                  <a:gd name="T20" fmla="*/ 140 w 206"/>
                  <a:gd name="T21" fmla="*/ 235 h 692"/>
                  <a:gd name="T22" fmla="*/ 121 w 206"/>
                  <a:gd name="T23" fmla="*/ 258 h 692"/>
                  <a:gd name="T24" fmla="*/ 105 w 206"/>
                  <a:gd name="T25" fmla="*/ 280 h 692"/>
                  <a:gd name="T26" fmla="*/ 93 w 206"/>
                  <a:gd name="T27" fmla="*/ 296 h 692"/>
                  <a:gd name="T28" fmla="*/ 75 w 206"/>
                  <a:gd name="T29" fmla="*/ 313 h 692"/>
                  <a:gd name="T30" fmla="*/ 46 w 206"/>
                  <a:gd name="T31" fmla="*/ 319 h 692"/>
                  <a:gd name="T32" fmla="*/ 27 w 206"/>
                  <a:gd name="T33" fmla="*/ 333 h 692"/>
                  <a:gd name="T34" fmla="*/ 0 w 206"/>
                  <a:gd name="T35" fmla="*/ 340 h 692"/>
                  <a:gd name="T36" fmla="*/ 30 w 206"/>
                  <a:gd name="T37" fmla="*/ 322 h 692"/>
                  <a:gd name="T38" fmla="*/ 60 w 206"/>
                  <a:gd name="T39" fmla="*/ 313 h 692"/>
                  <a:gd name="T40" fmla="*/ 84 w 206"/>
                  <a:gd name="T41" fmla="*/ 298 h 692"/>
                  <a:gd name="T42" fmla="*/ 95 w 206"/>
                  <a:gd name="T43" fmla="*/ 281 h 692"/>
                  <a:gd name="T44" fmla="*/ 116 w 206"/>
                  <a:gd name="T45" fmla="*/ 255 h 692"/>
                  <a:gd name="T46" fmla="*/ 129 w 206"/>
                  <a:gd name="T47" fmla="*/ 237 h 692"/>
                  <a:gd name="T48" fmla="*/ 130 w 206"/>
                  <a:gd name="T49" fmla="*/ 219 h 692"/>
                  <a:gd name="T50" fmla="*/ 134 w 206"/>
                  <a:gd name="T51" fmla="*/ 192 h 692"/>
                  <a:gd name="T52" fmla="*/ 142 w 206"/>
                  <a:gd name="T53" fmla="*/ 171 h 692"/>
                  <a:gd name="T54" fmla="*/ 139 w 206"/>
                  <a:gd name="T55" fmla="*/ 152 h 692"/>
                  <a:gd name="T56" fmla="*/ 148 w 206"/>
                  <a:gd name="T57" fmla="*/ 134 h 692"/>
                  <a:gd name="T58" fmla="*/ 150 w 206"/>
                  <a:gd name="T59" fmla="*/ 120 h 692"/>
                  <a:gd name="T60" fmla="*/ 147 w 206"/>
                  <a:gd name="T61" fmla="*/ 90 h 692"/>
                  <a:gd name="T62" fmla="*/ 153 w 206"/>
                  <a:gd name="T63" fmla="*/ 69 h 692"/>
                  <a:gd name="T64" fmla="*/ 160 w 206"/>
                  <a:gd name="T65" fmla="*/ 47 h 692"/>
                  <a:gd name="T66" fmla="*/ 157 w 206"/>
                  <a:gd name="T67" fmla="*/ 32 h 692"/>
                  <a:gd name="T68" fmla="*/ 163 w 206"/>
                  <a:gd name="T69" fmla="*/ 12 h 6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6"/>
                  <a:gd name="T106" fmla="*/ 0 h 692"/>
                  <a:gd name="T107" fmla="*/ 206 w 206"/>
                  <a:gd name="T108" fmla="*/ 692 h 6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6" h="692">
                    <a:moveTo>
                      <a:pt x="206" y="0"/>
                    </a:moveTo>
                    <a:lnTo>
                      <a:pt x="199" y="17"/>
                    </a:lnTo>
                    <a:lnTo>
                      <a:pt x="193" y="57"/>
                    </a:lnTo>
                    <a:lnTo>
                      <a:pt x="193" y="75"/>
                    </a:lnTo>
                    <a:lnTo>
                      <a:pt x="193" y="94"/>
                    </a:lnTo>
                    <a:lnTo>
                      <a:pt x="191" y="103"/>
                    </a:lnTo>
                    <a:lnTo>
                      <a:pt x="186" y="122"/>
                    </a:lnTo>
                    <a:lnTo>
                      <a:pt x="183" y="158"/>
                    </a:lnTo>
                    <a:lnTo>
                      <a:pt x="183" y="195"/>
                    </a:lnTo>
                    <a:lnTo>
                      <a:pt x="183" y="211"/>
                    </a:lnTo>
                    <a:lnTo>
                      <a:pt x="183" y="223"/>
                    </a:lnTo>
                    <a:lnTo>
                      <a:pt x="184" y="232"/>
                    </a:lnTo>
                    <a:lnTo>
                      <a:pt x="183" y="249"/>
                    </a:lnTo>
                    <a:lnTo>
                      <a:pt x="181" y="268"/>
                    </a:lnTo>
                    <a:lnTo>
                      <a:pt x="172" y="298"/>
                    </a:lnTo>
                    <a:lnTo>
                      <a:pt x="168" y="314"/>
                    </a:lnTo>
                    <a:lnTo>
                      <a:pt x="169" y="347"/>
                    </a:lnTo>
                    <a:lnTo>
                      <a:pt x="166" y="379"/>
                    </a:lnTo>
                    <a:lnTo>
                      <a:pt x="162" y="411"/>
                    </a:lnTo>
                    <a:lnTo>
                      <a:pt x="160" y="429"/>
                    </a:lnTo>
                    <a:lnTo>
                      <a:pt x="160" y="443"/>
                    </a:lnTo>
                    <a:lnTo>
                      <a:pt x="163" y="469"/>
                    </a:lnTo>
                    <a:lnTo>
                      <a:pt x="153" y="488"/>
                    </a:lnTo>
                    <a:lnTo>
                      <a:pt x="141" y="514"/>
                    </a:lnTo>
                    <a:lnTo>
                      <a:pt x="129" y="535"/>
                    </a:lnTo>
                    <a:lnTo>
                      <a:pt x="122" y="558"/>
                    </a:lnTo>
                    <a:lnTo>
                      <a:pt x="120" y="575"/>
                    </a:lnTo>
                    <a:lnTo>
                      <a:pt x="108" y="590"/>
                    </a:lnTo>
                    <a:lnTo>
                      <a:pt x="101" y="609"/>
                    </a:lnTo>
                    <a:lnTo>
                      <a:pt x="87" y="625"/>
                    </a:lnTo>
                    <a:lnTo>
                      <a:pt x="71" y="633"/>
                    </a:lnTo>
                    <a:lnTo>
                      <a:pt x="53" y="637"/>
                    </a:lnTo>
                    <a:lnTo>
                      <a:pt x="43" y="649"/>
                    </a:lnTo>
                    <a:lnTo>
                      <a:pt x="32" y="665"/>
                    </a:lnTo>
                    <a:lnTo>
                      <a:pt x="6" y="692"/>
                    </a:lnTo>
                    <a:lnTo>
                      <a:pt x="0" y="679"/>
                    </a:lnTo>
                    <a:lnTo>
                      <a:pt x="17" y="667"/>
                    </a:lnTo>
                    <a:lnTo>
                      <a:pt x="35" y="643"/>
                    </a:lnTo>
                    <a:lnTo>
                      <a:pt x="49" y="633"/>
                    </a:lnTo>
                    <a:lnTo>
                      <a:pt x="70" y="624"/>
                    </a:lnTo>
                    <a:lnTo>
                      <a:pt x="90" y="618"/>
                    </a:lnTo>
                    <a:lnTo>
                      <a:pt x="98" y="594"/>
                    </a:lnTo>
                    <a:lnTo>
                      <a:pt x="105" y="575"/>
                    </a:lnTo>
                    <a:lnTo>
                      <a:pt x="110" y="560"/>
                    </a:lnTo>
                    <a:lnTo>
                      <a:pt x="120" y="535"/>
                    </a:lnTo>
                    <a:lnTo>
                      <a:pt x="135" y="508"/>
                    </a:lnTo>
                    <a:lnTo>
                      <a:pt x="145" y="488"/>
                    </a:lnTo>
                    <a:lnTo>
                      <a:pt x="150" y="472"/>
                    </a:lnTo>
                    <a:lnTo>
                      <a:pt x="156" y="460"/>
                    </a:lnTo>
                    <a:lnTo>
                      <a:pt x="151" y="436"/>
                    </a:lnTo>
                    <a:lnTo>
                      <a:pt x="153" y="409"/>
                    </a:lnTo>
                    <a:lnTo>
                      <a:pt x="156" y="382"/>
                    </a:lnTo>
                    <a:lnTo>
                      <a:pt x="160" y="368"/>
                    </a:lnTo>
                    <a:lnTo>
                      <a:pt x="165" y="342"/>
                    </a:lnTo>
                    <a:lnTo>
                      <a:pt x="162" y="323"/>
                    </a:lnTo>
                    <a:lnTo>
                      <a:pt x="162" y="304"/>
                    </a:lnTo>
                    <a:lnTo>
                      <a:pt x="166" y="283"/>
                    </a:lnTo>
                    <a:lnTo>
                      <a:pt x="172" y="268"/>
                    </a:lnTo>
                    <a:lnTo>
                      <a:pt x="175" y="259"/>
                    </a:lnTo>
                    <a:lnTo>
                      <a:pt x="175" y="240"/>
                    </a:lnTo>
                    <a:lnTo>
                      <a:pt x="171" y="211"/>
                    </a:lnTo>
                    <a:lnTo>
                      <a:pt x="171" y="180"/>
                    </a:lnTo>
                    <a:lnTo>
                      <a:pt x="172" y="162"/>
                    </a:lnTo>
                    <a:lnTo>
                      <a:pt x="178" y="137"/>
                    </a:lnTo>
                    <a:lnTo>
                      <a:pt x="180" y="116"/>
                    </a:lnTo>
                    <a:lnTo>
                      <a:pt x="186" y="94"/>
                    </a:lnTo>
                    <a:lnTo>
                      <a:pt x="183" y="76"/>
                    </a:lnTo>
                    <a:lnTo>
                      <a:pt x="183" y="63"/>
                    </a:lnTo>
                    <a:lnTo>
                      <a:pt x="184" y="41"/>
                    </a:lnTo>
                    <a:lnTo>
                      <a:pt x="190" y="2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A87C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Freeform 54"/>
              <p:cNvSpPr>
                <a:spLocks/>
              </p:cNvSpPr>
              <p:nvPr/>
            </p:nvSpPr>
            <p:spPr bwMode="auto">
              <a:xfrm rot="-3405074">
                <a:off x="2220" y="1615"/>
                <a:ext cx="140" cy="465"/>
              </a:xfrm>
              <a:custGeom>
                <a:avLst/>
                <a:gdLst>
                  <a:gd name="T0" fmla="*/ 125 w 162"/>
                  <a:gd name="T1" fmla="*/ 385 h 930"/>
                  <a:gd name="T2" fmla="*/ 137 w 162"/>
                  <a:gd name="T3" fmla="*/ 411 h 930"/>
                  <a:gd name="T4" fmla="*/ 140 w 162"/>
                  <a:gd name="T5" fmla="*/ 438 h 930"/>
                  <a:gd name="T6" fmla="*/ 124 w 162"/>
                  <a:gd name="T7" fmla="*/ 456 h 930"/>
                  <a:gd name="T8" fmla="*/ 91 w 162"/>
                  <a:gd name="T9" fmla="*/ 464 h 930"/>
                  <a:gd name="T10" fmla="*/ 51 w 162"/>
                  <a:gd name="T11" fmla="*/ 462 h 930"/>
                  <a:gd name="T12" fmla="*/ 46 w 162"/>
                  <a:gd name="T13" fmla="*/ 449 h 930"/>
                  <a:gd name="T14" fmla="*/ 53 w 162"/>
                  <a:gd name="T15" fmla="*/ 432 h 930"/>
                  <a:gd name="T16" fmla="*/ 53 w 162"/>
                  <a:gd name="T17" fmla="*/ 397 h 930"/>
                  <a:gd name="T18" fmla="*/ 46 w 162"/>
                  <a:gd name="T19" fmla="*/ 368 h 930"/>
                  <a:gd name="T20" fmla="*/ 35 w 162"/>
                  <a:gd name="T21" fmla="*/ 345 h 930"/>
                  <a:gd name="T22" fmla="*/ 35 w 162"/>
                  <a:gd name="T23" fmla="*/ 316 h 930"/>
                  <a:gd name="T24" fmla="*/ 21 w 162"/>
                  <a:gd name="T25" fmla="*/ 294 h 930"/>
                  <a:gd name="T26" fmla="*/ 14 w 162"/>
                  <a:gd name="T27" fmla="*/ 257 h 930"/>
                  <a:gd name="T28" fmla="*/ 14 w 162"/>
                  <a:gd name="T29" fmla="*/ 229 h 930"/>
                  <a:gd name="T30" fmla="*/ 0 w 162"/>
                  <a:gd name="T31" fmla="*/ 192 h 930"/>
                  <a:gd name="T32" fmla="*/ 10 w 162"/>
                  <a:gd name="T33" fmla="*/ 156 h 930"/>
                  <a:gd name="T34" fmla="*/ 6 w 162"/>
                  <a:gd name="T35" fmla="*/ 127 h 930"/>
                  <a:gd name="T36" fmla="*/ 6 w 162"/>
                  <a:gd name="T37" fmla="*/ 98 h 930"/>
                  <a:gd name="T38" fmla="*/ 21 w 162"/>
                  <a:gd name="T39" fmla="*/ 61 h 930"/>
                  <a:gd name="T40" fmla="*/ 16 w 162"/>
                  <a:gd name="T41" fmla="*/ 21 h 930"/>
                  <a:gd name="T42" fmla="*/ 18 w 162"/>
                  <a:gd name="T43" fmla="*/ 8 h 930"/>
                  <a:gd name="T44" fmla="*/ 37 w 162"/>
                  <a:gd name="T45" fmla="*/ 23 h 930"/>
                  <a:gd name="T46" fmla="*/ 48 w 162"/>
                  <a:gd name="T47" fmla="*/ 42 h 930"/>
                  <a:gd name="T48" fmla="*/ 45 w 162"/>
                  <a:gd name="T49" fmla="*/ 70 h 930"/>
                  <a:gd name="T50" fmla="*/ 38 w 162"/>
                  <a:gd name="T51" fmla="*/ 99 h 930"/>
                  <a:gd name="T52" fmla="*/ 40 w 162"/>
                  <a:gd name="T53" fmla="*/ 134 h 930"/>
                  <a:gd name="T54" fmla="*/ 46 w 162"/>
                  <a:gd name="T55" fmla="*/ 154 h 930"/>
                  <a:gd name="T56" fmla="*/ 41 w 162"/>
                  <a:gd name="T57" fmla="*/ 181 h 930"/>
                  <a:gd name="T58" fmla="*/ 41 w 162"/>
                  <a:gd name="T59" fmla="*/ 206 h 930"/>
                  <a:gd name="T60" fmla="*/ 48 w 162"/>
                  <a:gd name="T61" fmla="*/ 230 h 930"/>
                  <a:gd name="T62" fmla="*/ 44 w 162"/>
                  <a:gd name="T63" fmla="*/ 258 h 930"/>
                  <a:gd name="T64" fmla="*/ 56 w 162"/>
                  <a:gd name="T65" fmla="*/ 277 h 930"/>
                  <a:gd name="T66" fmla="*/ 68 w 162"/>
                  <a:gd name="T67" fmla="*/ 302 h 930"/>
                  <a:gd name="T68" fmla="*/ 71 w 162"/>
                  <a:gd name="T69" fmla="*/ 332 h 930"/>
                  <a:gd name="T70" fmla="*/ 87 w 162"/>
                  <a:gd name="T71" fmla="*/ 357 h 930"/>
                  <a:gd name="T72" fmla="*/ 114 w 162"/>
                  <a:gd name="T73" fmla="*/ 376 h 93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62"/>
                  <a:gd name="T112" fmla="*/ 0 h 930"/>
                  <a:gd name="T113" fmla="*/ 162 w 162"/>
                  <a:gd name="T114" fmla="*/ 930 h 93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62" h="930">
                    <a:moveTo>
                      <a:pt x="132" y="751"/>
                    </a:moveTo>
                    <a:lnTo>
                      <a:pt x="145" y="770"/>
                    </a:lnTo>
                    <a:lnTo>
                      <a:pt x="149" y="796"/>
                    </a:lnTo>
                    <a:lnTo>
                      <a:pt x="158" y="821"/>
                    </a:lnTo>
                    <a:lnTo>
                      <a:pt x="160" y="856"/>
                    </a:lnTo>
                    <a:lnTo>
                      <a:pt x="162" y="875"/>
                    </a:lnTo>
                    <a:lnTo>
                      <a:pt x="154" y="900"/>
                    </a:lnTo>
                    <a:lnTo>
                      <a:pt x="143" y="912"/>
                    </a:lnTo>
                    <a:lnTo>
                      <a:pt x="128" y="918"/>
                    </a:lnTo>
                    <a:lnTo>
                      <a:pt x="105" y="928"/>
                    </a:lnTo>
                    <a:lnTo>
                      <a:pt x="82" y="930"/>
                    </a:lnTo>
                    <a:lnTo>
                      <a:pt x="59" y="924"/>
                    </a:lnTo>
                    <a:lnTo>
                      <a:pt x="41" y="915"/>
                    </a:lnTo>
                    <a:lnTo>
                      <a:pt x="53" y="897"/>
                    </a:lnTo>
                    <a:lnTo>
                      <a:pt x="56" y="879"/>
                    </a:lnTo>
                    <a:lnTo>
                      <a:pt x="61" y="863"/>
                    </a:lnTo>
                    <a:lnTo>
                      <a:pt x="62" y="833"/>
                    </a:lnTo>
                    <a:lnTo>
                      <a:pt x="61" y="793"/>
                    </a:lnTo>
                    <a:lnTo>
                      <a:pt x="57" y="765"/>
                    </a:lnTo>
                    <a:lnTo>
                      <a:pt x="53" y="736"/>
                    </a:lnTo>
                    <a:lnTo>
                      <a:pt x="50" y="713"/>
                    </a:lnTo>
                    <a:lnTo>
                      <a:pt x="40" y="689"/>
                    </a:lnTo>
                    <a:lnTo>
                      <a:pt x="41" y="656"/>
                    </a:lnTo>
                    <a:lnTo>
                      <a:pt x="40" y="632"/>
                    </a:lnTo>
                    <a:lnTo>
                      <a:pt x="37" y="610"/>
                    </a:lnTo>
                    <a:lnTo>
                      <a:pt x="24" y="588"/>
                    </a:lnTo>
                    <a:lnTo>
                      <a:pt x="13" y="548"/>
                    </a:lnTo>
                    <a:lnTo>
                      <a:pt x="16" y="513"/>
                    </a:lnTo>
                    <a:lnTo>
                      <a:pt x="18" y="482"/>
                    </a:lnTo>
                    <a:lnTo>
                      <a:pt x="16" y="458"/>
                    </a:lnTo>
                    <a:lnTo>
                      <a:pt x="12" y="421"/>
                    </a:lnTo>
                    <a:lnTo>
                      <a:pt x="0" y="384"/>
                    </a:lnTo>
                    <a:lnTo>
                      <a:pt x="6" y="352"/>
                    </a:lnTo>
                    <a:lnTo>
                      <a:pt x="12" y="312"/>
                    </a:lnTo>
                    <a:lnTo>
                      <a:pt x="12" y="278"/>
                    </a:lnTo>
                    <a:lnTo>
                      <a:pt x="7" y="254"/>
                    </a:lnTo>
                    <a:lnTo>
                      <a:pt x="9" y="232"/>
                    </a:lnTo>
                    <a:lnTo>
                      <a:pt x="7" y="195"/>
                    </a:lnTo>
                    <a:lnTo>
                      <a:pt x="16" y="164"/>
                    </a:lnTo>
                    <a:lnTo>
                      <a:pt x="24" y="122"/>
                    </a:lnTo>
                    <a:lnTo>
                      <a:pt x="27" y="77"/>
                    </a:lnTo>
                    <a:lnTo>
                      <a:pt x="18" y="42"/>
                    </a:lnTo>
                    <a:lnTo>
                      <a:pt x="4" y="0"/>
                    </a:lnTo>
                    <a:lnTo>
                      <a:pt x="21" y="16"/>
                    </a:lnTo>
                    <a:lnTo>
                      <a:pt x="34" y="30"/>
                    </a:lnTo>
                    <a:lnTo>
                      <a:pt x="43" y="45"/>
                    </a:lnTo>
                    <a:lnTo>
                      <a:pt x="50" y="62"/>
                    </a:lnTo>
                    <a:lnTo>
                      <a:pt x="55" y="84"/>
                    </a:lnTo>
                    <a:lnTo>
                      <a:pt x="55" y="109"/>
                    </a:lnTo>
                    <a:lnTo>
                      <a:pt x="52" y="140"/>
                    </a:lnTo>
                    <a:lnTo>
                      <a:pt x="46" y="174"/>
                    </a:lnTo>
                    <a:lnTo>
                      <a:pt x="44" y="198"/>
                    </a:lnTo>
                    <a:lnTo>
                      <a:pt x="43" y="237"/>
                    </a:lnTo>
                    <a:lnTo>
                      <a:pt x="46" y="268"/>
                    </a:lnTo>
                    <a:lnTo>
                      <a:pt x="52" y="292"/>
                    </a:lnTo>
                    <a:lnTo>
                      <a:pt x="53" y="308"/>
                    </a:lnTo>
                    <a:lnTo>
                      <a:pt x="52" y="338"/>
                    </a:lnTo>
                    <a:lnTo>
                      <a:pt x="47" y="361"/>
                    </a:lnTo>
                    <a:lnTo>
                      <a:pt x="43" y="383"/>
                    </a:lnTo>
                    <a:lnTo>
                      <a:pt x="47" y="412"/>
                    </a:lnTo>
                    <a:lnTo>
                      <a:pt x="55" y="438"/>
                    </a:lnTo>
                    <a:lnTo>
                      <a:pt x="56" y="460"/>
                    </a:lnTo>
                    <a:lnTo>
                      <a:pt x="55" y="484"/>
                    </a:lnTo>
                    <a:lnTo>
                      <a:pt x="51" y="515"/>
                    </a:lnTo>
                    <a:lnTo>
                      <a:pt x="58" y="533"/>
                    </a:lnTo>
                    <a:lnTo>
                      <a:pt x="65" y="554"/>
                    </a:lnTo>
                    <a:lnTo>
                      <a:pt x="73" y="579"/>
                    </a:lnTo>
                    <a:lnTo>
                      <a:pt x="79" y="603"/>
                    </a:lnTo>
                    <a:lnTo>
                      <a:pt x="82" y="631"/>
                    </a:lnTo>
                    <a:lnTo>
                      <a:pt x="82" y="664"/>
                    </a:lnTo>
                    <a:lnTo>
                      <a:pt x="94" y="693"/>
                    </a:lnTo>
                    <a:lnTo>
                      <a:pt x="101" y="713"/>
                    </a:lnTo>
                    <a:lnTo>
                      <a:pt x="115" y="733"/>
                    </a:lnTo>
                    <a:lnTo>
                      <a:pt x="132" y="751"/>
                    </a:lnTo>
                    <a:close/>
                  </a:path>
                </a:pathLst>
              </a:custGeom>
              <a:solidFill>
                <a:srgbClr val="99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7" name="Rectangle 55"/>
            <p:cNvSpPr>
              <a:spLocks noChangeArrowheads="1"/>
            </p:cNvSpPr>
            <p:nvPr/>
          </p:nvSpPr>
          <p:spPr bwMode="auto">
            <a:xfrm rot="1200000">
              <a:off x="3514" y="284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Rectangle 56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" name="Rectangle 57"/>
            <p:cNvSpPr>
              <a:spLocks noChangeArrowheads="1"/>
            </p:cNvSpPr>
            <p:nvPr/>
          </p:nvSpPr>
          <p:spPr bwMode="auto">
            <a:xfrm rot="1200000">
              <a:off x="3832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0" name="Rectangle 58"/>
            <p:cNvSpPr>
              <a:spLocks noChangeArrowheads="1"/>
            </p:cNvSpPr>
            <p:nvPr/>
          </p:nvSpPr>
          <p:spPr bwMode="auto">
            <a:xfrm rot="1200000">
              <a:off x="4058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 rot="1200000">
              <a:off x="3968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 rot="1200000">
              <a:off x="4240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3" name="Rectangle 61"/>
            <p:cNvSpPr>
              <a:spLocks noChangeArrowheads="1"/>
            </p:cNvSpPr>
            <p:nvPr/>
          </p:nvSpPr>
          <p:spPr bwMode="auto">
            <a:xfrm rot="1200000">
              <a:off x="3469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4" name="Rectangle 62"/>
            <p:cNvSpPr>
              <a:spLocks noChangeArrowheads="1"/>
            </p:cNvSpPr>
            <p:nvPr/>
          </p:nvSpPr>
          <p:spPr bwMode="auto">
            <a:xfrm rot="1200000">
              <a:off x="3650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5" name="Rectangle 63"/>
            <p:cNvSpPr>
              <a:spLocks noChangeArrowheads="1"/>
            </p:cNvSpPr>
            <p:nvPr/>
          </p:nvSpPr>
          <p:spPr bwMode="auto">
            <a:xfrm rot="1200000">
              <a:off x="3786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6" name="Rectangle 64"/>
            <p:cNvSpPr>
              <a:spLocks noChangeArrowheads="1"/>
            </p:cNvSpPr>
            <p:nvPr/>
          </p:nvSpPr>
          <p:spPr bwMode="auto">
            <a:xfrm rot="1200000">
              <a:off x="3968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7" name="Rectangle 65"/>
            <p:cNvSpPr>
              <a:spLocks noChangeArrowheads="1"/>
            </p:cNvSpPr>
            <p:nvPr/>
          </p:nvSpPr>
          <p:spPr bwMode="auto">
            <a:xfrm rot="1200000">
              <a:off x="4194" y="32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8" name="Rectangle 66"/>
            <p:cNvSpPr>
              <a:spLocks noChangeArrowheads="1"/>
            </p:cNvSpPr>
            <p:nvPr/>
          </p:nvSpPr>
          <p:spPr bwMode="auto">
            <a:xfrm rot="1200000">
              <a:off x="4104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9" name="Rectangle 67"/>
            <p:cNvSpPr>
              <a:spLocks noChangeArrowheads="1"/>
            </p:cNvSpPr>
            <p:nvPr/>
          </p:nvSpPr>
          <p:spPr bwMode="auto">
            <a:xfrm rot="1200000">
              <a:off x="4376" y="33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0" name="Rectangle 68"/>
            <p:cNvSpPr>
              <a:spLocks noChangeArrowheads="1"/>
            </p:cNvSpPr>
            <p:nvPr/>
          </p:nvSpPr>
          <p:spPr bwMode="auto">
            <a:xfrm rot="1200000">
              <a:off x="3605" y="311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1" name="Rectangle 69"/>
            <p:cNvSpPr>
              <a:spLocks noChangeArrowheads="1"/>
            </p:cNvSpPr>
            <p:nvPr/>
          </p:nvSpPr>
          <p:spPr bwMode="auto">
            <a:xfrm rot="1200000">
              <a:off x="3514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Rectangle 70"/>
            <p:cNvSpPr>
              <a:spLocks noChangeArrowheads="1"/>
            </p:cNvSpPr>
            <p:nvPr/>
          </p:nvSpPr>
          <p:spPr bwMode="auto">
            <a:xfrm rot="1200000">
              <a:off x="3650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Rectangle 71"/>
            <p:cNvSpPr>
              <a:spLocks noChangeArrowheads="1"/>
            </p:cNvSpPr>
            <p:nvPr/>
          </p:nvSpPr>
          <p:spPr bwMode="auto">
            <a:xfrm rot="1200000">
              <a:off x="3832" y="320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 rot="1200000">
              <a:off x="4058" y="32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" name="Rectangle 73"/>
            <p:cNvSpPr>
              <a:spLocks noChangeArrowheads="1"/>
            </p:cNvSpPr>
            <p:nvPr/>
          </p:nvSpPr>
          <p:spPr bwMode="auto">
            <a:xfrm rot="1200000">
              <a:off x="3968" y="329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6" name="Rectangle 74"/>
            <p:cNvSpPr>
              <a:spLocks noChangeArrowheads="1"/>
            </p:cNvSpPr>
            <p:nvPr/>
          </p:nvSpPr>
          <p:spPr bwMode="auto">
            <a:xfrm rot="1200000">
              <a:off x="4240" y="338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 rot="1200000">
              <a:off x="3469" y="315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 rot="1200000">
              <a:off x="3650" y="27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 rot="1200000">
              <a:off x="3786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 rot="1200000">
              <a:off x="3968" y="297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1" name="Rectangle 79"/>
            <p:cNvSpPr>
              <a:spLocks noChangeArrowheads="1"/>
            </p:cNvSpPr>
            <p:nvPr/>
          </p:nvSpPr>
          <p:spPr bwMode="auto">
            <a:xfrm rot="1200000">
              <a:off x="4194" y="30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2" name="Rectangle 80"/>
            <p:cNvSpPr>
              <a:spLocks noChangeArrowheads="1"/>
            </p:cNvSpPr>
            <p:nvPr/>
          </p:nvSpPr>
          <p:spPr bwMode="auto">
            <a:xfrm rot="1200000">
              <a:off x="4104" y="30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3" name="Rectangle 81"/>
            <p:cNvSpPr>
              <a:spLocks noChangeArrowheads="1"/>
            </p:cNvSpPr>
            <p:nvPr/>
          </p:nvSpPr>
          <p:spPr bwMode="auto">
            <a:xfrm rot="1200000">
              <a:off x="4376" y="31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4" name="Rectangle 82"/>
            <p:cNvSpPr>
              <a:spLocks noChangeArrowheads="1"/>
            </p:cNvSpPr>
            <p:nvPr/>
          </p:nvSpPr>
          <p:spPr bwMode="auto">
            <a:xfrm rot="1200000">
              <a:off x="3605" y="29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5" name="Rectangle 83"/>
            <p:cNvSpPr>
              <a:spLocks noChangeArrowheads="1"/>
            </p:cNvSpPr>
            <p:nvPr/>
          </p:nvSpPr>
          <p:spPr bwMode="auto">
            <a:xfrm rot="1200000">
              <a:off x="3559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 rot="1200000">
              <a:off x="3695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7" name="Rectangle 85"/>
            <p:cNvSpPr>
              <a:spLocks noChangeArrowheads="1"/>
            </p:cNvSpPr>
            <p:nvPr/>
          </p:nvSpPr>
          <p:spPr bwMode="auto">
            <a:xfrm rot="1200000">
              <a:off x="3877" y="243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8" name="Rectangle 86"/>
            <p:cNvSpPr>
              <a:spLocks noChangeArrowheads="1"/>
            </p:cNvSpPr>
            <p:nvPr/>
          </p:nvSpPr>
          <p:spPr bwMode="auto">
            <a:xfrm rot="1200000">
              <a:off x="4103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9" name="Rectangle 87"/>
            <p:cNvSpPr>
              <a:spLocks noChangeArrowheads="1"/>
            </p:cNvSpPr>
            <p:nvPr/>
          </p:nvSpPr>
          <p:spPr bwMode="auto">
            <a:xfrm rot="1200000">
              <a:off x="4013" y="2524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0" name="Rectangle 88"/>
            <p:cNvSpPr>
              <a:spLocks noChangeArrowheads="1"/>
            </p:cNvSpPr>
            <p:nvPr/>
          </p:nvSpPr>
          <p:spPr bwMode="auto">
            <a:xfrm rot="1200000">
              <a:off x="4285" y="261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1" name="Rectangle 89"/>
            <p:cNvSpPr>
              <a:spLocks noChangeArrowheads="1"/>
            </p:cNvSpPr>
            <p:nvPr/>
          </p:nvSpPr>
          <p:spPr bwMode="auto">
            <a:xfrm rot="1200000">
              <a:off x="351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2" name="Rectangle 90"/>
            <p:cNvSpPr>
              <a:spLocks noChangeArrowheads="1"/>
            </p:cNvSpPr>
            <p:nvPr/>
          </p:nvSpPr>
          <p:spPr bwMode="auto">
            <a:xfrm rot="1200000">
              <a:off x="3650" y="211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3" name="Rectangle 91"/>
            <p:cNvSpPr>
              <a:spLocks noChangeArrowheads="1"/>
            </p:cNvSpPr>
            <p:nvPr/>
          </p:nvSpPr>
          <p:spPr bwMode="auto">
            <a:xfrm rot="1200000">
              <a:off x="3786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4" name="Rectangle 92"/>
            <p:cNvSpPr>
              <a:spLocks noChangeArrowheads="1"/>
            </p:cNvSpPr>
            <p:nvPr/>
          </p:nvSpPr>
          <p:spPr bwMode="auto">
            <a:xfrm rot="1200000">
              <a:off x="3968" y="229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 rot="1200000">
              <a:off x="4194" y="234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6" name="Rectangle 94"/>
            <p:cNvSpPr>
              <a:spLocks noChangeArrowheads="1"/>
            </p:cNvSpPr>
            <p:nvPr/>
          </p:nvSpPr>
          <p:spPr bwMode="auto">
            <a:xfrm rot="1200000">
              <a:off x="4104" y="2388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7" name="Rectangle 95"/>
            <p:cNvSpPr>
              <a:spLocks noChangeArrowheads="1"/>
            </p:cNvSpPr>
            <p:nvPr/>
          </p:nvSpPr>
          <p:spPr bwMode="auto">
            <a:xfrm rot="1200000">
              <a:off x="4376" y="247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8" name="Rectangle 96"/>
            <p:cNvSpPr>
              <a:spLocks noChangeArrowheads="1"/>
            </p:cNvSpPr>
            <p:nvPr/>
          </p:nvSpPr>
          <p:spPr bwMode="auto">
            <a:xfrm rot="1200000">
              <a:off x="3605" y="225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9" name="Rectangle 97"/>
            <p:cNvSpPr>
              <a:spLocks noChangeArrowheads="1"/>
            </p:cNvSpPr>
            <p:nvPr/>
          </p:nvSpPr>
          <p:spPr bwMode="auto">
            <a:xfrm rot="1200000">
              <a:off x="4507" y="266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0" name="Rectangle 98"/>
            <p:cNvSpPr>
              <a:spLocks noChangeArrowheads="1"/>
            </p:cNvSpPr>
            <p:nvPr/>
          </p:nvSpPr>
          <p:spPr bwMode="auto">
            <a:xfrm rot="1200000">
              <a:off x="4643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1" name="Rectangle 99"/>
            <p:cNvSpPr>
              <a:spLocks noChangeArrowheads="1"/>
            </p:cNvSpPr>
            <p:nvPr/>
          </p:nvSpPr>
          <p:spPr bwMode="auto">
            <a:xfrm rot="1200000">
              <a:off x="4825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" name="Rectangle 100"/>
            <p:cNvSpPr>
              <a:spLocks noChangeArrowheads="1"/>
            </p:cNvSpPr>
            <p:nvPr/>
          </p:nvSpPr>
          <p:spPr bwMode="auto">
            <a:xfrm rot="1200000">
              <a:off x="5051" y="2887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" name="Rectangle 101"/>
            <p:cNvSpPr>
              <a:spLocks noChangeArrowheads="1"/>
            </p:cNvSpPr>
            <p:nvPr/>
          </p:nvSpPr>
          <p:spPr bwMode="auto">
            <a:xfrm rot="1200000">
              <a:off x="4961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" name="Rectangle 102"/>
            <p:cNvSpPr>
              <a:spLocks noChangeArrowheads="1"/>
            </p:cNvSpPr>
            <p:nvPr/>
          </p:nvSpPr>
          <p:spPr bwMode="auto">
            <a:xfrm rot="1200000">
              <a:off x="5233" y="3023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" name="Rectangle 103"/>
            <p:cNvSpPr>
              <a:spLocks noChangeArrowheads="1"/>
            </p:cNvSpPr>
            <p:nvPr/>
          </p:nvSpPr>
          <p:spPr bwMode="auto">
            <a:xfrm rot="1200000">
              <a:off x="4462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6" name="Rectangle 104"/>
            <p:cNvSpPr>
              <a:spLocks noChangeArrowheads="1"/>
            </p:cNvSpPr>
            <p:nvPr/>
          </p:nvSpPr>
          <p:spPr bwMode="auto">
            <a:xfrm rot="1200000">
              <a:off x="4734" y="2569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" name="Rectangle 105"/>
            <p:cNvSpPr>
              <a:spLocks noChangeArrowheads="1"/>
            </p:cNvSpPr>
            <p:nvPr/>
          </p:nvSpPr>
          <p:spPr bwMode="auto">
            <a:xfrm rot="1200000">
              <a:off x="4870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8" name="Rectangle 106"/>
            <p:cNvSpPr>
              <a:spLocks noChangeArrowheads="1"/>
            </p:cNvSpPr>
            <p:nvPr/>
          </p:nvSpPr>
          <p:spPr bwMode="auto">
            <a:xfrm rot="1200000">
              <a:off x="5052" y="2750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9" name="Rectangle 107"/>
            <p:cNvSpPr>
              <a:spLocks noChangeArrowheads="1"/>
            </p:cNvSpPr>
            <p:nvPr/>
          </p:nvSpPr>
          <p:spPr bwMode="auto">
            <a:xfrm rot="1200000">
              <a:off x="5278" y="2796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0" name="Rectangle 108"/>
            <p:cNvSpPr>
              <a:spLocks noChangeArrowheads="1"/>
            </p:cNvSpPr>
            <p:nvPr/>
          </p:nvSpPr>
          <p:spPr bwMode="auto">
            <a:xfrm rot="1200000">
              <a:off x="5188" y="2841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1" name="Rectangle 109"/>
            <p:cNvSpPr>
              <a:spLocks noChangeArrowheads="1"/>
            </p:cNvSpPr>
            <p:nvPr/>
          </p:nvSpPr>
          <p:spPr bwMode="auto">
            <a:xfrm rot="1200000">
              <a:off x="5460" y="2932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" name="Rectangle 110"/>
            <p:cNvSpPr>
              <a:spLocks noChangeArrowheads="1"/>
            </p:cNvSpPr>
            <p:nvPr/>
          </p:nvSpPr>
          <p:spPr bwMode="auto">
            <a:xfrm rot="1200000">
              <a:off x="4689" y="2705"/>
              <a:ext cx="141" cy="46"/>
            </a:xfrm>
            <a:prstGeom prst="rect">
              <a:avLst/>
            </a:prstGeom>
            <a:gradFill rotWithShape="1">
              <a:gsLst>
                <a:gs pos="0">
                  <a:srgbClr val="5E4700"/>
                </a:gs>
                <a:gs pos="50000">
                  <a:srgbClr val="CC9900"/>
                </a:gs>
                <a:gs pos="100000">
                  <a:srgbClr val="5E47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" name="Text Box 113"/>
            <p:cNvSpPr txBox="1">
              <a:spLocks noChangeArrowheads="1"/>
            </p:cNvSpPr>
            <p:nvPr/>
          </p:nvSpPr>
          <p:spPr bwMode="auto">
            <a:xfrm>
              <a:off x="2880" y="3871"/>
              <a:ext cx="281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sz="2400" b="1" dirty="0">
                  <a:latin typeface="Tahoma" pitchFamily="34" charset="0"/>
                </a:rPr>
                <a:t>Reorientação e compressão</a:t>
              </a:r>
            </a:p>
          </p:txBody>
        </p:sp>
        <p:sp>
          <p:nvSpPr>
            <p:cNvPr id="104" name="Line 114"/>
            <p:cNvSpPr>
              <a:spLocks noChangeShapeType="1"/>
            </p:cNvSpPr>
            <p:nvPr/>
          </p:nvSpPr>
          <p:spPr bwMode="auto">
            <a:xfrm flipV="1">
              <a:off x="4177" y="2570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5" name="Line 115"/>
            <p:cNvSpPr>
              <a:spLocks noChangeShapeType="1"/>
            </p:cNvSpPr>
            <p:nvPr/>
          </p:nvSpPr>
          <p:spPr bwMode="auto">
            <a:xfrm flipH="1">
              <a:off x="4041" y="2887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6" name="Line 116"/>
            <p:cNvSpPr>
              <a:spLocks noChangeShapeType="1"/>
            </p:cNvSpPr>
            <p:nvPr/>
          </p:nvSpPr>
          <p:spPr bwMode="auto">
            <a:xfrm flipH="1">
              <a:off x="3950" y="2842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7" name="Line 117"/>
            <p:cNvSpPr>
              <a:spLocks noChangeShapeType="1"/>
            </p:cNvSpPr>
            <p:nvPr/>
          </p:nvSpPr>
          <p:spPr bwMode="auto">
            <a:xfrm flipV="1">
              <a:off x="4268" y="2615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Text Box 118"/>
            <p:cNvSpPr txBox="1">
              <a:spLocks noChangeArrowheads="1"/>
            </p:cNvSpPr>
            <p:nvPr/>
          </p:nvSpPr>
          <p:spPr bwMode="auto">
            <a:xfrm rot="1078149">
              <a:off x="3392" y="2531"/>
              <a:ext cx="87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Compressão</a:t>
              </a:r>
            </a:p>
          </p:txBody>
        </p:sp>
        <p:sp>
          <p:nvSpPr>
            <p:cNvPr id="109" name="Line 119"/>
            <p:cNvSpPr>
              <a:spLocks noChangeShapeType="1"/>
            </p:cNvSpPr>
            <p:nvPr/>
          </p:nvSpPr>
          <p:spPr bwMode="auto">
            <a:xfrm flipH="1">
              <a:off x="3878" y="279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Line 120"/>
            <p:cNvSpPr>
              <a:spLocks noChangeShapeType="1"/>
            </p:cNvSpPr>
            <p:nvPr/>
          </p:nvSpPr>
          <p:spPr bwMode="auto">
            <a:xfrm flipH="1">
              <a:off x="3787" y="2751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Line 121"/>
            <p:cNvSpPr>
              <a:spLocks noChangeShapeType="1"/>
            </p:cNvSpPr>
            <p:nvPr/>
          </p:nvSpPr>
          <p:spPr bwMode="auto">
            <a:xfrm flipH="1">
              <a:off x="3696" y="2706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Line 122"/>
            <p:cNvSpPr>
              <a:spLocks noChangeShapeType="1"/>
            </p:cNvSpPr>
            <p:nvPr/>
          </p:nvSpPr>
          <p:spPr bwMode="auto">
            <a:xfrm flipV="1">
              <a:off x="3878" y="2524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Line 123"/>
            <p:cNvSpPr>
              <a:spLocks noChangeShapeType="1"/>
            </p:cNvSpPr>
            <p:nvPr/>
          </p:nvSpPr>
          <p:spPr bwMode="auto">
            <a:xfrm flipV="1">
              <a:off x="3696" y="2433"/>
              <a:ext cx="45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7" name="Line 111"/>
          <p:cNvSpPr>
            <a:spLocks noChangeShapeType="1"/>
          </p:cNvSpPr>
          <p:nvPr/>
        </p:nvSpPr>
        <p:spPr bwMode="auto">
          <a:xfrm>
            <a:off x="3596377" y="3072035"/>
            <a:ext cx="1655763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23" name="Text Box 2"/>
          <p:cNvSpPr txBox="1">
            <a:spLocks noChangeArrowheads="1"/>
          </p:cNvSpPr>
          <p:nvPr/>
        </p:nvSpPr>
        <p:spPr bwMode="auto">
          <a:xfrm>
            <a:off x="539552" y="-66293"/>
            <a:ext cx="81346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dirty="0" err="1">
                <a:solidFill>
                  <a:srgbClr val="FFFF00"/>
                </a:solidFill>
              </a:rPr>
              <a:t>Recuperação</a:t>
            </a:r>
            <a:r>
              <a:rPr lang="en-US" sz="4800" dirty="0">
                <a:solidFill>
                  <a:srgbClr val="FFFF00"/>
                </a:solidFill>
              </a:rPr>
              <a:t> da </a:t>
            </a:r>
            <a:r>
              <a:rPr lang="en-US" sz="4800" dirty="0" err="1">
                <a:solidFill>
                  <a:srgbClr val="FFFF00"/>
                </a:solidFill>
              </a:rPr>
              <a:t>agregação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6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" grpId="0"/>
      <p:bldP spid="3" grpId="0"/>
      <p:bldP spid="1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500063" y="785813"/>
            <a:ext cx="7924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4800" b="1">
                <a:solidFill>
                  <a:schemeClr val="bg1"/>
                </a:solidFill>
              </a:rPr>
              <a:t>¿</a:t>
            </a:r>
            <a:r>
              <a:rPr lang="pt-BR" sz="4800" b="1">
                <a:solidFill>
                  <a:schemeClr val="bg1"/>
                </a:solidFill>
                <a:latin typeface="AvantGarde Md BT" pitchFamily="34" charset="0"/>
              </a:rPr>
              <a:t>De donde arrancamos?</a:t>
            </a:r>
            <a:endParaRPr lang="en-US" sz="4800" b="1">
              <a:solidFill>
                <a:schemeClr val="bg1"/>
              </a:solidFill>
              <a:latin typeface="AvantGarde Md BT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3" t="40" r="25513" b="18350"/>
          <a:stretch/>
        </p:blipFill>
        <p:spPr bwMode="auto">
          <a:xfrm>
            <a:off x="0" y="0"/>
            <a:ext cx="9144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3" cstate="print"/>
          <a:srcRect l="970" t="7770" r="44032" b="11224"/>
          <a:stretch>
            <a:fillRect/>
          </a:stretch>
        </p:blipFill>
        <p:spPr bwMode="auto">
          <a:xfrm>
            <a:off x="896938" y="0"/>
            <a:ext cx="2746375" cy="3033713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13" name="Picture 4" descr="D:\Área de Trabalho - Prof. Juca\Área de Trabalho\Eventos\2009\Lucas do Rio Verde, Curso GMOSFSPD - Maio 2009\Fotos\DSCN3206.JPG"/>
          <p:cNvPicPr>
            <a:picLocks noChangeAspect="1" noChangeArrowheads="1"/>
          </p:cNvPicPr>
          <p:nvPr/>
        </p:nvPicPr>
        <p:blipFill>
          <a:blip r:embed="rId4" cstate="print"/>
          <a:srcRect l="43385" t="7339" b="9929"/>
          <a:stretch>
            <a:fillRect/>
          </a:stretch>
        </p:blipFill>
        <p:spPr bwMode="auto">
          <a:xfrm>
            <a:off x="5715000" y="0"/>
            <a:ext cx="2738438" cy="3000375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197501" y="90498"/>
            <a:ext cx="8768702" cy="230832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 </a:t>
            </a:r>
            <a:r>
              <a:rPr lang="en-US" sz="3600" b="1" dirty="0" err="1">
                <a:solidFill>
                  <a:schemeClr val="bg1"/>
                </a:solidFill>
              </a:rPr>
              <a:t>que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acontece</a:t>
            </a:r>
            <a:r>
              <a:rPr lang="en-US" sz="3600" b="1" dirty="0">
                <a:solidFill>
                  <a:schemeClr val="bg1"/>
                </a:solidFill>
              </a:rPr>
              <a:t> com a </a:t>
            </a:r>
            <a:r>
              <a:rPr lang="en-US" sz="3600" b="1" dirty="0" err="1">
                <a:solidFill>
                  <a:schemeClr val="bg1"/>
                </a:solidFill>
              </a:rPr>
              <a:t>matéria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orgânica</a:t>
            </a:r>
            <a:r>
              <a:rPr lang="en-US" sz="3600" b="1" dirty="0">
                <a:solidFill>
                  <a:schemeClr val="bg1"/>
                </a:solidFill>
              </a:rPr>
              <a:t> do solo </a:t>
            </a:r>
            <a:r>
              <a:rPr lang="en-US" sz="3600" b="1" dirty="0" err="1">
                <a:solidFill>
                  <a:schemeClr val="bg1"/>
                </a:solidFill>
              </a:rPr>
              <a:t>após</a:t>
            </a:r>
            <a:r>
              <a:rPr lang="en-US" sz="3600" b="1" dirty="0">
                <a:solidFill>
                  <a:schemeClr val="bg1"/>
                </a:solidFill>
              </a:rPr>
              <a:t> a </a:t>
            </a:r>
            <a:r>
              <a:rPr lang="en-US" sz="3600" b="1" dirty="0" err="1">
                <a:solidFill>
                  <a:schemeClr val="bg1"/>
                </a:solidFill>
              </a:rPr>
              <a:t>conversão</a:t>
            </a:r>
            <a:r>
              <a:rPr lang="en-US" sz="3600" b="1" dirty="0">
                <a:solidFill>
                  <a:schemeClr val="bg1"/>
                </a:solidFill>
              </a:rPr>
              <a:t> da </a:t>
            </a:r>
            <a:r>
              <a:rPr lang="en-US" sz="3600" b="1" dirty="0" err="1">
                <a:solidFill>
                  <a:schemeClr val="bg1"/>
                </a:solidFill>
              </a:rPr>
              <a:t>vegetação</a:t>
            </a:r>
            <a:r>
              <a:rPr lang="en-US" sz="3600" b="1" dirty="0">
                <a:solidFill>
                  <a:schemeClr val="bg1"/>
                </a:solidFill>
              </a:rPr>
              <a:t> natural </a:t>
            </a:r>
            <a:r>
              <a:rPr lang="en-US" sz="3600" b="1" dirty="0" err="1">
                <a:solidFill>
                  <a:schemeClr val="bg1"/>
                </a:solidFill>
              </a:rPr>
              <a:t>em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área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agricola</a:t>
            </a:r>
            <a:r>
              <a:rPr lang="en-US" sz="3600" b="1" dirty="0">
                <a:solidFill>
                  <a:schemeClr val="bg1"/>
                </a:solidFill>
              </a:rPr>
              <a:t> e a </a:t>
            </a:r>
            <a:r>
              <a:rPr lang="en-US" sz="3600" b="1" dirty="0" err="1">
                <a:solidFill>
                  <a:schemeClr val="bg1"/>
                </a:solidFill>
              </a:rPr>
              <a:t>manutenção</a:t>
            </a:r>
            <a:r>
              <a:rPr lang="en-US" sz="3600" b="1" dirty="0">
                <a:solidFill>
                  <a:schemeClr val="bg1"/>
                </a:solidFill>
              </a:rPr>
              <a:t> do </a:t>
            </a:r>
            <a:r>
              <a:rPr lang="en-US" sz="3600" b="1" dirty="0" err="1">
                <a:solidFill>
                  <a:schemeClr val="bg1"/>
                </a:solidFill>
              </a:rPr>
              <a:t>preparo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contínuo</a:t>
            </a:r>
            <a:r>
              <a:rPr lang="en-US" sz="3600" b="1" dirty="0">
                <a:solidFill>
                  <a:schemeClr val="bg1"/>
                </a:solidFill>
              </a:rPr>
              <a:t> do solo?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-268" y="3062288"/>
            <a:ext cx="9144268" cy="3795712"/>
            <a:chOff x="-268" y="3062288"/>
            <a:chExt cx="9144268" cy="3795712"/>
          </a:xfrm>
        </p:grpSpPr>
        <p:grpSp>
          <p:nvGrpSpPr>
            <p:cNvPr id="6" name="Grupo 17"/>
            <p:cNvGrpSpPr>
              <a:grpSpLocks/>
            </p:cNvGrpSpPr>
            <p:nvPr/>
          </p:nvGrpSpPr>
          <p:grpSpPr bwMode="auto">
            <a:xfrm>
              <a:off x="-268" y="3062288"/>
              <a:ext cx="9144268" cy="3795712"/>
              <a:chOff x="0" y="3062288"/>
              <a:chExt cx="9144000" cy="3795712"/>
            </a:xfrm>
          </p:grpSpPr>
          <p:pic>
            <p:nvPicPr>
              <p:cNvPr id="7" name="Picture 3" descr="D:\Área de Trabalho - Prof. Juca\Área de Trabalho\Eventos\2009\Lucas do Rio Verde, Curso GMOSFSPD - Maio 2009\Fotos\DSCN3184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599" t="6908" r="11980" b="15541"/>
              <a:stretch>
                <a:fillRect/>
              </a:stretch>
            </p:blipFill>
            <p:spPr bwMode="auto">
              <a:xfrm>
                <a:off x="4286250" y="3062288"/>
                <a:ext cx="4857750" cy="3795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 descr="D:\Área de Trabalho - Prof. Juca\Área de Trabalho\Eventos\2009\Lucas do Rio Verde, Curso GMOSFSPD - Maio 2009\Fotos\DSCN319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5865" t="12518" r="7123"/>
              <a:stretch>
                <a:fillRect/>
              </a:stretch>
            </p:blipFill>
            <p:spPr bwMode="auto">
              <a:xfrm>
                <a:off x="0" y="3073400"/>
                <a:ext cx="4443413" cy="378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9" name="Conector reto 8"/>
              <p:cNvCxnSpPr/>
              <p:nvPr/>
            </p:nvCxnSpPr>
            <p:spPr>
              <a:xfrm rot="5400000">
                <a:off x="-821277" y="5536407"/>
                <a:ext cx="25003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CaixaDeTexto 13"/>
              <p:cNvSpPr txBox="1">
                <a:spLocks noChangeArrowheads="1"/>
              </p:cNvSpPr>
              <p:nvPr/>
            </p:nvSpPr>
            <p:spPr bwMode="auto">
              <a:xfrm rot="16200000">
                <a:off x="-398841" y="5370672"/>
                <a:ext cx="1271612" cy="461665"/>
              </a:xfrm>
              <a:prstGeom prst="rect">
                <a:avLst/>
              </a:prstGeom>
              <a:solidFill>
                <a:schemeClr val="tx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Calibri" pitchFamily="34" charset="0"/>
                  </a:rPr>
                  <a:t>20 cm </a:t>
                </a:r>
                <a:endParaRPr lang="pt-BR" sz="24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" name="CaixaDeTexto 1"/>
            <p:cNvSpPr txBox="1"/>
            <p:nvPr/>
          </p:nvSpPr>
          <p:spPr>
            <a:xfrm>
              <a:off x="467544" y="6093296"/>
              <a:ext cx="34563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LVA - vegetação nativa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220072" y="5733256"/>
              <a:ext cx="37461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chemeClr val="bg1"/>
                  </a:solidFill>
                </a:rPr>
                <a:t>LVA - preparo convencional 23 anos (soja monocultura) </a:t>
              </a:r>
            </a:p>
          </p:txBody>
        </p:sp>
      </p:grpSp>
      <p:grpSp>
        <p:nvGrpSpPr>
          <p:cNvPr id="15" name="Grupo 10"/>
          <p:cNvGrpSpPr>
            <a:grpSpLocks/>
          </p:cNvGrpSpPr>
          <p:nvPr/>
        </p:nvGrpSpPr>
        <p:grpSpPr bwMode="auto">
          <a:xfrm>
            <a:off x="1494193" y="5231617"/>
            <a:ext cx="6357938" cy="369887"/>
            <a:chOff x="1500188" y="2852936"/>
            <a:chExt cx="6357937" cy="369887"/>
          </a:xfrm>
        </p:grpSpPr>
        <p:sp>
          <p:nvSpPr>
            <p:cNvPr id="16" name="CaixaDeTexto 9"/>
            <p:cNvSpPr txBox="1">
              <a:spLocks noChangeArrowheads="1"/>
            </p:cNvSpPr>
            <p:nvPr/>
          </p:nvSpPr>
          <p:spPr bwMode="auto">
            <a:xfrm>
              <a:off x="6072188" y="2852936"/>
              <a:ext cx="178593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1,6 % MOS</a:t>
              </a:r>
              <a:endParaRPr lang="pt-BR" b="1">
                <a:solidFill>
                  <a:schemeClr val="bg1"/>
                </a:solidFill>
              </a:endParaRPr>
            </a:p>
          </p:txBody>
        </p:sp>
        <p:sp>
          <p:nvSpPr>
            <p:cNvPr id="17" name="CaixaDeTexto 9"/>
            <p:cNvSpPr txBox="1">
              <a:spLocks noChangeArrowheads="1"/>
            </p:cNvSpPr>
            <p:nvPr/>
          </p:nvSpPr>
          <p:spPr bwMode="auto">
            <a:xfrm>
              <a:off x="1500188" y="2852936"/>
              <a:ext cx="1500187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4,3 % MOS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3791322" y="3427851"/>
            <a:ext cx="1428750" cy="147637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Perda de 62,8% do conteúdo original  de MOS</a:t>
            </a:r>
            <a:endParaRPr lang="pt-BR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1"/>
          <a:stretch>
            <a:fillRect/>
          </a:stretch>
        </p:blipFill>
        <p:spPr bwMode="auto">
          <a:xfrm>
            <a:off x="0" y="13851"/>
            <a:ext cx="9144000" cy="623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242439" y="6359580"/>
            <a:ext cx="665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 err="1"/>
              <a:t>Eleusine</a:t>
            </a:r>
            <a:r>
              <a:rPr lang="pt-BR" b="1" i="1" dirty="0"/>
              <a:t> </a:t>
            </a:r>
            <a:r>
              <a:rPr lang="pt-BR" b="1" i="1" dirty="0" err="1"/>
              <a:t>coracana</a:t>
            </a:r>
            <a:r>
              <a:rPr lang="pt-BR" b="1" i="1" dirty="0"/>
              <a:t> </a:t>
            </a:r>
            <a:r>
              <a:rPr lang="pt-BR" b="1" dirty="0"/>
              <a:t>– Argila = 480 g kg</a:t>
            </a:r>
            <a:r>
              <a:rPr lang="pt-BR" b="1" baseline="30000" dirty="0"/>
              <a:t>-1</a:t>
            </a:r>
            <a:r>
              <a:rPr lang="pt-BR" b="1" dirty="0"/>
              <a:t> Foto cedida por: </a:t>
            </a:r>
            <a:r>
              <a:rPr lang="pt-BR" b="1" dirty="0" err="1"/>
              <a:t>Lucien</a:t>
            </a:r>
            <a:r>
              <a:rPr lang="pt-BR" b="1" dirty="0"/>
              <a:t> </a:t>
            </a:r>
            <a:r>
              <a:rPr lang="pt-BR" b="1" dirty="0" err="1"/>
              <a:t>Séguy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328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Imagem para apresentações 5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8880" y="6079361"/>
            <a:ext cx="3296488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2000" b="1" i="1" dirty="0" err="1">
                <a:solidFill>
                  <a:schemeClr val="bg1"/>
                </a:solidFill>
              </a:rPr>
              <a:t>Azevém</a:t>
            </a:r>
            <a:r>
              <a:rPr lang="pt-BR" sz="2000" b="1" i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– Argila = 140 g kg</a:t>
            </a:r>
            <a:r>
              <a:rPr lang="pt-BR" sz="2000" b="1" baseline="30000" dirty="0">
                <a:solidFill>
                  <a:schemeClr val="bg1"/>
                </a:solidFill>
              </a:rPr>
              <a:t>-1</a:t>
            </a:r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Foto: JCM Sá</a:t>
            </a:r>
          </a:p>
        </p:txBody>
      </p:sp>
    </p:spTree>
    <p:extLst>
      <p:ext uri="{BB962C8B-B14F-4D97-AF65-F5344CB8AC3E}">
        <p14:creationId xmlns:p14="http://schemas.microsoft.com/office/powerpoint/2010/main" val="36827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ilho PD - A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462213" y="2492375"/>
            <a:ext cx="3984625" cy="4149725"/>
            <a:chOff x="1551" y="1570"/>
            <a:chExt cx="2510" cy="2614"/>
          </a:xfrm>
        </p:grpSpPr>
        <p:grpSp>
          <p:nvGrpSpPr>
            <p:cNvPr id="16412" name="Group 3"/>
            <p:cNvGrpSpPr>
              <a:grpSpLocks/>
            </p:cNvGrpSpPr>
            <p:nvPr/>
          </p:nvGrpSpPr>
          <p:grpSpPr bwMode="auto">
            <a:xfrm>
              <a:off x="2744" y="1570"/>
              <a:ext cx="1253" cy="1043"/>
              <a:chOff x="2807" y="825"/>
              <a:chExt cx="1253" cy="1043"/>
            </a:xfrm>
          </p:grpSpPr>
          <p:sp>
            <p:nvSpPr>
              <p:cNvPr id="16455" name="Freeform 4"/>
              <p:cNvSpPr>
                <a:spLocks noChangeAspect="1"/>
              </p:cNvSpPr>
              <p:nvPr/>
            </p:nvSpPr>
            <p:spPr bwMode="auto">
              <a:xfrm>
                <a:off x="2807" y="825"/>
                <a:ext cx="1253" cy="972"/>
              </a:xfrm>
              <a:custGeom>
                <a:avLst/>
                <a:gdLst>
                  <a:gd name="T0" fmla="*/ 212 w 558"/>
                  <a:gd name="T1" fmla="*/ 30 h 500"/>
                  <a:gd name="T2" fmla="*/ 270 w 558"/>
                  <a:gd name="T3" fmla="*/ 11 h 500"/>
                  <a:gd name="T4" fmla="*/ 395 w 558"/>
                  <a:gd name="T5" fmla="*/ 49 h 500"/>
                  <a:gd name="T6" fmla="*/ 481 w 558"/>
                  <a:gd name="T7" fmla="*/ 97 h 500"/>
                  <a:gd name="T8" fmla="*/ 548 w 558"/>
                  <a:gd name="T9" fmla="*/ 251 h 500"/>
                  <a:gd name="T10" fmla="*/ 539 w 558"/>
                  <a:gd name="T11" fmla="*/ 280 h 500"/>
                  <a:gd name="T12" fmla="*/ 558 w 558"/>
                  <a:gd name="T13" fmla="*/ 337 h 500"/>
                  <a:gd name="T14" fmla="*/ 510 w 558"/>
                  <a:gd name="T15" fmla="*/ 376 h 500"/>
                  <a:gd name="T16" fmla="*/ 471 w 558"/>
                  <a:gd name="T17" fmla="*/ 424 h 500"/>
                  <a:gd name="T18" fmla="*/ 395 w 558"/>
                  <a:gd name="T19" fmla="*/ 452 h 500"/>
                  <a:gd name="T20" fmla="*/ 327 w 558"/>
                  <a:gd name="T21" fmla="*/ 443 h 500"/>
                  <a:gd name="T22" fmla="*/ 308 w 558"/>
                  <a:gd name="T23" fmla="*/ 414 h 500"/>
                  <a:gd name="T24" fmla="*/ 231 w 558"/>
                  <a:gd name="T25" fmla="*/ 452 h 500"/>
                  <a:gd name="T26" fmla="*/ 174 w 558"/>
                  <a:gd name="T27" fmla="*/ 472 h 500"/>
                  <a:gd name="T28" fmla="*/ 126 w 558"/>
                  <a:gd name="T29" fmla="*/ 481 h 500"/>
                  <a:gd name="T30" fmla="*/ 68 w 558"/>
                  <a:gd name="T31" fmla="*/ 500 h 500"/>
                  <a:gd name="T32" fmla="*/ 39 w 558"/>
                  <a:gd name="T33" fmla="*/ 491 h 500"/>
                  <a:gd name="T34" fmla="*/ 20 w 558"/>
                  <a:gd name="T35" fmla="*/ 433 h 500"/>
                  <a:gd name="T36" fmla="*/ 39 w 558"/>
                  <a:gd name="T37" fmla="*/ 107 h 500"/>
                  <a:gd name="T38" fmla="*/ 107 w 558"/>
                  <a:gd name="T39" fmla="*/ 116 h 500"/>
                  <a:gd name="T40" fmla="*/ 212 w 558"/>
                  <a:gd name="T41" fmla="*/ 30 h 50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58"/>
                  <a:gd name="T64" fmla="*/ 0 h 500"/>
                  <a:gd name="T65" fmla="*/ 558 w 558"/>
                  <a:gd name="T66" fmla="*/ 500 h 50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58" h="500">
                    <a:moveTo>
                      <a:pt x="212" y="30"/>
                    </a:moveTo>
                    <a:cubicBezTo>
                      <a:pt x="231" y="24"/>
                      <a:pt x="253" y="0"/>
                      <a:pt x="270" y="11"/>
                    </a:cubicBezTo>
                    <a:cubicBezTo>
                      <a:pt x="315" y="41"/>
                      <a:pt x="338" y="41"/>
                      <a:pt x="395" y="49"/>
                    </a:cubicBezTo>
                    <a:cubicBezTo>
                      <a:pt x="423" y="68"/>
                      <a:pt x="452" y="78"/>
                      <a:pt x="481" y="97"/>
                    </a:cubicBezTo>
                    <a:cubicBezTo>
                      <a:pt x="513" y="146"/>
                      <a:pt x="516" y="203"/>
                      <a:pt x="548" y="251"/>
                    </a:cubicBezTo>
                    <a:cubicBezTo>
                      <a:pt x="545" y="261"/>
                      <a:pt x="538" y="270"/>
                      <a:pt x="539" y="280"/>
                    </a:cubicBezTo>
                    <a:cubicBezTo>
                      <a:pt x="541" y="300"/>
                      <a:pt x="558" y="337"/>
                      <a:pt x="558" y="337"/>
                    </a:cubicBezTo>
                    <a:cubicBezTo>
                      <a:pt x="542" y="348"/>
                      <a:pt x="521" y="358"/>
                      <a:pt x="510" y="376"/>
                    </a:cubicBezTo>
                    <a:cubicBezTo>
                      <a:pt x="480" y="426"/>
                      <a:pt x="528" y="385"/>
                      <a:pt x="471" y="424"/>
                    </a:cubicBezTo>
                    <a:cubicBezTo>
                      <a:pt x="455" y="474"/>
                      <a:pt x="442" y="464"/>
                      <a:pt x="395" y="452"/>
                    </a:cubicBezTo>
                    <a:cubicBezTo>
                      <a:pt x="339" y="399"/>
                      <a:pt x="426" y="471"/>
                      <a:pt x="327" y="443"/>
                    </a:cubicBezTo>
                    <a:cubicBezTo>
                      <a:pt x="316" y="440"/>
                      <a:pt x="314" y="424"/>
                      <a:pt x="308" y="414"/>
                    </a:cubicBezTo>
                    <a:cubicBezTo>
                      <a:pt x="189" y="439"/>
                      <a:pt x="319" y="403"/>
                      <a:pt x="231" y="452"/>
                    </a:cubicBezTo>
                    <a:cubicBezTo>
                      <a:pt x="213" y="462"/>
                      <a:pt x="193" y="465"/>
                      <a:pt x="174" y="472"/>
                    </a:cubicBezTo>
                    <a:cubicBezTo>
                      <a:pt x="159" y="477"/>
                      <a:pt x="142" y="477"/>
                      <a:pt x="126" y="481"/>
                    </a:cubicBezTo>
                    <a:cubicBezTo>
                      <a:pt x="106" y="486"/>
                      <a:pt x="68" y="500"/>
                      <a:pt x="68" y="500"/>
                    </a:cubicBezTo>
                    <a:cubicBezTo>
                      <a:pt x="58" y="497"/>
                      <a:pt x="45" y="499"/>
                      <a:pt x="39" y="491"/>
                    </a:cubicBezTo>
                    <a:cubicBezTo>
                      <a:pt x="27" y="474"/>
                      <a:pt x="20" y="433"/>
                      <a:pt x="20" y="433"/>
                    </a:cubicBezTo>
                    <a:cubicBezTo>
                      <a:pt x="29" y="325"/>
                      <a:pt x="0" y="209"/>
                      <a:pt x="39" y="107"/>
                    </a:cubicBezTo>
                    <a:cubicBezTo>
                      <a:pt x="47" y="86"/>
                      <a:pt x="84" y="113"/>
                      <a:pt x="107" y="116"/>
                    </a:cubicBezTo>
                    <a:cubicBezTo>
                      <a:pt x="144" y="91"/>
                      <a:pt x="182" y="63"/>
                      <a:pt x="212" y="30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grpSp>
            <p:nvGrpSpPr>
              <p:cNvPr id="16456" name="Group 5"/>
              <p:cNvGrpSpPr>
                <a:grpSpLocks/>
              </p:cNvGrpSpPr>
              <p:nvPr/>
            </p:nvGrpSpPr>
            <p:grpSpPr bwMode="auto">
              <a:xfrm>
                <a:off x="2812" y="1019"/>
                <a:ext cx="266" cy="849"/>
                <a:chOff x="2426" y="821"/>
                <a:chExt cx="318" cy="1091"/>
              </a:xfrm>
            </p:grpSpPr>
            <p:sp>
              <p:nvSpPr>
                <p:cNvPr id="164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471" y="821"/>
                  <a:ext cx="273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5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471" y="1590"/>
                  <a:ext cx="273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59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426" y="1025"/>
                  <a:ext cx="273" cy="3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60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426" y="1418"/>
                  <a:ext cx="273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6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427" y="1161"/>
                  <a:ext cx="272" cy="3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6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2426" y="1319"/>
                  <a:ext cx="273" cy="3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</p:grpSp>
        </p:grpSp>
        <p:grpSp>
          <p:nvGrpSpPr>
            <p:cNvPr id="16413" name="Group 12"/>
            <p:cNvGrpSpPr>
              <a:grpSpLocks/>
            </p:cNvGrpSpPr>
            <p:nvPr/>
          </p:nvGrpSpPr>
          <p:grpSpPr bwMode="auto">
            <a:xfrm>
              <a:off x="1551" y="2659"/>
              <a:ext cx="1329" cy="998"/>
              <a:chOff x="1178" y="2017"/>
              <a:chExt cx="1329" cy="1026"/>
            </a:xfrm>
          </p:grpSpPr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1178" y="2017"/>
                <a:ext cx="1317" cy="1026"/>
              </a:xfrm>
              <a:custGeom>
                <a:avLst/>
                <a:gdLst>
                  <a:gd name="T0" fmla="*/ 607 w 1173"/>
                  <a:gd name="T1" fmla="*/ 0 h 1056"/>
                  <a:gd name="T2" fmla="*/ 396 w 1173"/>
                  <a:gd name="T3" fmla="*/ 173 h 1056"/>
                  <a:gd name="T4" fmla="*/ 175 w 1173"/>
                  <a:gd name="T5" fmla="*/ 259 h 1056"/>
                  <a:gd name="T6" fmla="*/ 89 w 1173"/>
                  <a:gd name="T7" fmla="*/ 317 h 1056"/>
                  <a:gd name="T8" fmla="*/ 60 w 1173"/>
                  <a:gd name="T9" fmla="*/ 336 h 1056"/>
                  <a:gd name="T10" fmla="*/ 21 w 1173"/>
                  <a:gd name="T11" fmla="*/ 394 h 1056"/>
                  <a:gd name="T12" fmla="*/ 2 w 1173"/>
                  <a:gd name="T13" fmla="*/ 451 h 1056"/>
                  <a:gd name="T14" fmla="*/ 69 w 1173"/>
                  <a:gd name="T15" fmla="*/ 624 h 1056"/>
                  <a:gd name="T16" fmla="*/ 252 w 1173"/>
                  <a:gd name="T17" fmla="*/ 845 h 1056"/>
                  <a:gd name="T18" fmla="*/ 415 w 1173"/>
                  <a:gd name="T19" fmla="*/ 931 h 1056"/>
                  <a:gd name="T20" fmla="*/ 521 w 1173"/>
                  <a:gd name="T21" fmla="*/ 989 h 1056"/>
                  <a:gd name="T22" fmla="*/ 636 w 1173"/>
                  <a:gd name="T23" fmla="*/ 1056 h 1056"/>
                  <a:gd name="T24" fmla="*/ 693 w 1173"/>
                  <a:gd name="T25" fmla="*/ 1046 h 1056"/>
                  <a:gd name="T26" fmla="*/ 713 w 1173"/>
                  <a:gd name="T27" fmla="*/ 1027 h 1056"/>
                  <a:gd name="T28" fmla="*/ 799 w 1173"/>
                  <a:gd name="T29" fmla="*/ 998 h 1056"/>
                  <a:gd name="T30" fmla="*/ 933 w 1173"/>
                  <a:gd name="T31" fmla="*/ 826 h 1056"/>
                  <a:gd name="T32" fmla="*/ 1029 w 1173"/>
                  <a:gd name="T33" fmla="*/ 701 h 1056"/>
                  <a:gd name="T34" fmla="*/ 1039 w 1173"/>
                  <a:gd name="T35" fmla="*/ 672 h 1056"/>
                  <a:gd name="T36" fmla="*/ 1068 w 1173"/>
                  <a:gd name="T37" fmla="*/ 643 h 1056"/>
                  <a:gd name="T38" fmla="*/ 1077 w 1173"/>
                  <a:gd name="T39" fmla="*/ 576 h 1056"/>
                  <a:gd name="T40" fmla="*/ 1173 w 1173"/>
                  <a:gd name="T41" fmla="*/ 451 h 1056"/>
                  <a:gd name="T42" fmla="*/ 1106 w 1173"/>
                  <a:gd name="T43" fmla="*/ 192 h 1056"/>
                  <a:gd name="T44" fmla="*/ 1087 w 1173"/>
                  <a:gd name="T45" fmla="*/ 134 h 1056"/>
                  <a:gd name="T46" fmla="*/ 1077 w 1173"/>
                  <a:gd name="T47" fmla="*/ 106 h 1056"/>
                  <a:gd name="T48" fmla="*/ 809 w 1173"/>
                  <a:gd name="T49" fmla="*/ 86 h 1056"/>
                  <a:gd name="T50" fmla="*/ 636 w 1173"/>
                  <a:gd name="T51" fmla="*/ 58 h 1056"/>
                  <a:gd name="T52" fmla="*/ 607 w 1173"/>
                  <a:gd name="T53" fmla="*/ 0 h 105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73"/>
                  <a:gd name="T82" fmla="*/ 0 h 1056"/>
                  <a:gd name="T83" fmla="*/ 1173 w 1173"/>
                  <a:gd name="T84" fmla="*/ 1056 h 105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73" h="1056">
                    <a:moveTo>
                      <a:pt x="607" y="0"/>
                    </a:moveTo>
                    <a:cubicBezTo>
                      <a:pt x="560" y="94"/>
                      <a:pt x="485" y="129"/>
                      <a:pt x="396" y="173"/>
                    </a:cubicBezTo>
                    <a:cubicBezTo>
                      <a:pt x="324" y="209"/>
                      <a:pt x="254" y="240"/>
                      <a:pt x="175" y="259"/>
                    </a:cubicBezTo>
                    <a:cubicBezTo>
                      <a:pt x="146" y="278"/>
                      <a:pt x="118" y="298"/>
                      <a:pt x="89" y="317"/>
                    </a:cubicBezTo>
                    <a:cubicBezTo>
                      <a:pt x="79" y="323"/>
                      <a:pt x="60" y="336"/>
                      <a:pt x="60" y="336"/>
                    </a:cubicBezTo>
                    <a:cubicBezTo>
                      <a:pt x="47" y="355"/>
                      <a:pt x="34" y="375"/>
                      <a:pt x="21" y="394"/>
                    </a:cubicBezTo>
                    <a:cubicBezTo>
                      <a:pt x="10" y="411"/>
                      <a:pt x="2" y="451"/>
                      <a:pt x="2" y="451"/>
                    </a:cubicBezTo>
                    <a:cubicBezTo>
                      <a:pt x="11" y="545"/>
                      <a:pt x="0" y="571"/>
                      <a:pt x="69" y="624"/>
                    </a:cubicBezTo>
                    <a:cubicBezTo>
                      <a:pt x="100" y="715"/>
                      <a:pt x="176" y="790"/>
                      <a:pt x="252" y="845"/>
                    </a:cubicBezTo>
                    <a:cubicBezTo>
                      <a:pt x="301" y="880"/>
                      <a:pt x="367" y="897"/>
                      <a:pt x="415" y="931"/>
                    </a:cubicBezTo>
                    <a:cubicBezTo>
                      <a:pt x="493" y="987"/>
                      <a:pt x="455" y="972"/>
                      <a:pt x="521" y="989"/>
                    </a:cubicBezTo>
                    <a:cubicBezTo>
                      <a:pt x="558" y="1027"/>
                      <a:pt x="587" y="1039"/>
                      <a:pt x="636" y="1056"/>
                    </a:cubicBezTo>
                    <a:cubicBezTo>
                      <a:pt x="655" y="1053"/>
                      <a:pt x="675" y="1053"/>
                      <a:pt x="693" y="1046"/>
                    </a:cubicBezTo>
                    <a:cubicBezTo>
                      <a:pt x="702" y="1043"/>
                      <a:pt x="705" y="1032"/>
                      <a:pt x="713" y="1027"/>
                    </a:cubicBezTo>
                    <a:cubicBezTo>
                      <a:pt x="747" y="1004"/>
                      <a:pt x="758" y="1006"/>
                      <a:pt x="799" y="998"/>
                    </a:cubicBezTo>
                    <a:cubicBezTo>
                      <a:pt x="865" y="955"/>
                      <a:pt x="890" y="888"/>
                      <a:pt x="933" y="826"/>
                    </a:cubicBezTo>
                    <a:cubicBezTo>
                      <a:pt x="963" y="783"/>
                      <a:pt x="998" y="743"/>
                      <a:pt x="1029" y="701"/>
                    </a:cubicBezTo>
                    <a:cubicBezTo>
                      <a:pt x="1032" y="691"/>
                      <a:pt x="1033" y="680"/>
                      <a:pt x="1039" y="672"/>
                    </a:cubicBezTo>
                    <a:cubicBezTo>
                      <a:pt x="1047" y="661"/>
                      <a:pt x="1063" y="656"/>
                      <a:pt x="1068" y="643"/>
                    </a:cubicBezTo>
                    <a:cubicBezTo>
                      <a:pt x="1076" y="622"/>
                      <a:pt x="1073" y="598"/>
                      <a:pt x="1077" y="576"/>
                    </a:cubicBezTo>
                    <a:cubicBezTo>
                      <a:pt x="1087" y="523"/>
                      <a:pt x="1133" y="482"/>
                      <a:pt x="1173" y="451"/>
                    </a:cubicBezTo>
                    <a:cubicBezTo>
                      <a:pt x="1158" y="358"/>
                      <a:pt x="1135" y="280"/>
                      <a:pt x="1106" y="192"/>
                    </a:cubicBezTo>
                    <a:cubicBezTo>
                      <a:pt x="1100" y="173"/>
                      <a:pt x="1094" y="153"/>
                      <a:pt x="1087" y="134"/>
                    </a:cubicBezTo>
                    <a:cubicBezTo>
                      <a:pt x="1084" y="125"/>
                      <a:pt x="1087" y="108"/>
                      <a:pt x="1077" y="106"/>
                    </a:cubicBezTo>
                    <a:cubicBezTo>
                      <a:pt x="957" y="81"/>
                      <a:pt x="1045" y="97"/>
                      <a:pt x="809" y="86"/>
                    </a:cubicBezTo>
                    <a:cubicBezTo>
                      <a:pt x="752" y="73"/>
                      <a:pt x="694" y="69"/>
                      <a:pt x="636" y="58"/>
                    </a:cubicBezTo>
                    <a:cubicBezTo>
                      <a:pt x="622" y="18"/>
                      <a:pt x="632" y="38"/>
                      <a:pt x="607" y="0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45" name="Text Box 14"/>
              <p:cNvSpPr txBox="1">
                <a:spLocks noChangeArrowheads="1"/>
              </p:cNvSpPr>
              <p:nvPr/>
            </p:nvSpPr>
            <p:spPr bwMode="auto">
              <a:xfrm>
                <a:off x="1900" y="2025"/>
                <a:ext cx="226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6" name="Text Box 15"/>
              <p:cNvSpPr txBox="1">
                <a:spLocks noChangeArrowheads="1"/>
              </p:cNvSpPr>
              <p:nvPr/>
            </p:nvSpPr>
            <p:spPr bwMode="auto">
              <a:xfrm>
                <a:off x="2052" y="2078"/>
                <a:ext cx="22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47" name="Text Box 16"/>
              <p:cNvSpPr txBox="1">
                <a:spLocks noChangeArrowheads="1"/>
              </p:cNvSpPr>
              <p:nvPr/>
            </p:nvSpPr>
            <p:spPr bwMode="auto">
              <a:xfrm>
                <a:off x="2242" y="2166"/>
                <a:ext cx="228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8" name="Text Box 17"/>
              <p:cNvSpPr txBox="1">
                <a:spLocks noChangeArrowheads="1"/>
              </p:cNvSpPr>
              <p:nvPr/>
            </p:nvSpPr>
            <p:spPr bwMode="auto">
              <a:xfrm>
                <a:off x="2205" y="2061"/>
                <a:ext cx="227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9" name="Text Box 18"/>
              <p:cNvSpPr txBox="1">
                <a:spLocks noChangeArrowheads="1"/>
              </p:cNvSpPr>
              <p:nvPr/>
            </p:nvSpPr>
            <p:spPr bwMode="auto">
              <a:xfrm>
                <a:off x="1748" y="2025"/>
                <a:ext cx="228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0" name="Text Box 19"/>
              <p:cNvSpPr txBox="1">
                <a:spLocks noChangeArrowheads="1"/>
              </p:cNvSpPr>
              <p:nvPr/>
            </p:nvSpPr>
            <p:spPr bwMode="auto">
              <a:xfrm>
                <a:off x="2090" y="2625"/>
                <a:ext cx="229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1" name="Text Box 20"/>
              <p:cNvSpPr txBox="1">
                <a:spLocks noChangeArrowheads="1"/>
              </p:cNvSpPr>
              <p:nvPr/>
            </p:nvSpPr>
            <p:spPr bwMode="auto">
              <a:xfrm>
                <a:off x="2205" y="2414"/>
                <a:ext cx="22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52" name="Text Box 21"/>
              <p:cNvSpPr txBox="1">
                <a:spLocks noChangeArrowheads="1"/>
              </p:cNvSpPr>
              <p:nvPr/>
            </p:nvSpPr>
            <p:spPr bwMode="auto">
              <a:xfrm>
                <a:off x="2165" y="2520"/>
                <a:ext cx="229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53" name="Text Box 22"/>
              <p:cNvSpPr txBox="1">
                <a:spLocks noChangeArrowheads="1"/>
              </p:cNvSpPr>
              <p:nvPr/>
            </p:nvSpPr>
            <p:spPr bwMode="auto">
              <a:xfrm>
                <a:off x="1976" y="2731"/>
                <a:ext cx="229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54" name="Text Box 23"/>
              <p:cNvSpPr txBox="1">
                <a:spLocks noChangeArrowheads="1"/>
              </p:cNvSpPr>
              <p:nvPr/>
            </p:nvSpPr>
            <p:spPr bwMode="auto">
              <a:xfrm>
                <a:off x="2281" y="2308"/>
                <a:ext cx="226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sp>
          <p:nvSpPr>
            <p:cNvPr id="16414" name="Text Box 24"/>
            <p:cNvSpPr txBox="1">
              <a:spLocks noChangeArrowheads="1"/>
            </p:cNvSpPr>
            <p:nvPr/>
          </p:nvSpPr>
          <p:spPr bwMode="auto">
            <a:xfrm>
              <a:off x="3387" y="3329"/>
              <a:ext cx="22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400" b="1">
                  <a:solidFill>
                    <a:schemeClr val="bg1"/>
                  </a:solidFill>
                  <a:latin typeface="Arial Black" panose="020B0A04020102020204" pitchFamily="34" charset="0"/>
                </a:rPr>
                <a:t>-</a:t>
              </a:r>
            </a:p>
          </p:txBody>
        </p:sp>
        <p:grpSp>
          <p:nvGrpSpPr>
            <p:cNvPr id="16415" name="Group 25"/>
            <p:cNvGrpSpPr>
              <a:grpSpLocks/>
            </p:cNvGrpSpPr>
            <p:nvPr/>
          </p:nvGrpSpPr>
          <p:grpSpPr bwMode="auto">
            <a:xfrm>
              <a:off x="2393" y="3385"/>
              <a:ext cx="973" cy="799"/>
              <a:chOff x="2266" y="2673"/>
              <a:chExt cx="973" cy="799"/>
            </a:xfrm>
          </p:grpSpPr>
          <p:sp>
            <p:nvSpPr>
              <p:cNvPr id="16436" name="Freeform 26"/>
              <p:cNvSpPr>
                <a:spLocks/>
              </p:cNvSpPr>
              <p:nvPr/>
            </p:nvSpPr>
            <p:spPr bwMode="auto">
              <a:xfrm>
                <a:off x="2266" y="2693"/>
                <a:ext cx="973" cy="779"/>
              </a:xfrm>
              <a:custGeom>
                <a:avLst/>
                <a:gdLst>
                  <a:gd name="T0" fmla="*/ 243 w 867"/>
                  <a:gd name="T1" fmla="*/ 67 h 802"/>
                  <a:gd name="T2" fmla="*/ 205 w 867"/>
                  <a:gd name="T3" fmla="*/ 163 h 802"/>
                  <a:gd name="T4" fmla="*/ 166 w 867"/>
                  <a:gd name="T5" fmla="*/ 298 h 802"/>
                  <a:gd name="T6" fmla="*/ 138 w 867"/>
                  <a:gd name="T7" fmla="*/ 355 h 802"/>
                  <a:gd name="T8" fmla="*/ 118 w 867"/>
                  <a:gd name="T9" fmla="*/ 413 h 802"/>
                  <a:gd name="T10" fmla="*/ 90 w 867"/>
                  <a:gd name="T11" fmla="*/ 432 h 802"/>
                  <a:gd name="T12" fmla="*/ 42 w 867"/>
                  <a:gd name="T13" fmla="*/ 480 h 802"/>
                  <a:gd name="T14" fmla="*/ 22 w 867"/>
                  <a:gd name="T15" fmla="*/ 499 h 802"/>
                  <a:gd name="T16" fmla="*/ 3 w 867"/>
                  <a:gd name="T17" fmla="*/ 557 h 802"/>
                  <a:gd name="T18" fmla="*/ 13 w 867"/>
                  <a:gd name="T19" fmla="*/ 624 h 802"/>
                  <a:gd name="T20" fmla="*/ 51 w 867"/>
                  <a:gd name="T21" fmla="*/ 653 h 802"/>
                  <a:gd name="T22" fmla="*/ 435 w 867"/>
                  <a:gd name="T23" fmla="*/ 730 h 802"/>
                  <a:gd name="T24" fmla="*/ 608 w 867"/>
                  <a:gd name="T25" fmla="*/ 778 h 802"/>
                  <a:gd name="T26" fmla="*/ 867 w 867"/>
                  <a:gd name="T27" fmla="*/ 710 h 802"/>
                  <a:gd name="T28" fmla="*/ 781 w 867"/>
                  <a:gd name="T29" fmla="*/ 490 h 802"/>
                  <a:gd name="T30" fmla="*/ 752 w 867"/>
                  <a:gd name="T31" fmla="*/ 422 h 802"/>
                  <a:gd name="T32" fmla="*/ 704 w 867"/>
                  <a:gd name="T33" fmla="*/ 202 h 802"/>
                  <a:gd name="T34" fmla="*/ 618 w 867"/>
                  <a:gd name="T35" fmla="*/ 115 h 802"/>
                  <a:gd name="T36" fmla="*/ 560 w 867"/>
                  <a:gd name="T37" fmla="*/ 77 h 802"/>
                  <a:gd name="T38" fmla="*/ 502 w 867"/>
                  <a:gd name="T39" fmla="*/ 0 h 802"/>
                  <a:gd name="T40" fmla="*/ 291 w 867"/>
                  <a:gd name="T41" fmla="*/ 48 h 802"/>
                  <a:gd name="T42" fmla="*/ 243 w 867"/>
                  <a:gd name="T43" fmla="*/ 67 h 8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67"/>
                  <a:gd name="T67" fmla="*/ 0 h 802"/>
                  <a:gd name="T68" fmla="*/ 867 w 867"/>
                  <a:gd name="T69" fmla="*/ 802 h 8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67" h="802">
                    <a:moveTo>
                      <a:pt x="243" y="67"/>
                    </a:moveTo>
                    <a:cubicBezTo>
                      <a:pt x="220" y="138"/>
                      <a:pt x="233" y="107"/>
                      <a:pt x="205" y="163"/>
                    </a:cubicBezTo>
                    <a:cubicBezTo>
                      <a:pt x="184" y="281"/>
                      <a:pt x="206" y="239"/>
                      <a:pt x="166" y="298"/>
                    </a:cubicBezTo>
                    <a:cubicBezTo>
                      <a:pt x="137" y="388"/>
                      <a:pt x="182" y="257"/>
                      <a:pt x="138" y="355"/>
                    </a:cubicBezTo>
                    <a:cubicBezTo>
                      <a:pt x="130" y="374"/>
                      <a:pt x="135" y="402"/>
                      <a:pt x="118" y="413"/>
                    </a:cubicBezTo>
                    <a:cubicBezTo>
                      <a:pt x="109" y="419"/>
                      <a:pt x="98" y="425"/>
                      <a:pt x="90" y="432"/>
                    </a:cubicBezTo>
                    <a:cubicBezTo>
                      <a:pt x="73" y="447"/>
                      <a:pt x="58" y="464"/>
                      <a:pt x="42" y="480"/>
                    </a:cubicBezTo>
                    <a:cubicBezTo>
                      <a:pt x="35" y="486"/>
                      <a:pt x="22" y="499"/>
                      <a:pt x="22" y="499"/>
                    </a:cubicBezTo>
                    <a:cubicBezTo>
                      <a:pt x="16" y="518"/>
                      <a:pt x="0" y="537"/>
                      <a:pt x="3" y="557"/>
                    </a:cubicBezTo>
                    <a:cubicBezTo>
                      <a:pt x="6" y="579"/>
                      <a:pt x="3" y="604"/>
                      <a:pt x="13" y="624"/>
                    </a:cubicBezTo>
                    <a:cubicBezTo>
                      <a:pt x="20" y="638"/>
                      <a:pt x="39" y="643"/>
                      <a:pt x="51" y="653"/>
                    </a:cubicBezTo>
                    <a:cubicBezTo>
                      <a:pt x="161" y="748"/>
                      <a:pt x="286" y="724"/>
                      <a:pt x="435" y="730"/>
                    </a:cubicBezTo>
                    <a:cubicBezTo>
                      <a:pt x="494" y="739"/>
                      <a:pt x="551" y="758"/>
                      <a:pt x="608" y="778"/>
                    </a:cubicBezTo>
                    <a:cubicBezTo>
                      <a:pt x="738" y="766"/>
                      <a:pt x="807" y="802"/>
                      <a:pt x="867" y="710"/>
                    </a:cubicBezTo>
                    <a:cubicBezTo>
                      <a:pt x="858" y="621"/>
                      <a:pt x="845" y="554"/>
                      <a:pt x="781" y="490"/>
                    </a:cubicBezTo>
                    <a:cubicBezTo>
                      <a:pt x="773" y="467"/>
                      <a:pt x="756" y="446"/>
                      <a:pt x="752" y="422"/>
                    </a:cubicBezTo>
                    <a:cubicBezTo>
                      <a:pt x="721" y="205"/>
                      <a:pt x="780" y="317"/>
                      <a:pt x="704" y="202"/>
                    </a:cubicBezTo>
                    <a:cubicBezTo>
                      <a:pt x="681" y="167"/>
                      <a:pt x="651" y="141"/>
                      <a:pt x="618" y="115"/>
                    </a:cubicBezTo>
                    <a:cubicBezTo>
                      <a:pt x="600" y="101"/>
                      <a:pt x="560" y="77"/>
                      <a:pt x="560" y="77"/>
                    </a:cubicBezTo>
                    <a:cubicBezTo>
                      <a:pt x="547" y="39"/>
                      <a:pt x="536" y="22"/>
                      <a:pt x="502" y="0"/>
                    </a:cubicBezTo>
                    <a:cubicBezTo>
                      <a:pt x="431" y="15"/>
                      <a:pt x="361" y="30"/>
                      <a:pt x="291" y="48"/>
                    </a:cubicBezTo>
                    <a:cubicBezTo>
                      <a:pt x="257" y="70"/>
                      <a:pt x="274" y="67"/>
                      <a:pt x="243" y="67"/>
                    </a:cubicBezTo>
                    <a:close/>
                  </a:path>
                </a:pathLst>
              </a:custGeom>
              <a:solidFill>
                <a:srgbClr val="CC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37" name="Text Box 27"/>
              <p:cNvSpPr txBox="1">
                <a:spLocks noChangeArrowheads="1"/>
              </p:cNvSpPr>
              <p:nvPr/>
            </p:nvSpPr>
            <p:spPr bwMode="auto">
              <a:xfrm>
                <a:off x="2470" y="2754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8" name="Text Box 28"/>
              <p:cNvSpPr txBox="1">
                <a:spLocks noChangeArrowheads="1"/>
              </p:cNvSpPr>
              <p:nvPr/>
            </p:nvSpPr>
            <p:spPr bwMode="auto">
              <a:xfrm>
                <a:off x="2774" y="2731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9" name="Text Box 29"/>
              <p:cNvSpPr txBox="1">
                <a:spLocks noChangeArrowheads="1"/>
              </p:cNvSpPr>
              <p:nvPr/>
            </p:nvSpPr>
            <p:spPr bwMode="auto">
              <a:xfrm>
                <a:off x="2888" y="2872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0" name="Text Box 30"/>
              <p:cNvSpPr txBox="1">
                <a:spLocks noChangeArrowheads="1"/>
              </p:cNvSpPr>
              <p:nvPr/>
            </p:nvSpPr>
            <p:spPr bwMode="auto">
              <a:xfrm>
                <a:off x="2432" y="290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1" name="Text Box 31"/>
              <p:cNvSpPr txBox="1">
                <a:spLocks noChangeArrowheads="1"/>
              </p:cNvSpPr>
              <p:nvPr/>
            </p:nvSpPr>
            <p:spPr bwMode="auto">
              <a:xfrm>
                <a:off x="2622" y="2673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2" name="Text Box 32"/>
              <p:cNvSpPr txBox="1">
                <a:spLocks noChangeArrowheads="1"/>
              </p:cNvSpPr>
              <p:nvPr/>
            </p:nvSpPr>
            <p:spPr bwMode="auto">
              <a:xfrm>
                <a:off x="2319" y="3013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43" name="Text Box 33"/>
              <p:cNvSpPr txBox="1">
                <a:spLocks noChangeArrowheads="1"/>
              </p:cNvSpPr>
              <p:nvPr/>
            </p:nvSpPr>
            <p:spPr bwMode="auto">
              <a:xfrm>
                <a:off x="2926" y="3013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grpSp>
          <p:nvGrpSpPr>
            <p:cNvPr id="16416" name="Group 34"/>
            <p:cNvGrpSpPr>
              <a:grpSpLocks/>
            </p:cNvGrpSpPr>
            <p:nvPr/>
          </p:nvGrpSpPr>
          <p:grpSpPr bwMode="auto">
            <a:xfrm>
              <a:off x="1580" y="1671"/>
              <a:ext cx="1162" cy="1053"/>
              <a:chOff x="1308" y="896"/>
              <a:chExt cx="1162" cy="1053"/>
            </a:xfrm>
          </p:grpSpPr>
          <p:sp>
            <p:nvSpPr>
              <p:cNvPr id="16426" name="Freeform 35"/>
              <p:cNvSpPr>
                <a:spLocks noChangeAspect="1"/>
              </p:cNvSpPr>
              <p:nvPr/>
            </p:nvSpPr>
            <p:spPr bwMode="auto">
              <a:xfrm>
                <a:off x="1308" y="896"/>
                <a:ext cx="1143" cy="989"/>
              </a:xfrm>
              <a:custGeom>
                <a:avLst/>
                <a:gdLst>
                  <a:gd name="T0" fmla="*/ 154 w 509"/>
                  <a:gd name="T1" fmla="*/ 29 h 509"/>
                  <a:gd name="T2" fmla="*/ 106 w 509"/>
                  <a:gd name="T3" fmla="*/ 77 h 509"/>
                  <a:gd name="T4" fmla="*/ 48 w 509"/>
                  <a:gd name="T5" fmla="*/ 154 h 509"/>
                  <a:gd name="T6" fmla="*/ 10 w 509"/>
                  <a:gd name="T7" fmla="*/ 240 h 509"/>
                  <a:gd name="T8" fmla="*/ 0 w 509"/>
                  <a:gd name="T9" fmla="*/ 269 h 509"/>
                  <a:gd name="T10" fmla="*/ 68 w 509"/>
                  <a:gd name="T11" fmla="*/ 451 h 509"/>
                  <a:gd name="T12" fmla="*/ 183 w 509"/>
                  <a:gd name="T13" fmla="*/ 490 h 509"/>
                  <a:gd name="T14" fmla="*/ 260 w 509"/>
                  <a:gd name="T15" fmla="*/ 509 h 509"/>
                  <a:gd name="T16" fmla="*/ 404 w 509"/>
                  <a:gd name="T17" fmla="*/ 471 h 509"/>
                  <a:gd name="T18" fmla="*/ 471 w 509"/>
                  <a:gd name="T19" fmla="*/ 279 h 509"/>
                  <a:gd name="T20" fmla="*/ 509 w 509"/>
                  <a:gd name="T21" fmla="*/ 192 h 509"/>
                  <a:gd name="T22" fmla="*/ 442 w 509"/>
                  <a:gd name="T23" fmla="*/ 115 h 509"/>
                  <a:gd name="T24" fmla="*/ 298 w 509"/>
                  <a:gd name="T25" fmla="*/ 0 h 509"/>
                  <a:gd name="T26" fmla="*/ 212 w 509"/>
                  <a:gd name="T27" fmla="*/ 10 h 509"/>
                  <a:gd name="T28" fmla="*/ 154 w 509"/>
                  <a:gd name="T29" fmla="*/ 29 h 50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9"/>
                  <a:gd name="T46" fmla="*/ 0 h 509"/>
                  <a:gd name="T47" fmla="*/ 509 w 509"/>
                  <a:gd name="T48" fmla="*/ 509 h 50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9" h="509">
                    <a:moveTo>
                      <a:pt x="154" y="29"/>
                    </a:moveTo>
                    <a:cubicBezTo>
                      <a:pt x="103" y="106"/>
                      <a:pt x="170" y="13"/>
                      <a:pt x="106" y="77"/>
                    </a:cubicBezTo>
                    <a:cubicBezTo>
                      <a:pt x="70" y="113"/>
                      <a:pt x="98" y="121"/>
                      <a:pt x="48" y="154"/>
                    </a:cubicBezTo>
                    <a:cubicBezTo>
                      <a:pt x="18" y="200"/>
                      <a:pt x="33" y="171"/>
                      <a:pt x="10" y="240"/>
                    </a:cubicBezTo>
                    <a:cubicBezTo>
                      <a:pt x="7" y="250"/>
                      <a:pt x="0" y="269"/>
                      <a:pt x="0" y="269"/>
                    </a:cubicBezTo>
                    <a:cubicBezTo>
                      <a:pt x="6" y="326"/>
                      <a:pt x="2" y="421"/>
                      <a:pt x="68" y="451"/>
                    </a:cubicBezTo>
                    <a:cubicBezTo>
                      <a:pt x="102" y="466"/>
                      <a:pt x="146" y="480"/>
                      <a:pt x="183" y="490"/>
                    </a:cubicBezTo>
                    <a:cubicBezTo>
                      <a:pt x="208" y="497"/>
                      <a:pt x="260" y="509"/>
                      <a:pt x="260" y="509"/>
                    </a:cubicBezTo>
                    <a:cubicBezTo>
                      <a:pt x="313" y="501"/>
                      <a:pt x="359" y="500"/>
                      <a:pt x="404" y="471"/>
                    </a:cubicBezTo>
                    <a:cubicBezTo>
                      <a:pt x="425" y="407"/>
                      <a:pt x="434" y="334"/>
                      <a:pt x="471" y="279"/>
                    </a:cubicBezTo>
                    <a:cubicBezTo>
                      <a:pt x="481" y="247"/>
                      <a:pt x="499" y="224"/>
                      <a:pt x="509" y="192"/>
                    </a:cubicBezTo>
                    <a:cubicBezTo>
                      <a:pt x="498" y="134"/>
                      <a:pt x="498" y="130"/>
                      <a:pt x="442" y="115"/>
                    </a:cubicBezTo>
                    <a:cubicBezTo>
                      <a:pt x="393" y="44"/>
                      <a:pt x="373" y="26"/>
                      <a:pt x="298" y="0"/>
                    </a:cubicBezTo>
                    <a:cubicBezTo>
                      <a:pt x="269" y="3"/>
                      <a:pt x="240" y="3"/>
                      <a:pt x="212" y="10"/>
                    </a:cubicBezTo>
                    <a:cubicBezTo>
                      <a:pt x="116" y="34"/>
                      <a:pt x="244" y="29"/>
                      <a:pt x="154" y="29"/>
                    </a:cubicBezTo>
                    <a:close/>
                  </a:path>
                </a:pathLst>
              </a:custGeom>
              <a:solidFill>
                <a:srgbClr val="CC990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27" name="Text Box 36"/>
              <p:cNvSpPr txBox="1">
                <a:spLocks noChangeArrowheads="1"/>
              </p:cNvSpPr>
              <p:nvPr/>
            </p:nvSpPr>
            <p:spPr bwMode="auto">
              <a:xfrm>
                <a:off x="2205" y="1285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28" name="Text Box 37"/>
              <p:cNvSpPr txBox="1">
                <a:spLocks noChangeArrowheads="1"/>
              </p:cNvSpPr>
              <p:nvPr/>
            </p:nvSpPr>
            <p:spPr bwMode="auto">
              <a:xfrm>
                <a:off x="2242" y="1166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29" name="Text Box 38"/>
              <p:cNvSpPr txBox="1">
                <a:spLocks noChangeArrowheads="1"/>
              </p:cNvSpPr>
              <p:nvPr/>
            </p:nvSpPr>
            <p:spPr bwMode="auto">
              <a:xfrm>
                <a:off x="2126" y="1414"/>
                <a:ext cx="2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0" name="Text Box 39"/>
              <p:cNvSpPr txBox="1">
                <a:spLocks noChangeArrowheads="1"/>
              </p:cNvSpPr>
              <p:nvPr/>
            </p:nvSpPr>
            <p:spPr bwMode="auto">
              <a:xfrm>
                <a:off x="2090" y="1519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1" name="Text Box 40"/>
              <p:cNvSpPr txBox="1">
                <a:spLocks noChangeArrowheads="1"/>
              </p:cNvSpPr>
              <p:nvPr/>
            </p:nvSpPr>
            <p:spPr bwMode="auto">
              <a:xfrm>
                <a:off x="2052" y="1638"/>
                <a:ext cx="2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+</a:t>
                </a:r>
              </a:p>
            </p:txBody>
          </p:sp>
          <p:sp>
            <p:nvSpPr>
              <p:cNvPr id="16432" name="Text Box 41"/>
              <p:cNvSpPr txBox="1">
                <a:spLocks noChangeArrowheads="1"/>
              </p:cNvSpPr>
              <p:nvPr/>
            </p:nvSpPr>
            <p:spPr bwMode="auto">
              <a:xfrm>
                <a:off x="2090" y="1038"/>
                <a:ext cx="22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3" name="Text Box 42"/>
              <p:cNvSpPr txBox="1">
                <a:spLocks noChangeArrowheads="1"/>
              </p:cNvSpPr>
              <p:nvPr/>
            </p:nvSpPr>
            <p:spPr bwMode="auto">
              <a:xfrm>
                <a:off x="1897" y="1661"/>
                <a:ext cx="22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4" name="Text Box 43"/>
              <p:cNvSpPr txBox="1">
                <a:spLocks noChangeArrowheads="1"/>
              </p:cNvSpPr>
              <p:nvPr/>
            </p:nvSpPr>
            <p:spPr bwMode="auto">
              <a:xfrm>
                <a:off x="1691" y="1661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35" name="Text Box 44"/>
              <p:cNvSpPr txBox="1">
                <a:spLocks noChangeArrowheads="1"/>
              </p:cNvSpPr>
              <p:nvPr/>
            </p:nvSpPr>
            <p:spPr bwMode="auto">
              <a:xfrm>
                <a:off x="1527" y="1618"/>
                <a:ext cx="2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  <p:grpSp>
          <p:nvGrpSpPr>
            <p:cNvPr id="16417" name="Group 45"/>
            <p:cNvGrpSpPr>
              <a:grpSpLocks/>
            </p:cNvGrpSpPr>
            <p:nvPr/>
          </p:nvGrpSpPr>
          <p:grpSpPr bwMode="auto">
            <a:xfrm>
              <a:off x="2880" y="2568"/>
              <a:ext cx="1181" cy="995"/>
              <a:chOff x="2961" y="1929"/>
              <a:chExt cx="1181" cy="995"/>
            </a:xfrm>
          </p:grpSpPr>
          <p:grpSp>
            <p:nvGrpSpPr>
              <p:cNvPr id="16418" name="Group 46"/>
              <p:cNvGrpSpPr>
                <a:grpSpLocks/>
              </p:cNvGrpSpPr>
              <p:nvPr/>
            </p:nvGrpSpPr>
            <p:grpSpPr bwMode="auto">
              <a:xfrm>
                <a:off x="2961" y="1929"/>
                <a:ext cx="1181" cy="995"/>
                <a:chOff x="2961" y="1929"/>
                <a:chExt cx="1181" cy="995"/>
              </a:xfrm>
            </p:grpSpPr>
            <p:sp>
              <p:nvSpPr>
                <p:cNvPr id="16421" name="Freeform 47"/>
                <p:cNvSpPr>
                  <a:spLocks noChangeAspect="1"/>
                </p:cNvSpPr>
                <p:nvPr/>
              </p:nvSpPr>
              <p:spPr bwMode="auto">
                <a:xfrm>
                  <a:off x="2961" y="1929"/>
                  <a:ext cx="1181" cy="995"/>
                </a:xfrm>
                <a:custGeom>
                  <a:avLst/>
                  <a:gdLst>
                    <a:gd name="T0" fmla="*/ 134 w 526"/>
                    <a:gd name="T1" fmla="*/ 29 h 512"/>
                    <a:gd name="T2" fmla="*/ 48 w 526"/>
                    <a:gd name="T3" fmla="*/ 87 h 512"/>
                    <a:gd name="T4" fmla="*/ 0 w 526"/>
                    <a:gd name="T5" fmla="*/ 173 h 512"/>
                    <a:gd name="T6" fmla="*/ 125 w 526"/>
                    <a:gd name="T7" fmla="*/ 423 h 512"/>
                    <a:gd name="T8" fmla="*/ 230 w 526"/>
                    <a:gd name="T9" fmla="*/ 461 h 512"/>
                    <a:gd name="T10" fmla="*/ 413 w 526"/>
                    <a:gd name="T11" fmla="*/ 500 h 512"/>
                    <a:gd name="T12" fmla="*/ 490 w 526"/>
                    <a:gd name="T13" fmla="*/ 480 h 512"/>
                    <a:gd name="T14" fmla="*/ 518 w 526"/>
                    <a:gd name="T15" fmla="*/ 384 h 512"/>
                    <a:gd name="T16" fmla="*/ 518 w 526"/>
                    <a:gd name="T17" fmla="*/ 173 h 512"/>
                    <a:gd name="T18" fmla="*/ 509 w 526"/>
                    <a:gd name="T19" fmla="*/ 68 h 512"/>
                    <a:gd name="T20" fmla="*/ 451 w 526"/>
                    <a:gd name="T21" fmla="*/ 48 h 512"/>
                    <a:gd name="T22" fmla="*/ 422 w 526"/>
                    <a:gd name="T23" fmla="*/ 29 h 512"/>
                    <a:gd name="T24" fmla="*/ 365 w 526"/>
                    <a:gd name="T25" fmla="*/ 10 h 512"/>
                    <a:gd name="T26" fmla="*/ 336 w 526"/>
                    <a:gd name="T27" fmla="*/ 0 h 512"/>
                    <a:gd name="T28" fmla="*/ 134 w 526"/>
                    <a:gd name="T29" fmla="*/ 29 h 51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26"/>
                    <a:gd name="T46" fmla="*/ 0 h 512"/>
                    <a:gd name="T47" fmla="*/ 526 w 526"/>
                    <a:gd name="T48" fmla="*/ 512 h 51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26" h="512">
                      <a:moveTo>
                        <a:pt x="134" y="29"/>
                      </a:moveTo>
                      <a:cubicBezTo>
                        <a:pt x="103" y="50"/>
                        <a:pt x="82" y="70"/>
                        <a:pt x="48" y="87"/>
                      </a:cubicBezTo>
                      <a:cubicBezTo>
                        <a:pt x="4" y="153"/>
                        <a:pt x="17" y="122"/>
                        <a:pt x="0" y="173"/>
                      </a:cubicBezTo>
                      <a:cubicBezTo>
                        <a:pt x="10" y="284"/>
                        <a:pt x="17" y="371"/>
                        <a:pt x="125" y="423"/>
                      </a:cubicBezTo>
                      <a:cubicBezTo>
                        <a:pt x="144" y="486"/>
                        <a:pt x="121" y="441"/>
                        <a:pt x="230" y="461"/>
                      </a:cubicBezTo>
                      <a:cubicBezTo>
                        <a:pt x="293" y="472"/>
                        <a:pt x="348" y="492"/>
                        <a:pt x="413" y="500"/>
                      </a:cubicBezTo>
                      <a:cubicBezTo>
                        <a:pt x="451" y="512"/>
                        <a:pt x="462" y="508"/>
                        <a:pt x="490" y="480"/>
                      </a:cubicBezTo>
                      <a:cubicBezTo>
                        <a:pt x="513" y="410"/>
                        <a:pt x="504" y="443"/>
                        <a:pt x="518" y="384"/>
                      </a:cubicBezTo>
                      <a:cubicBezTo>
                        <a:pt x="497" y="183"/>
                        <a:pt x="518" y="433"/>
                        <a:pt x="518" y="173"/>
                      </a:cubicBezTo>
                      <a:cubicBezTo>
                        <a:pt x="518" y="138"/>
                        <a:pt x="526" y="99"/>
                        <a:pt x="509" y="68"/>
                      </a:cubicBezTo>
                      <a:cubicBezTo>
                        <a:pt x="499" y="50"/>
                        <a:pt x="470" y="55"/>
                        <a:pt x="451" y="48"/>
                      </a:cubicBezTo>
                      <a:cubicBezTo>
                        <a:pt x="440" y="44"/>
                        <a:pt x="433" y="34"/>
                        <a:pt x="422" y="29"/>
                      </a:cubicBezTo>
                      <a:cubicBezTo>
                        <a:pt x="404" y="21"/>
                        <a:pt x="384" y="16"/>
                        <a:pt x="365" y="10"/>
                      </a:cubicBezTo>
                      <a:cubicBezTo>
                        <a:pt x="355" y="7"/>
                        <a:pt x="336" y="0"/>
                        <a:pt x="336" y="0"/>
                      </a:cubicBezTo>
                      <a:cubicBezTo>
                        <a:pt x="233" y="7"/>
                        <a:pt x="211" y="5"/>
                        <a:pt x="134" y="29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6422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2964" y="2166"/>
                  <a:ext cx="22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23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040" y="2061"/>
                  <a:ext cx="229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  <p:sp>
              <p:nvSpPr>
                <p:cNvPr id="1642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2964" y="2308"/>
                  <a:ext cx="228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4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-</a:t>
                  </a:r>
                </a:p>
              </p:txBody>
            </p:sp>
            <p:sp>
              <p:nvSpPr>
                <p:cNvPr id="16425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002" y="2436"/>
                  <a:ext cx="227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pt-BR" altLang="pt-BR" sz="2000" b="1">
                      <a:solidFill>
                        <a:schemeClr val="bg1"/>
                      </a:solidFill>
                      <a:latin typeface="Arial Black" panose="020B0A04020102020204" pitchFamily="34" charset="0"/>
                    </a:rPr>
                    <a:t>+</a:t>
                  </a:r>
                </a:p>
              </p:txBody>
            </p:sp>
          </p:grpSp>
          <p:sp>
            <p:nvSpPr>
              <p:cNvPr id="16419" name="Text Box 52"/>
              <p:cNvSpPr txBox="1">
                <a:spLocks noChangeArrowheads="1"/>
              </p:cNvSpPr>
              <p:nvPr/>
            </p:nvSpPr>
            <p:spPr bwMode="auto">
              <a:xfrm>
                <a:off x="3192" y="1955"/>
                <a:ext cx="22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0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  <p:sp>
            <p:nvSpPr>
              <p:cNvPr id="16420" name="Text Box 53"/>
              <p:cNvSpPr txBox="1">
                <a:spLocks noChangeArrowheads="1"/>
              </p:cNvSpPr>
              <p:nvPr/>
            </p:nvSpPr>
            <p:spPr bwMode="auto">
              <a:xfrm>
                <a:off x="3115" y="2554"/>
                <a:ext cx="22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10" name="Group 78"/>
          <p:cNvGrpSpPr>
            <a:grpSpLocks/>
          </p:cNvGrpSpPr>
          <p:nvPr/>
        </p:nvGrpSpPr>
        <p:grpSpPr bwMode="auto">
          <a:xfrm>
            <a:off x="250825" y="762000"/>
            <a:ext cx="2265363" cy="3962400"/>
            <a:chOff x="158" y="480"/>
            <a:chExt cx="1427" cy="2496"/>
          </a:xfrm>
        </p:grpSpPr>
        <p:grpSp>
          <p:nvGrpSpPr>
            <p:cNvPr id="16398" name="Group 71"/>
            <p:cNvGrpSpPr>
              <a:grpSpLocks/>
            </p:cNvGrpSpPr>
            <p:nvPr/>
          </p:nvGrpSpPr>
          <p:grpSpPr bwMode="auto">
            <a:xfrm>
              <a:off x="158" y="2527"/>
              <a:ext cx="1427" cy="449"/>
              <a:chOff x="739" y="1207"/>
              <a:chExt cx="1427" cy="449"/>
            </a:xfrm>
          </p:grpSpPr>
          <p:sp>
            <p:nvSpPr>
              <p:cNvPr id="16400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793" y="1207"/>
                <a:ext cx="1271" cy="449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401" name="Text Box 57"/>
              <p:cNvSpPr txBox="1">
                <a:spLocks noChangeAspect="1" noChangeArrowheads="1"/>
              </p:cNvSpPr>
              <p:nvPr/>
            </p:nvSpPr>
            <p:spPr bwMode="auto">
              <a:xfrm>
                <a:off x="1676" y="1230"/>
                <a:ext cx="49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O</a:t>
                </a:r>
                <a:r>
                  <a:rPr lang="pt-BR" altLang="pt-BR" sz="4800" b="1" baseline="30000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  <p:grpSp>
            <p:nvGrpSpPr>
              <p:cNvPr id="16402" name="Group 65"/>
              <p:cNvGrpSpPr>
                <a:grpSpLocks noChangeAspect="1"/>
              </p:cNvGrpSpPr>
              <p:nvPr/>
            </p:nvGrpSpPr>
            <p:grpSpPr bwMode="auto">
              <a:xfrm rot="5400000">
                <a:off x="1268" y="1126"/>
                <a:ext cx="246" cy="652"/>
                <a:chOff x="793" y="709"/>
                <a:chExt cx="273" cy="725"/>
              </a:xfrm>
            </p:grpSpPr>
            <p:sp>
              <p:nvSpPr>
                <p:cNvPr id="16405" name="Line 5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93" y="709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6" name="Line 5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929" y="709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7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793" y="1208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8" name="Line 6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929" y="1208"/>
                  <a:ext cx="137" cy="226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09" name="Line 62"/>
                <p:cNvSpPr>
                  <a:spLocks noChangeAspect="1" noChangeShapeType="1"/>
                </p:cNvSpPr>
                <p:nvPr/>
              </p:nvSpPr>
              <p:spPr bwMode="auto">
                <a:xfrm>
                  <a:off x="793" y="935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10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1066" y="935"/>
                  <a:ext cx="0" cy="272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411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9" y="935"/>
                  <a:ext cx="181" cy="227"/>
                </a:xfrm>
                <a:prstGeom prst="ellips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16403" name="Line 66"/>
              <p:cNvSpPr>
                <a:spLocks noChangeAspect="1" noChangeShapeType="1"/>
              </p:cNvSpPr>
              <p:nvPr/>
            </p:nvSpPr>
            <p:spPr bwMode="auto">
              <a:xfrm>
                <a:off x="1717" y="1452"/>
                <a:ext cx="8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04" name="Text Box 67"/>
              <p:cNvSpPr txBox="1">
                <a:spLocks noChangeAspect="1" noChangeArrowheads="1"/>
              </p:cNvSpPr>
              <p:nvPr/>
            </p:nvSpPr>
            <p:spPr bwMode="auto">
              <a:xfrm>
                <a:off x="739" y="1315"/>
                <a:ext cx="44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R –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16399" name="Freeform 72"/>
            <p:cNvSpPr>
              <a:spLocks/>
            </p:cNvSpPr>
            <p:nvPr/>
          </p:nvSpPr>
          <p:spPr bwMode="auto">
            <a:xfrm>
              <a:off x="707" y="480"/>
              <a:ext cx="612" cy="2033"/>
            </a:xfrm>
            <a:custGeom>
              <a:avLst/>
              <a:gdLst>
                <a:gd name="T0" fmla="*/ 506 w 612"/>
                <a:gd name="T1" fmla="*/ 0 h 2033"/>
                <a:gd name="T2" fmla="*/ 480 w 612"/>
                <a:gd name="T3" fmla="*/ 17 h 2033"/>
                <a:gd name="T4" fmla="*/ 445 w 612"/>
                <a:gd name="T5" fmla="*/ 122 h 2033"/>
                <a:gd name="T6" fmla="*/ 454 w 612"/>
                <a:gd name="T7" fmla="*/ 262 h 2033"/>
                <a:gd name="T8" fmla="*/ 532 w 612"/>
                <a:gd name="T9" fmla="*/ 288 h 2033"/>
                <a:gd name="T10" fmla="*/ 558 w 612"/>
                <a:gd name="T11" fmla="*/ 297 h 2033"/>
                <a:gd name="T12" fmla="*/ 558 w 612"/>
                <a:gd name="T13" fmla="*/ 471 h 2033"/>
                <a:gd name="T14" fmla="*/ 436 w 612"/>
                <a:gd name="T15" fmla="*/ 497 h 2033"/>
                <a:gd name="T16" fmla="*/ 358 w 612"/>
                <a:gd name="T17" fmla="*/ 524 h 2033"/>
                <a:gd name="T18" fmla="*/ 314 w 612"/>
                <a:gd name="T19" fmla="*/ 585 h 2033"/>
                <a:gd name="T20" fmla="*/ 332 w 612"/>
                <a:gd name="T21" fmla="*/ 716 h 2033"/>
                <a:gd name="T22" fmla="*/ 358 w 612"/>
                <a:gd name="T23" fmla="*/ 724 h 2033"/>
                <a:gd name="T24" fmla="*/ 393 w 612"/>
                <a:gd name="T25" fmla="*/ 794 h 2033"/>
                <a:gd name="T26" fmla="*/ 410 w 612"/>
                <a:gd name="T27" fmla="*/ 838 h 2033"/>
                <a:gd name="T28" fmla="*/ 428 w 612"/>
                <a:gd name="T29" fmla="*/ 916 h 2033"/>
                <a:gd name="T30" fmla="*/ 157 w 612"/>
                <a:gd name="T31" fmla="*/ 995 h 2033"/>
                <a:gd name="T32" fmla="*/ 174 w 612"/>
                <a:gd name="T33" fmla="*/ 1143 h 2033"/>
                <a:gd name="T34" fmla="*/ 218 w 612"/>
                <a:gd name="T35" fmla="*/ 1187 h 2033"/>
                <a:gd name="T36" fmla="*/ 288 w 612"/>
                <a:gd name="T37" fmla="*/ 1292 h 2033"/>
                <a:gd name="T38" fmla="*/ 157 w 612"/>
                <a:gd name="T39" fmla="*/ 1457 h 2033"/>
                <a:gd name="T40" fmla="*/ 105 w 612"/>
                <a:gd name="T41" fmla="*/ 1492 h 2033"/>
                <a:gd name="T42" fmla="*/ 61 w 612"/>
                <a:gd name="T43" fmla="*/ 1527 h 2033"/>
                <a:gd name="T44" fmla="*/ 140 w 612"/>
                <a:gd name="T45" fmla="*/ 1597 h 2033"/>
                <a:gd name="T46" fmla="*/ 218 w 612"/>
                <a:gd name="T47" fmla="*/ 1658 h 2033"/>
                <a:gd name="T48" fmla="*/ 192 w 612"/>
                <a:gd name="T49" fmla="*/ 1789 h 2033"/>
                <a:gd name="T50" fmla="*/ 122 w 612"/>
                <a:gd name="T51" fmla="*/ 1850 h 2033"/>
                <a:gd name="T52" fmla="*/ 35 w 612"/>
                <a:gd name="T53" fmla="*/ 1955 h 2033"/>
                <a:gd name="T54" fmla="*/ 0 w 612"/>
                <a:gd name="T55" fmla="*/ 2033 h 203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12"/>
                <a:gd name="T85" fmla="*/ 0 h 2033"/>
                <a:gd name="T86" fmla="*/ 612 w 612"/>
                <a:gd name="T87" fmla="*/ 2033 h 203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12" h="2033">
                  <a:moveTo>
                    <a:pt x="506" y="0"/>
                  </a:moveTo>
                  <a:cubicBezTo>
                    <a:pt x="497" y="6"/>
                    <a:pt x="486" y="8"/>
                    <a:pt x="480" y="17"/>
                  </a:cubicBezTo>
                  <a:cubicBezTo>
                    <a:pt x="465" y="42"/>
                    <a:pt x="455" y="93"/>
                    <a:pt x="445" y="122"/>
                  </a:cubicBezTo>
                  <a:cubicBezTo>
                    <a:pt x="448" y="169"/>
                    <a:pt x="432" y="221"/>
                    <a:pt x="454" y="262"/>
                  </a:cubicBezTo>
                  <a:cubicBezTo>
                    <a:pt x="467" y="286"/>
                    <a:pt x="506" y="279"/>
                    <a:pt x="532" y="288"/>
                  </a:cubicBezTo>
                  <a:cubicBezTo>
                    <a:pt x="541" y="291"/>
                    <a:pt x="558" y="297"/>
                    <a:pt x="558" y="297"/>
                  </a:cubicBezTo>
                  <a:cubicBezTo>
                    <a:pt x="598" y="335"/>
                    <a:pt x="612" y="439"/>
                    <a:pt x="558" y="471"/>
                  </a:cubicBezTo>
                  <a:cubicBezTo>
                    <a:pt x="522" y="492"/>
                    <a:pt x="476" y="487"/>
                    <a:pt x="436" y="497"/>
                  </a:cubicBezTo>
                  <a:cubicBezTo>
                    <a:pt x="409" y="504"/>
                    <a:pt x="358" y="524"/>
                    <a:pt x="358" y="524"/>
                  </a:cubicBezTo>
                  <a:cubicBezTo>
                    <a:pt x="336" y="545"/>
                    <a:pt x="324" y="556"/>
                    <a:pt x="314" y="585"/>
                  </a:cubicBezTo>
                  <a:cubicBezTo>
                    <a:pt x="320" y="629"/>
                    <a:pt x="319" y="674"/>
                    <a:pt x="332" y="716"/>
                  </a:cubicBezTo>
                  <a:cubicBezTo>
                    <a:pt x="335" y="725"/>
                    <a:pt x="353" y="717"/>
                    <a:pt x="358" y="724"/>
                  </a:cubicBezTo>
                  <a:cubicBezTo>
                    <a:pt x="447" y="851"/>
                    <a:pt x="330" y="735"/>
                    <a:pt x="393" y="794"/>
                  </a:cubicBezTo>
                  <a:cubicBezTo>
                    <a:pt x="399" y="809"/>
                    <a:pt x="406" y="823"/>
                    <a:pt x="410" y="838"/>
                  </a:cubicBezTo>
                  <a:cubicBezTo>
                    <a:pt x="417" y="864"/>
                    <a:pt x="426" y="889"/>
                    <a:pt x="428" y="916"/>
                  </a:cubicBezTo>
                  <a:cubicBezTo>
                    <a:pt x="437" y="1025"/>
                    <a:pt x="159" y="995"/>
                    <a:pt x="157" y="995"/>
                  </a:cubicBezTo>
                  <a:cubicBezTo>
                    <a:pt x="127" y="1041"/>
                    <a:pt x="111" y="1124"/>
                    <a:pt x="174" y="1143"/>
                  </a:cubicBezTo>
                  <a:cubicBezTo>
                    <a:pt x="229" y="1179"/>
                    <a:pt x="177" y="1140"/>
                    <a:pt x="218" y="1187"/>
                  </a:cubicBezTo>
                  <a:cubicBezTo>
                    <a:pt x="256" y="1231"/>
                    <a:pt x="270" y="1238"/>
                    <a:pt x="288" y="1292"/>
                  </a:cubicBezTo>
                  <a:cubicBezTo>
                    <a:pt x="276" y="1462"/>
                    <a:pt x="304" y="1425"/>
                    <a:pt x="157" y="1457"/>
                  </a:cubicBezTo>
                  <a:cubicBezTo>
                    <a:pt x="92" y="1525"/>
                    <a:pt x="167" y="1455"/>
                    <a:pt x="105" y="1492"/>
                  </a:cubicBezTo>
                  <a:cubicBezTo>
                    <a:pt x="89" y="1502"/>
                    <a:pt x="77" y="1517"/>
                    <a:pt x="61" y="1527"/>
                  </a:cubicBezTo>
                  <a:cubicBezTo>
                    <a:pt x="74" y="1592"/>
                    <a:pt x="77" y="1584"/>
                    <a:pt x="140" y="1597"/>
                  </a:cubicBezTo>
                  <a:cubicBezTo>
                    <a:pt x="163" y="1622"/>
                    <a:pt x="190" y="1640"/>
                    <a:pt x="218" y="1658"/>
                  </a:cubicBezTo>
                  <a:cubicBezTo>
                    <a:pt x="235" y="1707"/>
                    <a:pt x="249" y="1769"/>
                    <a:pt x="192" y="1789"/>
                  </a:cubicBezTo>
                  <a:cubicBezTo>
                    <a:pt x="162" y="1819"/>
                    <a:pt x="164" y="1830"/>
                    <a:pt x="122" y="1850"/>
                  </a:cubicBezTo>
                  <a:cubicBezTo>
                    <a:pt x="83" y="1889"/>
                    <a:pt x="71" y="1917"/>
                    <a:pt x="35" y="1955"/>
                  </a:cubicBezTo>
                  <a:cubicBezTo>
                    <a:pt x="25" y="1985"/>
                    <a:pt x="30" y="2019"/>
                    <a:pt x="0" y="2033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3492500" y="735013"/>
            <a:ext cx="1439863" cy="1787525"/>
            <a:chOff x="2200" y="463"/>
            <a:chExt cx="907" cy="1126"/>
          </a:xfrm>
        </p:grpSpPr>
        <p:sp>
          <p:nvSpPr>
            <p:cNvPr id="16396" name="Text Box 55"/>
            <p:cNvSpPr txBox="1">
              <a:spLocks noChangeArrowheads="1"/>
            </p:cNvSpPr>
            <p:nvPr/>
          </p:nvSpPr>
          <p:spPr bwMode="auto">
            <a:xfrm>
              <a:off x="2200" y="1253"/>
              <a:ext cx="907" cy="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 b="1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R–COO </a:t>
              </a:r>
              <a:r>
                <a:rPr lang="pt-BR" altLang="pt-BR" sz="4400" b="1" baseline="30000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-</a:t>
              </a:r>
              <a:r>
                <a:rPr lang="pt-BR" altLang="pt-BR" sz="2000" b="1">
                  <a:solidFill>
                    <a:srgbClr val="00FF00"/>
                  </a:solidFill>
                  <a:latin typeface="Arial Rounded MT Bold" panose="020F0704030504030204" pitchFamily="34" charset="0"/>
                </a:rPr>
                <a:t> </a:t>
              </a:r>
              <a:endParaRPr lang="en-US" altLang="pt-BR" sz="2000" b="1">
                <a:solidFill>
                  <a:srgbClr val="00FF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6397" name="Freeform 76"/>
            <p:cNvSpPr>
              <a:spLocks/>
            </p:cNvSpPr>
            <p:nvPr/>
          </p:nvSpPr>
          <p:spPr bwMode="auto">
            <a:xfrm>
              <a:off x="2477" y="463"/>
              <a:ext cx="238" cy="872"/>
            </a:xfrm>
            <a:custGeom>
              <a:avLst/>
              <a:gdLst>
                <a:gd name="T0" fmla="*/ 132 w 238"/>
                <a:gd name="T1" fmla="*/ 0 h 872"/>
                <a:gd name="T2" fmla="*/ 106 w 238"/>
                <a:gd name="T3" fmla="*/ 8 h 872"/>
                <a:gd name="T4" fmla="*/ 115 w 238"/>
                <a:gd name="T5" fmla="*/ 43 h 872"/>
                <a:gd name="T6" fmla="*/ 124 w 238"/>
                <a:gd name="T7" fmla="*/ 69 h 872"/>
                <a:gd name="T8" fmla="*/ 228 w 238"/>
                <a:gd name="T9" fmla="*/ 104 h 872"/>
                <a:gd name="T10" fmla="*/ 115 w 238"/>
                <a:gd name="T11" fmla="*/ 235 h 872"/>
                <a:gd name="T12" fmla="*/ 89 w 238"/>
                <a:gd name="T13" fmla="*/ 244 h 872"/>
                <a:gd name="T14" fmla="*/ 71 w 238"/>
                <a:gd name="T15" fmla="*/ 296 h 872"/>
                <a:gd name="T16" fmla="*/ 124 w 238"/>
                <a:gd name="T17" fmla="*/ 436 h 872"/>
                <a:gd name="T18" fmla="*/ 141 w 238"/>
                <a:gd name="T19" fmla="*/ 488 h 872"/>
                <a:gd name="T20" fmla="*/ 80 w 238"/>
                <a:gd name="T21" fmla="*/ 593 h 872"/>
                <a:gd name="T22" fmla="*/ 2 w 238"/>
                <a:gd name="T23" fmla="*/ 628 h 872"/>
                <a:gd name="T24" fmla="*/ 10 w 238"/>
                <a:gd name="T25" fmla="*/ 715 h 872"/>
                <a:gd name="T26" fmla="*/ 45 w 238"/>
                <a:gd name="T27" fmla="*/ 750 h 872"/>
                <a:gd name="T28" fmla="*/ 45 w 238"/>
                <a:gd name="T29" fmla="*/ 872 h 8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8"/>
                <a:gd name="T46" fmla="*/ 0 h 872"/>
                <a:gd name="T47" fmla="*/ 238 w 238"/>
                <a:gd name="T48" fmla="*/ 872 h 8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8" h="872">
                  <a:moveTo>
                    <a:pt x="132" y="0"/>
                  </a:moveTo>
                  <a:cubicBezTo>
                    <a:pt x="123" y="3"/>
                    <a:pt x="109" y="0"/>
                    <a:pt x="106" y="8"/>
                  </a:cubicBezTo>
                  <a:cubicBezTo>
                    <a:pt x="102" y="19"/>
                    <a:pt x="112" y="31"/>
                    <a:pt x="115" y="43"/>
                  </a:cubicBezTo>
                  <a:cubicBezTo>
                    <a:pt x="118" y="52"/>
                    <a:pt x="117" y="64"/>
                    <a:pt x="124" y="69"/>
                  </a:cubicBezTo>
                  <a:cubicBezTo>
                    <a:pt x="147" y="85"/>
                    <a:pt x="198" y="95"/>
                    <a:pt x="228" y="104"/>
                  </a:cubicBezTo>
                  <a:cubicBezTo>
                    <a:pt x="218" y="245"/>
                    <a:pt x="238" y="221"/>
                    <a:pt x="115" y="235"/>
                  </a:cubicBezTo>
                  <a:cubicBezTo>
                    <a:pt x="106" y="238"/>
                    <a:pt x="94" y="237"/>
                    <a:pt x="89" y="244"/>
                  </a:cubicBezTo>
                  <a:cubicBezTo>
                    <a:pt x="78" y="259"/>
                    <a:pt x="71" y="296"/>
                    <a:pt x="71" y="296"/>
                  </a:cubicBezTo>
                  <a:cubicBezTo>
                    <a:pt x="85" y="473"/>
                    <a:pt x="59" y="371"/>
                    <a:pt x="124" y="436"/>
                  </a:cubicBezTo>
                  <a:cubicBezTo>
                    <a:pt x="129" y="453"/>
                    <a:pt x="144" y="470"/>
                    <a:pt x="141" y="488"/>
                  </a:cubicBezTo>
                  <a:cubicBezTo>
                    <a:pt x="139" y="504"/>
                    <a:pt x="84" y="588"/>
                    <a:pt x="80" y="593"/>
                  </a:cubicBezTo>
                  <a:cubicBezTo>
                    <a:pt x="64" y="617"/>
                    <a:pt x="2" y="628"/>
                    <a:pt x="2" y="628"/>
                  </a:cubicBezTo>
                  <a:cubicBezTo>
                    <a:pt x="5" y="657"/>
                    <a:pt x="0" y="688"/>
                    <a:pt x="10" y="715"/>
                  </a:cubicBezTo>
                  <a:cubicBezTo>
                    <a:pt x="39" y="797"/>
                    <a:pt x="39" y="645"/>
                    <a:pt x="45" y="750"/>
                  </a:cubicBezTo>
                  <a:cubicBezTo>
                    <a:pt x="47" y="791"/>
                    <a:pt x="45" y="831"/>
                    <a:pt x="45" y="872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14" name="Group 80"/>
          <p:cNvGrpSpPr>
            <a:grpSpLocks/>
          </p:cNvGrpSpPr>
          <p:nvPr/>
        </p:nvGrpSpPr>
        <p:grpSpPr bwMode="auto">
          <a:xfrm>
            <a:off x="6516688" y="844550"/>
            <a:ext cx="1584325" cy="4387850"/>
            <a:chOff x="4105" y="532"/>
            <a:chExt cx="998" cy="2764"/>
          </a:xfrm>
        </p:grpSpPr>
        <p:grpSp>
          <p:nvGrpSpPr>
            <p:cNvPr id="16392" name="Group 74"/>
            <p:cNvGrpSpPr>
              <a:grpSpLocks/>
            </p:cNvGrpSpPr>
            <p:nvPr/>
          </p:nvGrpSpPr>
          <p:grpSpPr bwMode="auto">
            <a:xfrm>
              <a:off x="4105" y="2931"/>
              <a:ext cx="998" cy="365"/>
              <a:chOff x="4105" y="2931"/>
              <a:chExt cx="998" cy="365"/>
            </a:xfrm>
          </p:grpSpPr>
          <p:sp>
            <p:nvSpPr>
              <p:cNvPr id="16394" name="Rectangle 73"/>
              <p:cNvSpPr>
                <a:spLocks noChangeArrowheads="1"/>
              </p:cNvSpPr>
              <p:nvPr/>
            </p:nvSpPr>
            <p:spPr bwMode="auto">
              <a:xfrm>
                <a:off x="4286" y="2931"/>
                <a:ext cx="635" cy="36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6395" name="Text Box 56"/>
              <p:cNvSpPr txBox="1">
                <a:spLocks noChangeArrowheads="1"/>
              </p:cNvSpPr>
              <p:nvPr/>
            </p:nvSpPr>
            <p:spPr bwMode="auto">
              <a:xfrm>
                <a:off x="4105" y="2931"/>
                <a:ext cx="99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R–O </a:t>
                </a:r>
                <a:r>
                  <a:rPr lang="pt-BR" altLang="pt-BR" sz="4800" b="1" baseline="30000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-</a:t>
                </a:r>
                <a:r>
                  <a:rPr lang="pt-BR" altLang="pt-BR" sz="2400" b="1">
                    <a:solidFill>
                      <a:srgbClr val="00FF00"/>
                    </a:solidFill>
                    <a:latin typeface="Arial Rounded MT Bold" panose="020F0704030504030204" pitchFamily="34" charset="0"/>
                  </a:rPr>
                  <a:t> </a:t>
                </a:r>
                <a:endParaRPr lang="en-US" altLang="pt-BR" sz="2400" b="1">
                  <a:solidFill>
                    <a:srgbClr val="00FF00"/>
                  </a:solidFill>
                  <a:latin typeface="Arial Rounded MT Bold" panose="020F0704030504030204" pitchFamily="34" charset="0"/>
                </a:endParaRPr>
              </a:p>
            </p:txBody>
          </p:sp>
        </p:grpSp>
        <p:sp>
          <p:nvSpPr>
            <p:cNvPr id="16393" name="Freeform 77"/>
            <p:cNvSpPr>
              <a:spLocks/>
            </p:cNvSpPr>
            <p:nvPr/>
          </p:nvSpPr>
          <p:spPr bwMode="auto">
            <a:xfrm>
              <a:off x="4451" y="532"/>
              <a:ext cx="396" cy="2461"/>
            </a:xfrm>
            <a:custGeom>
              <a:avLst/>
              <a:gdLst>
                <a:gd name="T0" fmla="*/ 218 w 396"/>
                <a:gd name="T1" fmla="*/ 0 h 2461"/>
                <a:gd name="T2" fmla="*/ 192 w 396"/>
                <a:gd name="T3" fmla="*/ 9 h 2461"/>
                <a:gd name="T4" fmla="*/ 174 w 396"/>
                <a:gd name="T5" fmla="*/ 123 h 2461"/>
                <a:gd name="T6" fmla="*/ 218 w 396"/>
                <a:gd name="T7" fmla="*/ 411 h 2461"/>
                <a:gd name="T8" fmla="*/ 227 w 396"/>
                <a:gd name="T9" fmla="*/ 472 h 2461"/>
                <a:gd name="T10" fmla="*/ 262 w 396"/>
                <a:gd name="T11" fmla="*/ 507 h 2461"/>
                <a:gd name="T12" fmla="*/ 305 w 396"/>
                <a:gd name="T13" fmla="*/ 629 h 2461"/>
                <a:gd name="T14" fmla="*/ 349 w 396"/>
                <a:gd name="T15" fmla="*/ 777 h 2461"/>
                <a:gd name="T16" fmla="*/ 253 w 396"/>
                <a:gd name="T17" fmla="*/ 1065 h 2461"/>
                <a:gd name="T18" fmla="*/ 183 w 396"/>
                <a:gd name="T19" fmla="*/ 1109 h 2461"/>
                <a:gd name="T20" fmla="*/ 131 w 396"/>
                <a:gd name="T21" fmla="*/ 1196 h 2461"/>
                <a:gd name="T22" fmla="*/ 105 w 396"/>
                <a:gd name="T23" fmla="*/ 1379 h 2461"/>
                <a:gd name="T24" fmla="*/ 166 w 396"/>
                <a:gd name="T25" fmla="*/ 1667 h 2461"/>
                <a:gd name="T26" fmla="*/ 209 w 396"/>
                <a:gd name="T27" fmla="*/ 1807 h 2461"/>
                <a:gd name="T28" fmla="*/ 105 w 396"/>
                <a:gd name="T29" fmla="*/ 1964 h 2461"/>
                <a:gd name="T30" fmla="*/ 0 w 396"/>
                <a:gd name="T31" fmla="*/ 2077 h 2461"/>
                <a:gd name="T32" fmla="*/ 17 w 396"/>
                <a:gd name="T33" fmla="*/ 2200 h 2461"/>
                <a:gd name="T34" fmla="*/ 52 w 396"/>
                <a:gd name="T35" fmla="*/ 2208 h 2461"/>
                <a:gd name="T36" fmla="*/ 105 w 396"/>
                <a:gd name="T37" fmla="*/ 2269 h 2461"/>
                <a:gd name="T38" fmla="*/ 87 w 396"/>
                <a:gd name="T39" fmla="*/ 2339 h 2461"/>
                <a:gd name="T40" fmla="*/ 70 w 396"/>
                <a:gd name="T41" fmla="*/ 2357 h 2461"/>
                <a:gd name="T42" fmla="*/ 70 w 396"/>
                <a:gd name="T43" fmla="*/ 2461 h 24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96"/>
                <a:gd name="T67" fmla="*/ 0 h 2461"/>
                <a:gd name="T68" fmla="*/ 396 w 396"/>
                <a:gd name="T69" fmla="*/ 2461 h 24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96" h="2461">
                  <a:moveTo>
                    <a:pt x="218" y="0"/>
                  </a:moveTo>
                  <a:cubicBezTo>
                    <a:pt x="209" y="3"/>
                    <a:pt x="197" y="1"/>
                    <a:pt x="192" y="9"/>
                  </a:cubicBezTo>
                  <a:cubicBezTo>
                    <a:pt x="171" y="41"/>
                    <a:pt x="179" y="85"/>
                    <a:pt x="174" y="123"/>
                  </a:cubicBezTo>
                  <a:cubicBezTo>
                    <a:pt x="190" y="299"/>
                    <a:pt x="192" y="286"/>
                    <a:pt x="218" y="411"/>
                  </a:cubicBezTo>
                  <a:cubicBezTo>
                    <a:pt x="222" y="431"/>
                    <a:pt x="218" y="453"/>
                    <a:pt x="227" y="472"/>
                  </a:cubicBezTo>
                  <a:cubicBezTo>
                    <a:pt x="234" y="487"/>
                    <a:pt x="250" y="495"/>
                    <a:pt x="262" y="507"/>
                  </a:cubicBezTo>
                  <a:cubicBezTo>
                    <a:pt x="270" y="552"/>
                    <a:pt x="280" y="591"/>
                    <a:pt x="305" y="629"/>
                  </a:cubicBezTo>
                  <a:cubicBezTo>
                    <a:pt x="317" y="689"/>
                    <a:pt x="330" y="723"/>
                    <a:pt x="349" y="777"/>
                  </a:cubicBezTo>
                  <a:cubicBezTo>
                    <a:pt x="343" y="931"/>
                    <a:pt x="396" y="1028"/>
                    <a:pt x="253" y="1065"/>
                  </a:cubicBezTo>
                  <a:cubicBezTo>
                    <a:pt x="232" y="1088"/>
                    <a:pt x="212" y="1099"/>
                    <a:pt x="183" y="1109"/>
                  </a:cubicBezTo>
                  <a:cubicBezTo>
                    <a:pt x="171" y="1143"/>
                    <a:pt x="153" y="1167"/>
                    <a:pt x="131" y="1196"/>
                  </a:cubicBezTo>
                  <a:cubicBezTo>
                    <a:pt x="115" y="1259"/>
                    <a:pt x="110" y="1312"/>
                    <a:pt x="105" y="1379"/>
                  </a:cubicBezTo>
                  <a:cubicBezTo>
                    <a:pt x="115" y="1488"/>
                    <a:pt x="102" y="1581"/>
                    <a:pt x="166" y="1667"/>
                  </a:cubicBezTo>
                  <a:cubicBezTo>
                    <a:pt x="182" y="1717"/>
                    <a:pt x="197" y="1752"/>
                    <a:pt x="209" y="1807"/>
                  </a:cubicBezTo>
                  <a:cubicBezTo>
                    <a:pt x="200" y="1923"/>
                    <a:pt x="212" y="1937"/>
                    <a:pt x="105" y="1964"/>
                  </a:cubicBezTo>
                  <a:cubicBezTo>
                    <a:pt x="67" y="2002"/>
                    <a:pt x="32" y="2035"/>
                    <a:pt x="0" y="2077"/>
                  </a:cubicBezTo>
                  <a:cubicBezTo>
                    <a:pt x="6" y="2118"/>
                    <a:pt x="2" y="2162"/>
                    <a:pt x="17" y="2200"/>
                  </a:cubicBezTo>
                  <a:cubicBezTo>
                    <a:pt x="21" y="2211"/>
                    <a:pt x="41" y="2203"/>
                    <a:pt x="52" y="2208"/>
                  </a:cubicBezTo>
                  <a:cubicBezTo>
                    <a:pt x="74" y="2219"/>
                    <a:pt x="87" y="2252"/>
                    <a:pt x="105" y="2269"/>
                  </a:cubicBezTo>
                  <a:cubicBezTo>
                    <a:pt x="103" y="2280"/>
                    <a:pt x="96" y="2324"/>
                    <a:pt x="87" y="2339"/>
                  </a:cubicBezTo>
                  <a:cubicBezTo>
                    <a:pt x="83" y="2346"/>
                    <a:pt x="71" y="2349"/>
                    <a:pt x="70" y="2357"/>
                  </a:cubicBezTo>
                  <a:cubicBezTo>
                    <a:pt x="65" y="2391"/>
                    <a:pt x="70" y="2426"/>
                    <a:pt x="70" y="2461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/>
            </a:p>
          </p:txBody>
        </p:sp>
      </p:grpSp>
      <p:sp>
        <p:nvSpPr>
          <p:cNvPr id="494673" name="Text Box 81"/>
          <p:cNvSpPr txBox="1">
            <a:spLocks noChangeArrowheads="1"/>
          </p:cNvSpPr>
          <p:nvPr/>
        </p:nvSpPr>
        <p:spPr bwMode="auto">
          <a:xfrm>
            <a:off x="323850" y="1427163"/>
            <a:ext cx="82089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4000" b="1">
                <a:solidFill>
                  <a:srgbClr val="FFFF00"/>
                </a:solidFill>
                <a:latin typeface="Arial Black" pitchFamily="34" charset="0"/>
                <a:cs typeface="+mn-cs"/>
              </a:rPr>
              <a:t>Fluxo contínuo de radicais orgânicos na construção da carga negativa, formação de matéria orgânica e da fertilidade do solo</a:t>
            </a:r>
            <a:endParaRPr lang="en-US" sz="4000" b="1"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3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4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7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Área de Trabalho - JCMS\JCMS\UEPG\Post Doctoral Program - Florent Tivet\Fotos MEV\Malha de hifa de fungos 20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49" y="188639"/>
            <a:ext cx="268446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Área de Trabalho - JCMS\JCMS\UEPG\Post Doctoral Program - Florent Tivet\Fotos MEV\Malha de hifa de fungos desidratada  com poros 5kx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77" y="188639"/>
            <a:ext cx="2684463" cy="20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5757" y="2459758"/>
            <a:ext cx="3040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The microbial </a:t>
            </a:r>
            <a:r>
              <a:rPr lang="pt-BR" sz="2400" b="1" dirty="0" err="1"/>
              <a:t>community</a:t>
            </a:r>
            <a:r>
              <a:rPr lang="pt-BR" sz="2400" b="1" dirty="0"/>
              <a:t>, </a:t>
            </a:r>
            <a:r>
              <a:rPr lang="pt-BR" sz="2400" b="1" dirty="0" err="1"/>
              <a:t>specially</a:t>
            </a:r>
            <a:r>
              <a:rPr lang="pt-BR" sz="2400" b="1" dirty="0"/>
              <a:t> </a:t>
            </a:r>
            <a:r>
              <a:rPr lang="pt-BR" sz="2400" b="1" dirty="0" err="1"/>
              <a:t>fungi</a:t>
            </a:r>
            <a:r>
              <a:rPr lang="pt-BR" sz="2400" b="1" dirty="0"/>
              <a:t>, </a:t>
            </a:r>
            <a:r>
              <a:rPr lang="pt-BR" sz="2400" b="1" dirty="0" err="1"/>
              <a:t>enhance</a:t>
            </a:r>
            <a:r>
              <a:rPr lang="pt-BR" sz="2400" b="1" dirty="0"/>
              <a:t> and embrace </a:t>
            </a:r>
            <a:r>
              <a:rPr lang="pt-BR" sz="2400" b="1" dirty="0" err="1"/>
              <a:t>dispersed</a:t>
            </a:r>
            <a:r>
              <a:rPr lang="pt-BR" sz="2400" b="1" dirty="0"/>
              <a:t> </a:t>
            </a:r>
            <a:r>
              <a:rPr lang="pt-BR" sz="2400" b="1" dirty="0" err="1"/>
              <a:t>particles</a:t>
            </a:r>
            <a:r>
              <a:rPr lang="pt-BR" sz="2400" b="1" dirty="0"/>
              <a:t> </a:t>
            </a:r>
            <a:r>
              <a:rPr lang="pt-BR" sz="2400" b="1" dirty="0" err="1"/>
              <a:t>creating</a:t>
            </a:r>
            <a:r>
              <a:rPr lang="pt-BR" sz="2400" b="1" dirty="0"/>
              <a:t> </a:t>
            </a:r>
            <a:r>
              <a:rPr lang="pt-BR" sz="2400" b="1" dirty="0" err="1"/>
              <a:t>the</a:t>
            </a:r>
            <a:r>
              <a:rPr lang="pt-BR" sz="2400" b="1" dirty="0"/>
              <a:t> </a:t>
            </a:r>
            <a:r>
              <a:rPr lang="pt-BR" sz="2400" b="1" dirty="0" err="1"/>
              <a:t>small</a:t>
            </a:r>
            <a:r>
              <a:rPr lang="pt-BR" sz="2400" b="1" dirty="0"/>
              <a:t> </a:t>
            </a:r>
            <a:r>
              <a:rPr lang="pt-BR" sz="2400" b="1" dirty="0" err="1"/>
              <a:t>microaggregates</a:t>
            </a:r>
            <a:r>
              <a:rPr lang="pt-BR" sz="2400" b="1" dirty="0"/>
              <a:t> </a:t>
            </a:r>
            <a:r>
              <a:rPr lang="pt-BR" sz="2400" b="1" dirty="0" err="1"/>
              <a:t>to</a:t>
            </a:r>
            <a:r>
              <a:rPr lang="pt-BR" sz="2400" b="1" dirty="0"/>
              <a:t> build </a:t>
            </a:r>
            <a:r>
              <a:rPr lang="pt-BR" sz="2400" b="1" dirty="0" err="1"/>
              <a:t>macroaggregates</a:t>
            </a:r>
            <a:endParaRPr lang="pt-BR" sz="2400" b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3228975" y="2457450"/>
            <a:ext cx="5624537" cy="4067894"/>
            <a:chOff x="3228975" y="2457450"/>
            <a:chExt cx="5624537" cy="4067894"/>
          </a:xfrm>
        </p:grpSpPr>
        <p:pic>
          <p:nvPicPr>
            <p:cNvPr id="4103" name="Picture 7" descr="C:\Área de Trabalho - JCMS\JCMS\UEPG\Post Doctoral Program - Florent Tivet\Fotos MEV\Floresta\Malha de hifa de fungos 3kx medicao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975" y="2457450"/>
              <a:ext cx="5624537" cy="406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588223" y="2780928"/>
              <a:ext cx="1084785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3275855" y="4111912"/>
              <a:ext cx="1097361" cy="132343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bg1"/>
                  </a:solidFill>
                </a:rPr>
                <a:t>Iron oxides </a:t>
              </a:r>
              <a:r>
                <a:rPr lang="pt-BR" sz="1600" b="1" dirty="0" err="1">
                  <a:solidFill>
                    <a:schemeClr val="bg1"/>
                  </a:solidFill>
                </a:rPr>
                <a:t>grouped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with</a:t>
              </a:r>
              <a:r>
                <a:rPr lang="pt-BR" sz="1600" b="1" dirty="0">
                  <a:solidFill>
                    <a:schemeClr val="bg1"/>
                  </a:solidFill>
                </a:rPr>
                <a:t> </a:t>
              </a:r>
              <a:r>
                <a:rPr lang="pt-BR" sz="1600" b="1" dirty="0" err="1">
                  <a:solidFill>
                    <a:schemeClr val="bg1"/>
                  </a:solidFill>
                </a:rPr>
                <a:t>Kaolinite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Conector de seta reta 4"/>
            <p:cNvCxnSpPr/>
            <p:nvPr/>
          </p:nvCxnSpPr>
          <p:spPr>
            <a:xfrm flipV="1">
              <a:off x="4327476" y="4626632"/>
              <a:ext cx="448844" cy="19744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de seta reta 6"/>
            <p:cNvCxnSpPr>
              <a:stCxn id="3" idx="2"/>
            </p:cNvCxnSpPr>
            <p:nvPr/>
          </p:nvCxnSpPr>
          <p:spPr>
            <a:xfrm flipH="1">
              <a:off x="6588224" y="3119482"/>
              <a:ext cx="542392" cy="33272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ixaDeTexto 12"/>
          <p:cNvSpPr txBox="1"/>
          <p:nvPr/>
        </p:nvSpPr>
        <p:spPr>
          <a:xfrm>
            <a:off x="3684105" y="6515198"/>
            <a:ext cx="545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Source: Tivet, Sá, Lal et al., 2013. </a:t>
            </a:r>
            <a:r>
              <a:rPr lang="en-US" sz="1400" b="1" dirty="0" err="1"/>
              <a:t>Geoderma</a:t>
            </a:r>
            <a:r>
              <a:rPr lang="en-US" sz="1400" b="1" dirty="0"/>
              <a:t>, v.</a:t>
            </a:r>
            <a:r>
              <a:rPr lang="pt-BR" sz="1400" dirty="0"/>
              <a:t>207-208:71–81</a:t>
            </a:r>
            <a:r>
              <a:rPr lang="en-US" sz="1400" b="1" dirty="0"/>
              <a:t> </a:t>
            </a:r>
            <a:endParaRPr lang="pt-BR" sz="1400" b="1" dirty="0"/>
          </a:p>
        </p:txBody>
      </p:sp>
      <p:grpSp>
        <p:nvGrpSpPr>
          <p:cNvPr id="18" name="Grupo 17"/>
          <p:cNvGrpSpPr/>
          <p:nvPr/>
        </p:nvGrpSpPr>
        <p:grpSpPr>
          <a:xfrm>
            <a:off x="251520" y="188641"/>
            <a:ext cx="2914391" cy="2014488"/>
            <a:chOff x="251520" y="188640"/>
            <a:chExt cx="2684463" cy="1941513"/>
          </a:xfrm>
        </p:grpSpPr>
        <p:pic>
          <p:nvPicPr>
            <p:cNvPr id="4098" name="Picture 2" descr="C:\Área de Trabalho - JCMS\JCMS\UEPG\Post Doctoral Program - Florent Tivet\Fotos MEV\Malha de hifa de fungos 12kx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40"/>
              <a:ext cx="2684463" cy="1941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upo 16"/>
            <p:cNvGrpSpPr/>
            <p:nvPr/>
          </p:nvGrpSpPr>
          <p:grpSpPr>
            <a:xfrm>
              <a:off x="1806549" y="371975"/>
              <a:ext cx="1031244" cy="860396"/>
              <a:chOff x="1806549" y="371975"/>
              <a:chExt cx="1031244" cy="860396"/>
            </a:xfrm>
          </p:grpSpPr>
          <p:sp>
            <p:nvSpPr>
              <p:cNvPr id="4" name="CaixaDeTexto 3"/>
              <p:cNvSpPr txBox="1"/>
              <p:nvPr/>
            </p:nvSpPr>
            <p:spPr>
              <a:xfrm>
                <a:off x="1806549" y="371975"/>
                <a:ext cx="10312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err="1">
                    <a:solidFill>
                      <a:schemeClr val="bg1"/>
                    </a:solidFill>
                  </a:rPr>
                  <a:t>Fungi</a:t>
                </a:r>
                <a:r>
                  <a:rPr lang="pt-BR" b="1" dirty="0">
                    <a:solidFill>
                      <a:schemeClr val="bg1"/>
                    </a:solidFill>
                  </a:rPr>
                  <a:t> </a:t>
                </a:r>
                <a:r>
                  <a:rPr lang="pt-BR" b="1" dirty="0" err="1">
                    <a:solidFill>
                      <a:schemeClr val="bg1"/>
                    </a:solidFill>
                  </a:rPr>
                  <a:t>hyphae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Conector de seta reta 10"/>
              <p:cNvCxnSpPr>
                <a:stCxn id="4" idx="2"/>
              </p:cNvCxnSpPr>
              <p:nvPr/>
            </p:nvCxnSpPr>
            <p:spPr>
              <a:xfrm>
                <a:off x="2322171" y="1018306"/>
                <a:ext cx="0" cy="21406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o 15"/>
          <p:cNvGrpSpPr/>
          <p:nvPr/>
        </p:nvGrpSpPr>
        <p:grpSpPr>
          <a:xfrm>
            <a:off x="3520654" y="261615"/>
            <a:ext cx="1031244" cy="756691"/>
            <a:chOff x="3520654" y="261615"/>
            <a:chExt cx="1031244" cy="756691"/>
          </a:xfrm>
        </p:grpSpPr>
        <p:sp>
          <p:nvSpPr>
            <p:cNvPr id="19" name="CaixaDeTexto 18"/>
            <p:cNvSpPr txBox="1"/>
            <p:nvPr/>
          </p:nvSpPr>
          <p:spPr>
            <a:xfrm>
              <a:off x="3520654" y="261615"/>
              <a:ext cx="1031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Fungi</a:t>
              </a:r>
              <a:r>
                <a:rPr lang="pt-BR" b="1" dirty="0">
                  <a:solidFill>
                    <a:schemeClr val="bg1"/>
                  </a:solidFill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</a:rPr>
                <a:t>hyphae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Conector de seta reta 14"/>
            <p:cNvCxnSpPr/>
            <p:nvPr/>
          </p:nvCxnSpPr>
          <p:spPr>
            <a:xfrm>
              <a:off x="3824535" y="907946"/>
              <a:ext cx="211741" cy="11036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66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Área de Trabalho - JCMS\JCMS\UEPG\Post Doctoral Program - Florent Tivet\Fotos MEV\Floresta\Malha de hifa medicao 5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7" y="-27384"/>
            <a:ext cx="9150837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23928" y="0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Área de Trabalho - JCMS\JCMS\UEPG\Post Doctoral Program - Florent Tivet\Fotos MEV\Malha de hifa de fungos 12kx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59794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065942" y="116632"/>
            <a:ext cx="505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solidFill>
                  <a:schemeClr val="bg1"/>
                </a:solidFill>
              </a:rPr>
              <a:t>Agregado</a:t>
            </a:r>
            <a:r>
              <a:rPr lang="en-US" sz="1400" b="1" dirty="0">
                <a:solidFill>
                  <a:schemeClr val="bg1"/>
                </a:solidFill>
              </a:rPr>
              <a:t> de 8 – 19 mm del </a:t>
            </a:r>
            <a:r>
              <a:rPr lang="en-US" sz="1400" b="1" dirty="0" err="1">
                <a:solidFill>
                  <a:schemeClr val="bg1"/>
                </a:solidFill>
              </a:rPr>
              <a:t>monte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camada</a:t>
            </a:r>
            <a:r>
              <a:rPr lang="en-US" sz="1400" b="1" dirty="0">
                <a:solidFill>
                  <a:schemeClr val="bg1"/>
                </a:solidFill>
              </a:rPr>
              <a:t> 0-5 cm</a:t>
            </a:r>
          </a:p>
          <a:p>
            <a:pPr algn="r"/>
            <a:r>
              <a:rPr lang="en-US" sz="1400" b="1" dirty="0">
                <a:solidFill>
                  <a:schemeClr val="bg1"/>
                </a:solidFill>
              </a:rPr>
              <a:t>Source: Tivet, Sá, Lal et al., 2013 (</a:t>
            </a:r>
            <a:r>
              <a:rPr lang="en-US" sz="1400" b="1" dirty="0" err="1">
                <a:solidFill>
                  <a:schemeClr val="bg1"/>
                </a:solidFill>
              </a:rPr>
              <a:t>Geoderma</a:t>
            </a:r>
            <a:r>
              <a:rPr lang="en-US" sz="1400" b="1" dirty="0">
                <a:solidFill>
                  <a:schemeClr val="bg1"/>
                </a:solidFill>
              </a:rPr>
              <a:t>, v.</a:t>
            </a:r>
            <a:r>
              <a:rPr lang="pt-BR" sz="1400" b="1" dirty="0">
                <a:solidFill>
                  <a:schemeClr val="bg1"/>
                </a:solidFill>
              </a:rPr>
              <a:t>207-208:71–81)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60362" y="1124744"/>
          <a:ext cx="8423275" cy="563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Distribuição</a:t>
            </a:r>
            <a:r>
              <a:rPr lang="en-US" sz="2400" b="1" dirty="0">
                <a:solidFill>
                  <a:schemeClr val="bg1"/>
                </a:solidFill>
              </a:rPr>
              <a:t> da CTC no </a:t>
            </a:r>
            <a:r>
              <a:rPr lang="en-US" sz="2400" b="1" dirty="0" err="1">
                <a:solidFill>
                  <a:schemeClr val="bg1"/>
                </a:solidFill>
              </a:rPr>
              <a:t>perfil</a:t>
            </a:r>
            <a:r>
              <a:rPr lang="en-US" sz="2400" b="1" dirty="0">
                <a:solidFill>
                  <a:schemeClr val="bg1"/>
                </a:solidFill>
              </a:rPr>
              <a:t> do solo (Mata </a:t>
            </a:r>
            <a:r>
              <a:rPr lang="en-US" sz="2400" b="1" dirty="0" err="1">
                <a:solidFill>
                  <a:schemeClr val="bg1"/>
                </a:solidFill>
              </a:rPr>
              <a:t>nativa</a:t>
            </a:r>
            <a:r>
              <a:rPr lang="en-US" sz="2400" b="1" dirty="0">
                <a:solidFill>
                  <a:schemeClr val="bg1"/>
                </a:solidFill>
              </a:rPr>
              <a:t>, PC)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Lucas do Rio Verde – </a:t>
            </a:r>
            <a:r>
              <a:rPr lang="en-US" sz="2400" b="1" dirty="0" err="1">
                <a:solidFill>
                  <a:schemeClr val="bg1"/>
                </a:solidFill>
              </a:rPr>
              <a:t>Estação</a:t>
            </a:r>
            <a:r>
              <a:rPr lang="en-US" sz="2400" b="1" dirty="0">
                <a:solidFill>
                  <a:schemeClr val="bg1"/>
                </a:solidFill>
              </a:rPr>
              <a:t> experimental da FRV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6" name="Chave direita 5"/>
          <p:cNvSpPr/>
          <p:nvPr/>
        </p:nvSpPr>
        <p:spPr>
          <a:xfrm>
            <a:off x="7812360" y="2132856"/>
            <a:ext cx="288032" cy="18722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020272" y="4049937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- 3.5 </a:t>
            </a:r>
          </a:p>
          <a:p>
            <a:pPr algn="ctr"/>
            <a:r>
              <a:rPr lang="pt-BR" sz="2400" b="1" dirty="0" err="1"/>
              <a:t>cmolc</a:t>
            </a:r>
            <a:r>
              <a:rPr lang="pt-BR" sz="2400" b="1" dirty="0"/>
              <a:t> dm</a:t>
            </a:r>
            <a:r>
              <a:rPr lang="pt-BR" sz="2400" b="1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22371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58468"/>
              </p:ext>
            </p:extLst>
          </p:nvPr>
        </p:nvGraphicFramePr>
        <p:xfrm>
          <a:off x="360362" y="980728"/>
          <a:ext cx="8423275" cy="5782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020272" y="203123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88224" y="275131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940152" y="332737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95936" y="5877272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*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107504" y="4445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da CTC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740352" y="2492896"/>
            <a:ext cx="13317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+ 2.4 </a:t>
            </a:r>
          </a:p>
          <a:p>
            <a:pPr algn="ctr"/>
            <a:r>
              <a:rPr lang="pt-BR" b="1" dirty="0" err="1"/>
              <a:t>cmolc</a:t>
            </a:r>
            <a:r>
              <a:rPr lang="pt-BR" b="1" dirty="0"/>
              <a:t> dm</a:t>
            </a:r>
            <a:r>
              <a:rPr lang="pt-BR" b="1" baseline="30000" dirty="0"/>
              <a:t>-3</a:t>
            </a:r>
          </a:p>
        </p:txBody>
      </p:sp>
      <p:sp>
        <p:nvSpPr>
          <p:cNvPr id="10" name="Chave direita 9"/>
          <p:cNvSpPr/>
          <p:nvPr/>
        </p:nvSpPr>
        <p:spPr>
          <a:xfrm>
            <a:off x="7524328" y="2132856"/>
            <a:ext cx="360040" cy="152697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79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747597"/>
              </p:ext>
            </p:extLst>
          </p:nvPr>
        </p:nvGraphicFramePr>
        <p:xfrm>
          <a:off x="395536" y="822644"/>
          <a:ext cx="8280920" cy="575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5" name="CaixaDeTexto 2"/>
          <p:cNvSpPr txBox="1">
            <a:spLocks noChangeArrowheads="1"/>
          </p:cNvSpPr>
          <p:nvPr/>
        </p:nvSpPr>
        <p:spPr bwMode="auto">
          <a:xfrm>
            <a:off x="0" y="-2738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/>
              <a:t>Distribuição</a:t>
            </a:r>
            <a:r>
              <a:rPr lang="en-US" sz="2400" b="1" dirty="0"/>
              <a:t> do pH no </a:t>
            </a:r>
            <a:r>
              <a:rPr lang="en-US" sz="2400" b="1" dirty="0" err="1"/>
              <a:t>perfil</a:t>
            </a:r>
            <a:r>
              <a:rPr lang="en-US" sz="2400" b="1" dirty="0"/>
              <a:t> do solo. </a:t>
            </a:r>
          </a:p>
          <a:p>
            <a:pPr algn="ctr"/>
            <a:r>
              <a:rPr lang="en-US" sz="2400" b="1" dirty="0"/>
              <a:t>Mata </a:t>
            </a:r>
            <a:r>
              <a:rPr lang="en-US" sz="2400" b="1" dirty="0" err="1"/>
              <a:t>nativa</a:t>
            </a:r>
            <a:r>
              <a:rPr lang="en-US" sz="2400" b="1" dirty="0"/>
              <a:t> e PC Lucas do Rio Verde, MT. </a:t>
            </a:r>
            <a:r>
              <a:rPr lang="en-US" sz="2400" b="1" dirty="0" err="1"/>
              <a:t>Estação</a:t>
            </a:r>
            <a:r>
              <a:rPr lang="en-US" sz="2400" b="1" dirty="0"/>
              <a:t> experimental da FRV 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7596336" y="2031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270892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380312" y="339938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*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090" y="6453336"/>
            <a:ext cx="454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Sá et al., 2009. Soil and Tillage Research</a:t>
            </a:r>
          </a:p>
        </p:txBody>
      </p:sp>
    </p:spTree>
    <p:extLst>
      <p:ext uri="{BB962C8B-B14F-4D97-AF65-F5344CB8AC3E}">
        <p14:creationId xmlns:p14="http://schemas.microsoft.com/office/powerpoint/2010/main" val="8824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101965"/>
              </p:ext>
            </p:extLst>
          </p:nvPr>
        </p:nvGraphicFramePr>
        <p:xfrm>
          <a:off x="179513" y="980728"/>
          <a:ext cx="8712968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03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pH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71184" y="2123564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64288" y="2780928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08304" y="3491716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464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D2EC8C-E87A-4666-9196-B61AFE7F3AF8}"/>
              </a:ext>
            </a:extLst>
          </p:cNvPr>
          <p:cNvSpPr txBox="1"/>
          <p:nvPr/>
        </p:nvSpPr>
        <p:spPr>
          <a:xfrm>
            <a:off x="395536" y="5157192"/>
            <a:ext cx="8208912" cy="156966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/>
                </a:solidFill>
              </a:rPr>
              <a:t>Quais são as perdas de C em </a:t>
            </a:r>
            <a:r>
              <a:rPr lang="pt-BR" sz="4800" b="1" dirty="0" err="1">
                <a:solidFill>
                  <a:schemeClr val="bg1"/>
                </a:solidFill>
              </a:rPr>
              <a:t>siembra</a:t>
            </a:r>
            <a:r>
              <a:rPr lang="pt-BR" sz="4800" b="1" dirty="0">
                <a:solidFill>
                  <a:schemeClr val="bg1"/>
                </a:solidFill>
              </a:rPr>
              <a:t> </a:t>
            </a:r>
            <a:r>
              <a:rPr lang="pt-BR" sz="4800" b="1" dirty="0" err="1">
                <a:solidFill>
                  <a:schemeClr val="bg1"/>
                </a:solidFill>
              </a:rPr>
              <a:t>directa</a:t>
            </a:r>
            <a:r>
              <a:rPr lang="pt-BR" sz="48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00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33186"/>
              </p:ext>
            </p:extLst>
          </p:nvPr>
        </p:nvGraphicFramePr>
        <p:xfrm>
          <a:off x="251520" y="836712"/>
          <a:ext cx="8712967" cy="587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939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do Al trocável (</a:t>
            </a:r>
            <a:r>
              <a:rPr lang="en-US" sz="2000" b="1"/>
              <a:t>Al</a:t>
            </a:r>
            <a:r>
              <a:rPr lang="en-US" sz="2000" b="1" baseline="30000"/>
              <a:t>3+</a:t>
            </a:r>
            <a:r>
              <a:rPr lang="en-US" sz="2000"/>
              <a:t>)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42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649999"/>
              </p:ext>
            </p:extLst>
          </p:nvPr>
        </p:nvGraphicFramePr>
        <p:xfrm>
          <a:off x="179512" y="980728"/>
          <a:ext cx="8712967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251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Al </a:t>
            </a:r>
            <a:r>
              <a:rPr lang="en-US" sz="2000" b="1" dirty="0" err="1">
                <a:solidFill>
                  <a:schemeClr val="bg1"/>
                </a:solidFill>
              </a:rPr>
              <a:t>trocável</a:t>
            </a:r>
            <a:r>
              <a:rPr lang="en-US" sz="2000" b="1" dirty="0">
                <a:solidFill>
                  <a:schemeClr val="bg1"/>
                </a:solidFill>
              </a:rPr>
              <a:t> (Al</a:t>
            </a:r>
            <a:r>
              <a:rPr lang="en-US" sz="2000" b="1" baseline="30000" dirty="0">
                <a:solidFill>
                  <a:schemeClr val="bg1"/>
                </a:solidFill>
              </a:rPr>
              <a:t>3+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2195736" y="21328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08176" y="284364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27784" y="35010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14971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298039"/>
              </p:ext>
            </p:extLst>
          </p:nvPr>
        </p:nvGraphicFramePr>
        <p:xfrm>
          <a:off x="319087" y="980727"/>
          <a:ext cx="8429377" cy="584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63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do cálcio </a:t>
            </a:r>
            <a:r>
              <a:rPr lang="en-US" sz="2000" b="1"/>
              <a:t>(Ca</a:t>
            </a:r>
            <a:r>
              <a:rPr lang="en-US" sz="2000" b="1" baseline="30000"/>
              <a:t>2+</a:t>
            </a:r>
            <a:r>
              <a:rPr lang="en-US" sz="2000" b="1"/>
              <a:t>)</a:t>
            </a:r>
            <a:r>
              <a:rPr lang="en-US" sz="2000"/>
              <a:t>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2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883103"/>
              </p:ext>
            </p:extLst>
          </p:nvPr>
        </p:nvGraphicFramePr>
        <p:xfrm>
          <a:off x="179513" y="908720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222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do </a:t>
            </a:r>
            <a:r>
              <a:rPr lang="en-US" sz="2000" b="1" dirty="0" err="1">
                <a:solidFill>
                  <a:schemeClr val="bg1"/>
                </a:solidFill>
              </a:rPr>
              <a:t>cálcio</a:t>
            </a:r>
            <a:r>
              <a:rPr lang="en-US" sz="2000" b="1" dirty="0">
                <a:solidFill>
                  <a:schemeClr val="bg1"/>
                </a:solidFill>
              </a:rPr>
              <a:t> (Ca</a:t>
            </a:r>
            <a:r>
              <a:rPr lang="en-US" sz="2000" b="1" baseline="30000" dirty="0">
                <a:solidFill>
                  <a:schemeClr val="bg1"/>
                </a:solidFill>
              </a:rPr>
              <a:t>2+</a:t>
            </a:r>
            <a:r>
              <a:rPr lang="en-US" sz="2000" b="1" dirty="0">
                <a:solidFill>
                  <a:schemeClr val="bg1"/>
                </a:solidFill>
              </a:rPr>
              <a:t>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7740352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228184" y="278092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300192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419872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5816" y="485986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87824" y="55172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68570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570948"/>
              </p:ext>
            </p:extLst>
          </p:nvPr>
        </p:nvGraphicFramePr>
        <p:xfrm>
          <a:off x="251520" y="908720"/>
          <a:ext cx="8496944" cy="5776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987" name="CaixaDeTexto 2"/>
          <p:cNvSpPr txBox="1">
            <a:spLocks noChangeArrowheads="1"/>
          </p:cNvSpPr>
          <p:nvPr/>
        </p:nvSpPr>
        <p:spPr bwMode="auto">
          <a:xfrm>
            <a:off x="179388" y="44450"/>
            <a:ext cx="87137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Distribuição da saturação por bases </a:t>
            </a:r>
            <a:r>
              <a:rPr lang="en-US" sz="2000" b="1"/>
              <a:t>(V%)</a:t>
            </a:r>
            <a:r>
              <a:rPr lang="en-US" sz="2000"/>
              <a:t> no perfil do solo (Mata nativa e PC) em Lucas do Rio Verde – Estação experimental da FRV </a:t>
            </a:r>
            <a:endParaRPr lang="pt-BR" sz="2000"/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1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736662"/>
              </p:ext>
            </p:extLst>
          </p:nvPr>
        </p:nvGraphicFramePr>
        <p:xfrm>
          <a:off x="179512" y="908720"/>
          <a:ext cx="8784975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75" name="CaixaDeTexto 2"/>
          <p:cNvSpPr txBox="1">
            <a:spLocks noChangeArrowheads="1"/>
          </p:cNvSpPr>
          <p:nvPr/>
        </p:nvSpPr>
        <p:spPr bwMode="auto">
          <a:xfrm>
            <a:off x="107504" y="44450"/>
            <a:ext cx="89646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Distribuição</a:t>
            </a:r>
            <a:r>
              <a:rPr lang="en-US" sz="2000" b="1" dirty="0">
                <a:solidFill>
                  <a:schemeClr val="bg1"/>
                </a:solidFill>
              </a:rPr>
              <a:t> da </a:t>
            </a:r>
            <a:r>
              <a:rPr lang="en-US" sz="2000" b="1" dirty="0" err="1">
                <a:solidFill>
                  <a:schemeClr val="bg1"/>
                </a:solidFill>
              </a:rPr>
              <a:t>saturação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por</a:t>
            </a:r>
            <a:r>
              <a:rPr lang="en-US" sz="2000" b="1" dirty="0">
                <a:solidFill>
                  <a:schemeClr val="bg1"/>
                </a:solidFill>
              </a:rPr>
              <a:t> bases (V%) no </a:t>
            </a:r>
            <a:r>
              <a:rPr lang="en-US" sz="2000" b="1" dirty="0" err="1">
                <a:solidFill>
                  <a:schemeClr val="bg1"/>
                </a:solidFill>
              </a:rPr>
              <a:t>perfil</a:t>
            </a:r>
            <a:r>
              <a:rPr lang="en-US" sz="2000" b="1" dirty="0">
                <a:solidFill>
                  <a:schemeClr val="bg1"/>
                </a:solidFill>
              </a:rPr>
              <a:t> do solo (Mata </a:t>
            </a:r>
            <a:r>
              <a:rPr lang="en-US" sz="2000" b="1" dirty="0" err="1">
                <a:solidFill>
                  <a:schemeClr val="bg1"/>
                </a:solidFill>
              </a:rPr>
              <a:t>nativa</a:t>
            </a:r>
            <a:r>
              <a:rPr lang="en-US" sz="2000" b="1" dirty="0">
                <a:solidFill>
                  <a:schemeClr val="bg1"/>
                </a:solidFill>
              </a:rPr>
              <a:t>, PC e PD) </a:t>
            </a:r>
            <a:r>
              <a:rPr lang="en-US" sz="2000" b="1" dirty="0" err="1">
                <a:solidFill>
                  <a:schemeClr val="bg1"/>
                </a:solidFill>
              </a:rPr>
              <a:t>em</a:t>
            </a:r>
            <a:r>
              <a:rPr lang="en-US" sz="2000" b="1" dirty="0">
                <a:solidFill>
                  <a:schemeClr val="bg1"/>
                </a:solidFill>
              </a:rPr>
              <a:t> Lucas do Rio Verde – </a:t>
            </a:r>
            <a:r>
              <a:rPr lang="en-US" sz="2000" b="1" dirty="0" err="1">
                <a:solidFill>
                  <a:schemeClr val="bg1"/>
                </a:solidFill>
              </a:rPr>
              <a:t>Estação</a:t>
            </a:r>
            <a:r>
              <a:rPr lang="en-US" sz="2000" b="1" dirty="0">
                <a:solidFill>
                  <a:schemeClr val="bg1"/>
                </a:solidFill>
              </a:rPr>
              <a:t> experimental da FRV </a:t>
            </a:r>
            <a:endParaRPr lang="pt-BR" sz="2000" b="1" dirty="0">
              <a:solidFill>
                <a:schemeClr val="bg1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765175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8316416" y="206084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588224" y="27716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660232" y="341970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27984" y="41397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83968" y="478786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436368" y="550794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353912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88" y="115888"/>
            <a:ext cx="8675687" cy="1268412"/>
          </a:xfrm>
        </p:spPr>
        <p:txBody>
          <a:bodyPr/>
          <a:lstStyle/>
          <a:p>
            <a:r>
              <a:rPr lang="pt-BR" altLang="pt-BR" sz="3600">
                <a:solidFill>
                  <a:schemeClr val="bg1"/>
                </a:solidFill>
                <a:latin typeface="Symphony" pitchFamily="34" charset="0"/>
              </a:rPr>
              <a:t>Aumento da CTC devido ao incremento de 1 g dm</a:t>
            </a:r>
            <a:r>
              <a:rPr lang="pt-BR" altLang="pt-BR" sz="3600" baseline="30000">
                <a:solidFill>
                  <a:schemeClr val="bg1"/>
                </a:solidFill>
                <a:latin typeface="Symphony" pitchFamily="34" charset="0"/>
              </a:rPr>
              <a:t>-3</a:t>
            </a:r>
            <a:r>
              <a:rPr lang="pt-BR" altLang="pt-BR" sz="3600">
                <a:solidFill>
                  <a:schemeClr val="bg1"/>
                </a:solidFill>
                <a:latin typeface="Symphony" pitchFamily="34" charset="0"/>
              </a:rPr>
              <a:t> de Carbono</a:t>
            </a:r>
          </a:p>
        </p:txBody>
      </p:sp>
      <p:graphicFrame>
        <p:nvGraphicFramePr>
          <p:cNvPr id="308227" name="Group 3"/>
          <p:cNvGraphicFramePr>
            <a:graphicFrameLocks noGrp="1"/>
          </p:cNvGraphicFramePr>
          <p:nvPr>
            <p:ph idx="1"/>
          </p:nvPr>
        </p:nvGraphicFramePr>
        <p:xfrm>
          <a:off x="179388" y="1773238"/>
          <a:ext cx="8893175" cy="4032293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8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1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Region</a:t>
                      </a: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Aumento da CTC  1 g dm</a:t>
                      </a:r>
                      <a:r>
                        <a:rPr kumimoji="0" lang="pt-BR" sz="2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 de C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imes New Roman" pitchFamily="18" charset="0"/>
                        </a:rPr>
                        <a:t>Referencias</a:t>
                      </a:r>
                    </a:p>
                  </a:txBody>
                  <a:tcPr marT="45716" marB="45716"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cmol</a:t>
                      </a:r>
                      <a:r>
                        <a:rPr kumimoji="0" lang="pt-BR" sz="36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dm</a:t>
                      </a:r>
                      <a:r>
                        <a:rPr kumimoji="0" lang="pt-BR" sz="3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Sul (RS)</a:t>
                      </a: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Burle et al., 1997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6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Sul (PR)</a:t>
                      </a:r>
                    </a:p>
                  </a:txBody>
                  <a:tcPr marL="90000" marR="90000" marT="46796" marB="4679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0,32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Sá </a:t>
                      </a:r>
                      <a:r>
                        <a:rPr kumimoji="0" lang="pt-BR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et</a:t>
                      </a:r>
                      <a:r>
                        <a:rPr kumimoji="0" lang="pt-BR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 al., 2009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Cerrado (GO)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0,42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Resck, 1998</a:t>
                      </a:r>
                    </a:p>
                  </a:txBody>
                  <a:tcPr marT="45716" marB="45716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64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2"/>
          <p:cNvSpPr txBox="1">
            <a:spLocks noChangeArrowheads="1"/>
          </p:cNvSpPr>
          <p:nvPr/>
        </p:nvSpPr>
        <p:spPr bwMode="auto">
          <a:xfrm>
            <a:off x="7596188" y="6345238"/>
            <a:ext cx="14398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29731" name="Text Box 3"/>
          <p:cNvSpPr txBox="1">
            <a:spLocks noChangeArrowheads="1"/>
          </p:cNvSpPr>
          <p:nvPr/>
        </p:nvSpPr>
        <p:spPr bwMode="auto">
          <a:xfrm>
            <a:off x="250825" y="115888"/>
            <a:ext cx="856932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000">
                <a:solidFill>
                  <a:srgbClr val="FFFF00"/>
                </a:solidFill>
                <a:latin typeface="Arial Black" pitchFamily="34" charset="0"/>
              </a:rPr>
              <a:t>Aumento do armazenamento de água devido ao ganho de 1g dm</a:t>
            </a:r>
            <a:r>
              <a:rPr lang="pt-BR" sz="4000" baseline="3000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000">
                <a:solidFill>
                  <a:srgbClr val="FFFF00"/>
                </a:solidFill>
                <a:latin typeface="Arial Black" pitchFamily="34" charset="0"/>
              </a:rPr>
              <a:t>de C na camada de    0 a 10 cm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2978150"/>
            <a:ext cx="7489825" cy="2035175"/>
            <a:chOff x="521" y="1876"/>
            <a:chExt cx="4718" cy="1282"/>
          </a:xfrm>
        </p:grpSpPr>
        <p:sp>
          <p:nvSpPr>
            <p:cNvPr id="329733" name="Text Box 5"/>
            <p:cNvSpPr txBox="1">
              <a:spLocks noChangeArrowheads="1"/>
            </p:cNvSpPr>
            <p:nvPr/>
          </p:nvSpPr>
          <p:spPr bwMode="auto">
            <a:xfrm>
              <a:off x="521" y="1876"/>
              <a:ext cx="4718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buClr>
                  <a:schemeClr val="bg1"/>
                </a:buClr>
                <a:buFont typeface="Wingdings" pitchFamily="2" charset="2"/>
                <a:buNone/>
                <a:defRPr/>
              </a:pPr>
              <a:r>
                <a:rPr lang="pt-BR" sz="6600">
                  <a:solidFill>
                    <a:schemeClr val="bg1"/>
                  </a:solidFill>
                  <a:latin typeface="Arial Black" pitchFamily="34" charset="0"/>
                </a:rPr>
                <a:t>3 a 5 mm  </a:t>
              </a:r>
            </a:p>
          </p:txBody>
        </p:sp>
        <p:sp>
          <p:nvSpPr>
            <p:cNvPr id="103431" name="Line 6"/>
            <p:cNvSpPr>
              <a:spLocks noChangeShapeType="1"/>
            </p:cNvSpPr>
            <p:nvPr/>
          </p:nvSpPr>
          <p:spPr bwMode="auto">
            <a:xfrm>
              <a:off x="2880" y="2568"/>
              <a:ext cx="0" cy="59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827088" y="4941888"/>
            <a:ext cx="74898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4000">
                <a:solidFill>
                  <a:schemeClr val="bg1"/>
                </a:solidFill>
                <a:latin typeface="Arial Black" pitchFamily="34" charset="0"/>
              </a:rPr>
              <a:t>Após 10 anos de PD aumentou 13 a 18 g dm</a:t>
            </a:r>
            <a:r>
              <a:rPr lang="pt-BR" sz="4000" baseline="30000">
                <a:solidFill>
                  <a:schemeClr val="bg1"/>
                </a:solidFill>
                <a:latin typeface="Arial Black" pitchFamily="34" charset="0"/>
              </a:rPr>
              <a:t>-3</a:t>
            </a:r>
            <a:r>
              <a:rPr lang="pt-BR" sz="4000">
                <a:solidFill>
                  <a:schemeClr val="bg1"/>
                </a:solidFill>
                <a:latin typeface="Arial Black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437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5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539750" y="3668713"/>
            <a:ext cx="79930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6000">
                <a:solidFill>
                  <a:schemeClr val="bg1"/>
                </a:solidFill>
                <a:latin typeface="Arial Black" pitchFamily="34" charset="0"/>
              </a:rPr>
              <a:t>Retenção de água 65 a 90 mm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7524750" y="630872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 dirty="0">
                <a:solidFill>
                  <a:srgbClr val="FFFF00"/>
                </a:solidFill>
                <a:latin typeface="Arial Black" pitchFamily="34" charset="0"/>
              </a:rPr>
              <a:t>O aumento na retenção de água devido ao incremento de 13 a 18 g dm</a:t>
            </a:r>
            <a:r>
              <a:rPr lang="pt-BR" sz="4400" baseline="30000" dirty="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400" dirty="0">
                <a:solidFill>
                  <a:srgbClr val="FFFF00"/>
                </a:solidFill>
                <a:latin typeface="Arial Black" pitchFamily="34" charset="0"/>
              </a:rPr>
              <a:t>de C      (camada de 0 a 10 cm)</a:t>
            </a:r>
          </a:p>
        </p:txBody>
      </p:sp>
    </p:spTree>
    <p:extLst>
      <p:ext uri="{BB962C8B-B14F-4D97-AF65-F5344CB8AC3E}">
        <p14:creationId xmlns:p14="http://schemas.microsoft.com/office/powerpoint/2010/main" val="6153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4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539750" y="3473450"/>
            <a:ext cx="799306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4800">
                <a:solidFill>
                  <a:schemeClr val="bg1"/>
                </a:solidFill>
                <a:latin typeface="Arial Black" pitchFamily="34" charset="0"/>
              </a:rPr>
              <a:t>Pode aumentar a produção de milho em 5 a 10 % e a de soja em 7 a 12%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7524750" y="6308725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56932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t-BR" sz="4400">
                <a:solidFill>
                  <a:srgbClr val="FFFF00"/>
                </a:solidFill>
                <a:latin typeface="Arial Black" pitchFamily="34" charset="0"/>
              </a:rPr>
              <a:t>O aumento na retenção de água devido ao incremento de 13 a 18 g dm</a:t>
            </a:r>
            <a:r>
              <a:rPr lang="pt-BR" sz="4400" baseline="30000">
                <a:solidFill>
                  <a:srgbClr val="FFFF00"/>
                </a:solidFill>
                <a:latin typeface="Arial Black" pitchFamily="34" charset="0"/>
              </a:rPr>
              <a:t>-3 </a:t>
            </a:r>
            <a:r>
              <a:rPr lang="pt-BR" sz="4400">
                <a:solidFill>
                  <a:srgbClr val="FFFF00"/>
                </a:solidFill>
                <a:latin typeface="Arial Black" pitchFamily="34" charset="0"/>
              </a:rPr>
              <a:t>de C      (camada de 0 a 10 cm)</a:t>
            </a:r>
          </a:p>
        </p:txBody>
      </p:sp>
    </p:spTree>
    <p:extLst>
      <p:ext uri="{BB962C8B-B14F-4D97-AF65-F5344CB8AC3E}">
        <p14:creationId xmlns:p14="http://schemas.microsoft.com/office/powerpoint/2010/main" val="26026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1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7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4038600"/>
            <a:ext cx="9144000" cy="281940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9966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0580" name="AutoShape 4"/>
          <p:cNvSpPr>
            <a:spLocks noChangeArrowheads="1"/>
          </p:cNvSpPr>
          <p:nvPr/>
        </p:nvSpPr>
        <p:spPr bwMode="auto">
          <a:xfrm>
            <a:off x="457200" y="1981200"/>
            <a:ext cx="4876800" cy="2057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3559 h 21600"/>
              <a:gd name="T20" fmla="*/ 1845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016" y="0"/>
                </a:moveTo>
                <a:lnTo>
                  <a:pt x="8432" y="8432"/>
                </a:lnTo>
                <a:lnTo>
                  <a:pt x="11582" y="8432"/>
                </a:lnTo>
                <a:lnTo>
                  <a:pt x="11582" y="13559"/>
                </a:lnTo>
                <a:lnTo>
                  <a:pt x="0" y="13559"/>
                </a:lnTo>
                <a:lnTo>
                  <a:pt x="0" y="21600"/>
                </a:lnTo>
                <a:lnTo>
                  <a:pt x="18450" y="21600"/>
                </a:lnTo>
                <a:lnTo>
                  <a:pt x="18450" y="8432"/>
                </a:lnTo>
                <a:lnTo>
                  <a:pt x="21600" y="8432"/>
                </a:lnTo>
                <a:close/>
              </a:path>
            </a:pathLst>
          </a:cu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280581" name="Text Box 5"/>
          <p:cNvSpPr txBox="1">
            <a:spLocks noChangeArrowheads="1"/>
          </p:cNvSpPr>
          <p:nvPr/>
        </p:nvSpPr>
        <p:spPr bwMode="auto">
          <a:xfrm>
            <a:off x="533400" y="3276600"/>
            <a:ext cx="2438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Adição de 1.0 </a:t>
            </a:r>
            <a:r>
              <a:rPr lang="pt-BR" sz="2000" b="1" dirty="0" err="1"/>
              <a:t>ton</a:t>
            </a:r>
            <a:r>
              <a:rPr lang="pt-BR" sz="2000" b="1" dirty="0"/>
              <a:t> de </a:t>
            </a:r>
            <a:r>
              <a:rPr lang="pt-BR" sz="2000" b="1" dirty="0" err="1"/>
              <a:t>de</a:t>
            </a:r>
            <a:r>
              <a:rPr lang="pt-BR" sz="2000" b="1" dirty="0"/>
              <a:t> C via palhada</a:t>
            </a:r>
            <a:endParaRPr lang="en-US" sz="2000" b="1" dirty="0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3143240" y="2214554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 Saída de 0.736 </a:t>
            </a:r>
            <a:r>
              <a:rPr lang="pt-BR" sz="2000" b="1" dirty="0" err="1"/>
              <a:t>ton</a:t>
            </a:r>
            <a:endParaRPr lang="en-US" sz="2000" b="1" dirty="0"/>
          </a:p>
        </p:txBody>
      </p:sp>
      <p:sp>
        <p:nvSpPr>
          <p:cNvPr id="4104" name="AutoShape 11"/>
          <p:cNvSpPr>
            <a:spLocks noChangeArrowheads="1"/>
          </p:cNvSpPr>
          <p:nvPr/>
        </p:nvSpPr>
        <p:spPr bwMode="auto">
          <a:xfrm>
            <a:off x="457200" y="4038600"/>
            <a:ext cx="3429000" cy="982144"/>
          </a:xfrm>
          <a:prstGeom prst="downArrowCallout">
            <a:avLst>
              <a:gd name="adj1" fmla="val 118750"/>
              <a:gd name="adj2" fmla="val 89063"/>
              <a:gd name="adj3" fmla="val 1875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5" name="AutoShape 12"/>
          <p:cNvSpPr>
            <a:spLocks noChangeArrowheads="1"/>
          </p:cNvSpPr>
          <p:nvPr/>
        </p:nvSpPr>
        <p:spPr bwMode="auto">
          <a:xfrm>
            <a:off x="2895600" y="4038600"/>
            <a:ext cx="3429000" cy="982144"/>
          </a:xfrm>
          <a:prstGeom prst="downArrowCallout">
            <a:avLst>
              <a:gd name="adj1" fmla="val 114323"/>
              <a:gd name="adj2" fmla="val 84635"/>
              <a:gd name="adj3" fmla="val 18880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 sz="2400"/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>
            <a:off x="5334000" y="4038600"/>
            <a:ext cx="3429000" cy="982144"/>
          </a:xfrm>
          <a:prstGeom prst="downArrowCallout">
            <a:avLst>
              <a:gd name="adj1" fmla="val 105469"/>
              <a:gd name="adj2" fmla="val 86979"/>
              <a:gd name="adj3" fmla="val 15495"/>
              <a:gd name="adj4" fmla="val 66667"/>
            </a:avLst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1828800" y="4022725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/>
              <a:t>Compartimentos da MOS</a:t>
            </a:r>
            <a:endParaRPr lang="en-US" sz="2000" b="1" dirty="0"/>
          </a:p>
        </p:txBody>
      </p:sp>
      <p:sp>
        <p:nvSpPr>
          <p:cNvPr id="4108" name="Text Box 16"/>
          <p:cNvSpPr txBox="1">
            <a:spLocks noChangeArrowheads="1"/>
          </p:cNvSpPr>
          <p:nvPr/>
        </p:nvSpPr>
        <p:spPr bwMode="auto">
          <a:xfrm>
            <a:off x="1295400" y="5008414"/>
            <a:ext cx="1752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Microbiota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09" name="Text Box 17"/>
          <p:cNvSpPr txBox="1">
            <a:spLocks noChangeArrowheads="1"/>
          </p:cNvSpPr>
          <p:nvPr/>
        </p:nvSpPr>
        <p:spPr bwMode="auto">
          <a:xfrm>
            <a:off x="1676400" y="4516576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0.044  </a:t>
            </a:r>
            <a:endParaRPr lang="en-US" sz="2400" b="1" dirty="0"/>
          </a:p>
        </p:txBody>
      </p:sp>
      <p:sp>
        <p:nvSpPr>
          <p:cNvPr id="4110" name="AutoShape 19"/>
          <p:cNvSpPr>
            <a:spLocks/>
          </p:cNvSpPr>
          <p:nvPr/>
        </p:nvSpPr>
        <p:spPr bwMode="auto">
          <a:xfrm rot="-5400000">
            <a:off x="5638800" y="3636814"/>
            <a:ext cx="304800" cy="4267200"/>
          </a:xfrm>
          <a:prstGeom prst="leftBrace">
            <a:avLst>
              <a:gd name="adj1" fmla="val 116667"/>
              <a:gd name="adj2" fmla="val 5000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11" name="Text Box 20"/>
          <p:cNvSpPr txBox="1">
            <a:spLocks noChangeArrowheads="1"/>
          </p:cNvSpPr>
          <p:nvPr/>
        </p:nvSpPr>
        <p:spPr bwMode="auto">
          <a:xfrm>
            <a:off x="3810000" y="5978233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C lábil + estável (0.22 </a:t>
            </a:r>
            <a:r>
              <a:rPr lang="pt-BR" b="1" dirty="0" err="1">
                <a:solidFill>
                  <a:schemeClr val="bg1"/>
                </a:solidFill>
              </a:rPr>
              <a:t>ton</a:t>
            </a:r>
            <a:r>
              <a:rPr lang="pt-BR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12" name="Text Box 21"/>
          <p:cNvSpPr txBox="1">
            <a:spLocks noChangeArrowheads="1"/>
          </p:cNvSpPr>
          <p:nvPr/>
        </p:nvSpPr>
        <p:spPr bwMode="auto">
          <a:xfrm>
            <a:off x="61722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Substâncias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3" name="Text Box 22"/>
          <p:cNvSpPr txBox="1">
            <a:spLocks noChangeArrowheads="1"/>
          </p:cNvSpPr>
          <p:nvPr/>
        </p:nvSpPr>
        <p:spPr bwMode="auto">
          <a:xfrm>
            <a:off x="3657600" y="5052864"/>
            <a:ext cx="1752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>
                <a:solidFill>
                  <a:schemeClr val="bg1"/>
                </a:solidFill>
              </a:rPr>
              <a:t>Substancias não </a:t>
            </a:r>
            <a:r>
              <a:rPr lang="pt-BR" sz="2000" b="1" dirty="0" err="1">
                <a:solidFill>
                  <a:schemeClr val="bg1"/>
                </a:solidFill>
              </a:rPr>
              <a:t>húmicas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14" name="Text Box 23"/>
          <p:cNvSpPr txBox="1">
            <a:spLocks noChangeArrowheads="1"/>
          </p:cNvSpPr>
          <p:nvPr/>
        </p:nvSpPr>
        <p:spPr bwMode="auto">
          <a:xfrm>
            <a:off x="4114800" y="4516575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0.06   </a:t>
            </a:r>
            <a:endParaRPr lang="en-US" sz="2400" b="1" dirty="0"/>
          </a:p>
        </p:txBody>
      </p:sp>
      <p:sp>
        <p:nvSpPr>
          <p:cNvPr id="4115" name="Text Box 24"/>
          <p:cNvSpPr txBox="1">
            <a:spLocks noChangeArrowheads="1"/>
          </p:cNvSpPr>
          <p:nvPr/>
        </p:nvSpPr>
        <p:spPr bwMode="auto">
          <a:xfrm>
            <a:off x="6400800" y="453086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/>
              <a:t>0.16   </a:t>
            </a:r>
            <a:endParaRPr lang="en-US" sz="2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3276600" y="1371600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548" name="CaixaDeTexto 33"/>
          <p:cNvSpPr txBox="1">
            <a:spLocks noChangeArrowheads="1"/>
          </p:cNvSpPr>
          <p:nvPr/>
        </p:nvSpPr>
        <p:spPr bwMode="auto">
          <a:xfrm>
            <a:off x="23277" y="6384530"/>
            <a:ext cx="91747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6100" indent="-546100"/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Fonte:  Sá et al. SSSAJ 2001; Sá et al., Edafologia 2006;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Tivet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et al., 2013,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; Sá et al., 2014,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Soil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Tillage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Research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, Sá et al.,2015,  Land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Degradation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pt-BR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Calibri" pitchFamily="34" charset="0"/>
              </a:rPr>
              <a:t>Development</a:t>
            </a:r>
            <a:endParaRPr lang="en-US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0" y="-27384"/>
            <a:ext cx="9143999" cy="830997"/>
          </a:xfrm>
          <a:prstGeom prst="rect">
            <a:avLst/>
          </a:prstGeom>
          <a:gradFill rotWithShape="1">
            <a:gsLst>
              <a:gs pos="0">
                <a:schemeClr val="tx1">
                  <a:alpha val="39999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9999"/>
                </a:schemeClr>
              </a:gs>
            </a:gsLst>
            <a:lin ang="5400000" scaled="1"/>
          </a:gra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Conversão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e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distribuição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do C da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palha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para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os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compartimentos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da MOS e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perdas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via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oxidação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pela microbiota </a:t>
            </a:r>
            <a:r>
              <a:rPr lang="en-US" sz="2400" b="1" dirty="0" err="1">
                <a:solidFill>
                  <a:srgbClr val="FFFF00"/>
                </a:solidFill>
                <a:latin typeface="Calibri" pitchFamily="34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Calibri" pitchFamily="34" charset="0"/>
              </a:rPr>
              <a:t> SPD</a:t>
            </a:r>
            <a:endParaRPr lang="en-US" sz="2400" b="1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4786315" y="1130295"/>
            <a:ext cx="2649538" cy="1655763"/>
            <a:chOff x="3516" y="845"/>
            <a:chExt cx="1669" cy="1043"/>
          </a:xfrm>
        </p:grpSpPr>
        <p:sp>
          <p:nvSpPr>
            <p:cNvPr id="22555" name="Oval 26"/>
            <p:cNvSpPr>
              <a:spLocks noChangeArrowheads="1"/>
            </p:cNvSpPr>
            <p:nvPr/>
          </p:nvSpPr>
          <p:spPr bwMode="auto">
            <a:xfrm>
              <a:off x="3516" y="845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6" name="Text Box 27"/>
            <p:cNvSpPr txBox="1">
              <a:spLocks noChangeArrowheads="1"/>
            </p:cNvSpPr>
            <p:nvPr/>
          </p:nvSpPr>
          <p:spPr bwMode="auto">
            <a:xfrm>
              <a:off x="3562" y="1000"/>
              <a:ext cx="1034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>
                  <a:solidFill>
                    <a:schemeClr val="bg1"/>
                  </a:solidFill>
                </a:rPr>
                <a:t>Sinop-MT 0.857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     13°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7" name="AutoShape 29"/>
            <p:cNvSpPr>
              <a:spLocks noChangeArrowheads="1"/>
            </p:cNvSpPr>
            <p:nvPr/>
          </p:nvSpPr>
          <p:spPr bwMode="auto">
            <a:xfrm rot="19977054">
              <a:off x="4495" y="1199"/>
              <a:ext cx="690" cy="145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264276" y="2058988"/>
            <a:ext cx="2560638" cy="1655762"/>
            <a:chOff x="3697" y="1843"/>
            <a:chExt cx="1613" cy="1043"/>
          </a:xfrm>
        </p:grpSpPr>
        <p:sp>
          <p:nvSpPr>
            <p:cNvPr id="22552" name="Oval 31"/>
            <p:cNvSpPr>
              <a:spLocks noChangeArrowheads="1"/>
            </p:cNvSpPr>
            <p:nvPr/>
          </p:nvSpPr>
          <p:spPr bwMode="auto">
            <a:xfrm>
              <a:off x="3697" y="1843"/>
              <a:ext cx="1134" cy="104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553" name="Text Box 32"/>
            <p:cNvSpPr txBox="1">
              <a:spLocks noChangeArrowheads="1"/>
            </p:cNvSpPr>
            <p:nvPr/>
          </p:nvSpPr>
          <p:spPr bwMode="auto">
            <a:xfrm>
              <a:off x="3703" y="2094"/>
              <a:ext cx="115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400" b="1" dirty="0" err="1">
                  <a:solidFill>
                    <a:schemeClr val="bg1"/>
                  </a:solidFill>
                </a:rPr>
                <a:t>Prv</a:t>
              </a:r>
              <a:r>
                <a:rPr lang="pt-BR" sz="2400" b="1" dirty="0">
                  <a:solidFill>
                    <a:schemeClr val="bg1"/>
                  </a:solidFill>
                </a:rPr>
                <a:t>. </a:t>
              </a:r>
              <a:r>
                <a:rPr lang="pt-BR" sz="2400" b="1" dirty="0" err="1">
                  <a:solidFill>
                    <a:schemeClr val="bg1"/>
                  </a:solidFill>
                </a:rPr>
                <a:t>Lst</a:t>
              </a:r>
              <a:r>
                <a:rPr lang="pt-BR" sz="2400" b="1" dirty="0">
                  <a:solidFill>
                    <a:schemeClr val="bg1"/>
                  </a:solidFill>
                </a:rPr>
                <a:t> - MT 0.841 </a:t>
              </a:r>
              <a:r>
                <a:rPr lang="pt-BR" sz="2400" b="1" dirty="0" err="1">
                  <a:solidFill>
                    <a:schemeClr val="bg1"/>
                  </a:solidFill>
                </a:rPr>
                <a:t>ton</a:t>
              </a:r>
              <a:r>
                <a:rPr lang="pt-BR" sz="2400" b="1" dirty="0">
                  <a:solidFill>
                    <a:schemeClr val="bg1"/>
                  </a:solidFill>
                </a:rPr>
                <a:t>  16° SL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554" name="AutoShape 33"/>
            <p:cNvSpPr>
              <a:spLocks noChangeArrowheads="1"/>
            </p:cNvSpPr>
            <p:nvPr/>
          </p:nvSpPr>
          <p:spPr bwMode="auto">
            <a:xfrm rot="18995598">
              <a:off x="4539" y="2115"/>
              <a:ext cx="771" cy="136"/>
            </a:xfrm>
            <a:prstGeom prst="curvedUpArrow">
              <a:avLst>
                <a:gd name="adj1" fmla="val 113382"/>
                <a:gd name="adj2" fmla="val 226765"/>
                <a:gd name="adj3" fmla="val 33333"/>
              </a:avLst>
            </a:prstGeom>
            <a:solidFill>
              <a:srgbClr val="FF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097349" y="3340252"/>
            <a:ext cx="144694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Ponta </a:t>
            </a:r>
            <a:r>
              <a:rPr lang="en-US" b="1" dirty="0" err="1"/>
              <a:t>Grossa</a:t>
            </a:r>
            <a:r>
              <a:rPr lang="en-US" b="1" dirty="0"/>
              <a:t> 25° LS</a:t>
            </a:r>
            <a:endParaRPr lang="pt-BR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7874509" y="1554366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759164" y="955299"/>
            <a:ext cx="137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CO</a:t>
            </a:r>
            <a:r>
              <a:rPr lang="pt-BR" sz="40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en-US" sz="40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0854" y="1066795"/>
            <a:ext cx="2634700" cy="1477328"/>
          </a:xfrm>
          <a:prstGeom prst="rect">
            <a:avLst/>
          </a:prstGeom>
          <a:solidFill>
            <a:srgbClr val="00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Tx</a:t>
            </a:r>
            <a:r>
              <a:rPr lang="pt-BR" dirty="0"/>
              <a:t>. de conversão:</a:t>
            </a:r>
          </a:p>
          <a:p>
            <a:r>
              <a:rPr lang="pt-BR" b="1" i="1" dirty="0"/>
              <a:t>C-resíduos para </a:t>
            </a:r>
            <a:r>
              <a:rPr lang="pt-BR" b="1" i="1" dirty="0" err="1"/>
              <a:t>C-solo</a:t>
            </a:r>
            <a:endParaRPr lang="pt-BR" b="1" i="1" dirty="0"/>
          </a:p>
          <a:p>
            <a:endParaRPr lang="pt-BR" b="1" dirty="0"/>
          </a:p>
          <a:p>
            <a:r>
              <a:rPr lang="pt-BR" b="1" dirty="0" err="1"/>
              <a:t>Sub-tropical</a:t>
            </a:r>
            <a:r>
              <a:rPr lang="pt-BR" b="1" dirty="0"/>
              <a:t> =</a:t>
            </a:r>
            <a:r>
              <a:rPr lang="pt-BR" dirty="0"/>
              <a:t> 14 a 26,4%</a:t>
            </a:r>
          </a:p>
          <a:p>
            <a:r>
              <a:rPr lang="pt-BR" b="1" dirty="0"/>
              <a:t>Tropical =  </a:t>
            </a:r>
            <a:r>
              <a:rPr lang="pt-BR" dirty="0"/>
              <a:t>11 a 20,5%</a:t>
            </a:r>
          </a:p>
        </p:txBody>
      </p:sp>
    </p:spTree>
    <p:extLst>
      <p:ext uri="{BB962C8B-B14F-4D97-AF65-F5344CB8AC3E}">
        <p14:creationId xmlns:p14="http://schemas.microsoft.com/office/powerpoint/2010/main" val="4103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0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80" grpId="0" animBg="1"/>
      <p:bldP spid="280581" grpId="0"/>
      <p:bldP spid="4102" grpId="0"/>
      <p:bldP spid="4104" grpId="0" animBg="1"/>
      <p:bldP spid="4105" grpId="0" animBg="1"/>
      <p:bldP spid="4106" grpId="0" animBg="1"/>
      <p:bldP spid="4107" grpId="0"/>
      <p:bldP spid="4108" grpId="0"/>
      <p:bldP spid="4109" grpId="0"/>
      <p:bldP spid="4110" grpId="0" animBg="1"/>
      <p:bldP spid="4111" grpId="0"/>
      <p:bldP spid="4112" grpId="0"/>
      <p:bldP spid="4113" grpId="0"/>
      <p:bldP spid="4114" grpId="0"/>
      <p:bldP spid="4115" grpId="0"/>
      <p:bldP spid="33" grpId="0"/>
      <p:bldP spid="22" grpId="0" animBg="1"/>
      <p:bldP spid="35" grpId="0" animBg="1"/>
      <p:bldP spid="31" grpId="0"/>
      <p:bldP spid="32" grpId="0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Text Box 2"/>
          <p:cNvSpPr txBox="1">
            <a:spLocks noChangeArrowheads="1"/>
          </p:cNvSpPr>
          <p:nvPr/>
        </p:nvSpPr>
        <p:spPr bwMode="auto">
          <a:xfrm>
            <a:off x="250825" y="727075"/>
            <a:ext cx="86423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pt-BR" sz="6600">
                <a:solidFill>
                  <a:schemeClr val="bg1"/>
                </a:solidFill>
                <a:latin typeface="Arial Black" pitchFamily="34" charset="0"/>
              </a:rPr>
              <a:t>O retorno econômico devido ao aumento do C pode representar      US$ 40 a 80/ha 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7524750" y="6272213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000">
                <a:solidFill>
                  <a:srgbClr val="FFFF00"/>
                </a:solidFill>
                <a:latin typeface="Verdana" pitchFamily="34" charset="0"/>
              </a:rPr>
              <a:t>Sá, 2002</a:t>
            </a:r>
          </a:p>
        </p:txBody>
      </p:sp>
    </p:spTree>
    <p:extLst>
      <p:ext uri="{BB962C8B-B14F-4D97-AF65-F5344CB8AC3E}">
        <p14:creationId xmlns:p14="http://schemas.microsoft.com/office/powerpoint/2010/main" val="30250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2033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4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5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6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7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8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9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40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2025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6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2027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8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2029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0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31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32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4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2017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18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19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0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2021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2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2023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2024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4925" y="428625"/>
            <a:ext cx="9032875" cy="1271588"/>
            <a:chOff x="22" y="270"/>
            <a:chExt cx="5690" cy="801"/>
          </a:xfrm>
        </p:grpSpPr>
        <p:grpSp>
          <p:nvGrpSpPr>
            <p:cNvPr id="81930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1943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4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45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6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47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48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49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0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51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2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53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4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1955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6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57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58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59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0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61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2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63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4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65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6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67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68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69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0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71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2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73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4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75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6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77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78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1979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0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81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2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83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4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1985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6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87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8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1989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0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1991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2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1993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4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1995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6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1997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8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1999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0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01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2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2003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4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2005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6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2007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8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2009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0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11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2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2013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4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2015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6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1931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1932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1933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4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5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1936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7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8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1939" name="Text Box 160"/>
            <p:cNvSpPr txBox="1">
              <a:spLocks noChangeArrowheads="1"/>
            </p:cNvSpPr>
            <p:nvPr/>
          </p:nvSpPr>
          <p:spPr bwMode="auto">
            <a:xfrm>
              <a:off x="112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0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1" name="Text Box 162"/>
            <p:cNvSpPr txBox="1">
              <a:spLocks noChangeArrowheads="1"/>
            </p:cNvSpPr>
            <p:nvPr/>
          </p:nvSpPr>
          <p:spPr bwMode="auto">
            <a:xfrm>
              <a:off x="3786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1942" name="Text Box 153"/>
            <p:cNvSpPr txBox="1">
              <a:spLocks noChangeArrowheads="1"/>
            </p:cNvSpPr>
            <p:nvPr/>
          </p:nvSpPr>
          <p:spPr bwMode="auto">
            <a:xfrm>
              <a:off x="2935" y="270"/>
              <a:ext cx="9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</p:grpSp>
      <p:sp>
        <p:nvSpPr>
          <p:cNvPr id="118" name="CaixaDeTexto 117"/>
          <p:cNvSpPr txBox="1">
            <a:spLocks noChangeArrowheads="1"/>
          </p:cNvSpPr>
          <p:nvPr/>
        </p:nvSpPr>
        <p:spPr bwMode="auto">
          <a:xfrm>
            <a:off x="1357313" y="4987925"/>
            <a:ext cx="6500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 </a:t>
            </a:r>
            <a:r>
              <a:rPr lang="en-US" sz="3200" b="1" dirty="0" err="1">
                <a:solidFill>
                  <a:schemeClr val="bg1"/>
                </a:solidFill>
              </a:rPr>
              <a:t>expansão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cultura</a:t>
            </a:r>
            <a:r>
              <a:rPr lang="en-US" sz="3200" b="1" dirty="0">
                <a:solidFill>
                  <a:schemeClr val="bg1"/>
                </a:solidFill>
              </a:rPr>
              <a:t> da </a:t>
            </a:r>
            <a:r>
              <a:rPr lang="en-US" sz="3200" b="1" dirty="0" err="1">
                <a:solidFill>
                  <a:schemeClr val="bg1"/>
                </a:solidFill>
              </a:rPr>
              <a:t>soja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19" name="CaixaDeTexto 118"/>
          <p:cNvSpPr txBox="1">
            <a:spLocks noChangeArrowheads="1"/>
          </p:cNvSpPr>
          <p:nvPr/>
        </p:nvSpPr>
        <p:spPr bwMode="auto">
          <a:xfrm>
            <a:off x="1428750" y="6273800"/>
            <a:ext cx="6500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Monocultura</a:t>
            </a:r>
            <a:r>
              <a:rPr lang="en-US" sz="3200" b="1" dirty="0">
                <a:solidFill>
                  <a:schemeClr val="bg1"/>
                </a:solidFill>
              </a:rPr>
              <a:t> de </a:t>
            </a:r>
            <a:r>
              <a:rPr lang="en-US" sz="3200" b="1" dirty="0" err="1">
                <a:solidFill>
                  <a:schemeClr val="bg1"/>
                </a:solidFill>
              </a:rPr>
              <a:t>soja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em</a:t>
            </a:r>
            <a:r>
              <a:rPr lang="en-US" sz="3200" b="1" dirty="0">
                <a:solidFill>
                  <a:schemeClr val="bg1"/>
                </a:solidFill>
              </a:rPr>
              <a:t> PC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 rot="16200000">
            <a:off x="659067" y="3833502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2" name="CaixaDeTexto 121"/>
          <p:cNvSpPr txBox="1"/>
          <p:nvPr/>
        </p:nvSpPr>
        <p:spPr>
          <a:xfrm rot="16200000">
            <a:off x="3749118" y="3921992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3" name="CaixaDeTexto 122"/>
          <p:cNvSpPr txBox="1"/>
          <p:nvPr/>
        </p:nvSpPr>
        <p:spPr>
          <a:xfrm rot="16200000">
            <a:off x="6662572" y="3833500"/>
            <a:ext cx="36603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Pousio</a:t>
            </a:r>
          </a:p>
        </p:txBody>
      </p:sp>
      <p:sp>
        <p:nvSpPr>
          <p:cNvPr id="120" name="CaixaDeTexto 119"/>
          <p:cNvSpPr txBox="1">
            <a:spLocks noChangeArrowheads="1"/>
          </p:cNvSpPr>
          <p:nvPr/>
        </p:nvSpPr>
        <p:spPr bwMode="auto">
          <a:xfrm>
            <a:off x="1484233" y="3075408"/>
            <a:ext cx="5354499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 sistema produz 2,8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grãos/ha e 4,0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palha. </a:t>
            </a:r>
          </a:p>
        </p:txBody>
      </p:sp>
    </p:spTree>
    <p:extLst>
      <p:ext uri="{BB962C8B-B14F-4D97-AF65-F5344CB8AC3E}">
        <p14:creationId xmlns:p14="http://schemas.microsoft.com/office/powerpoint/2010/main" val="44804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9" grpId="0"/>
      <p:bldP spid="6" grpId="0" animBg="1"/>
      <p:bldP spid="122" grpId="0" animBg="1"/>
      <p:bldP spid="123" grpId="0" animBg="1"/>
      <p:bldP spid="1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410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1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1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50"/>
          <p:cNvGrpSpPr>
            <a:grpSpLocks/>
          </p:cNvGrpSpPr>
          <p:nvPr/>
        </p:nvGrpSpPr>
        <p:grpSpPr bwMode="auto">
          <a:xfrm>
            <a:off x="395288" y="1844675"/>
            <a:ext cx="1676400" cy="4464050"/>
            <a:chOff x="395288" y="1844675"/>
            <a:chExt cx="1676382" cy="4464050"/>
          </a:xfrm>
        </p:grpSpPr>
        <p:sp>
          <p:nvSpPr>
            <p:cNvPr id="84101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61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2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12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4103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61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4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122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4105" name="AutoShape 48"/>
            <p:cNvSpPr>
              <a:spLocks noChangeArrowheads="1"/>
            </p:cNvSpPr>
            <p:nvPr/>
          </p:nvSpPr>
          <p:spPr bwMode="auto">
            <a:xfrm>
              <a:off x="720129" y="4221162"/>
              <a:ext cx="1175935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6" name="Text Box 49"/>
            <p:cNvSpPr txBox="1">
              <a:spLocks noChangeArrowheads="1"/>
            </p:cNvSpPr>
            <p:nvPr/>
          </p:nvSpPr>
          <p:spPr bwMode="auto">
            <a:xfrm>
              <a:off x="649573" y="4365624"/>
              <a:ext cx="127941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107" name="AutoShape 65"/>
            <p:cNvSpPr>
              <a:spLocks noChangeArrowheads="1"/>
            </p:cNvSpPr>
            <p:nvPr/>
          </p:nvSpPr>
          <p:spPr bwMode="auto">
            <a:xfrm>
              <a:off x="796958" y="5445125"/>
              <a:ext cx="1222972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8" name="Text Box 66"/>
            <p:cNvSpPr txBox="1">
              <a:spLocks noChangeArrowheads="1"/>
            </p:cNvSpPr>
            <p:nvPr/>
          </p:nvSpPr>
          <p:spPr bwMode="auto">
            <a:xfrm>
              <a:off x="792253" y="5589587"/>
              <a:ext cx="127941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4" name="Grupo 166"/>
          <p:cNvGrpSpPr>
            <a:grpSpLocks/>
          </p:cNvGrpSpPr>
          <p:nvPr/>
        </p:nvGrpSpPr>
        <p:grpSpPr bwMode="auto">
          <a:xfrm>
            <a:off x="6215063" y="1844675"/>
            <a:ext cx="1347787" cy="4464050"/>
            <a:chOff x="6369032" y="1844675"/>
            <a:chExt cx="1348441" cy="4464051"/>
          </a:xfrm>
        </p:grpSpPr>
        <p:sp>
          <p:nvSpPr>
            <p:cNvPr id="84093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4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095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6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4097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98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4099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100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34925" y="428625"/>
            <a:ext cx="9032875" cy="1271588"/>
            <a:chOff x="22" y="270"/>
            <a:chExt cx="5690" cy="801"/>
          </a:xfrm>
        </p:grpSpPr>
        <p:grpSp>
          <p:nvGrpSpPr>
            <p:cNvPr id="84006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4019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0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21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2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23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4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25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6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27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28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29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0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31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2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33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4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35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6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37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38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39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0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41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2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43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4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45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6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47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48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49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0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51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2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53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4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55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6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57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58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59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0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61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2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63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4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65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6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67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68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4069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0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4071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2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4073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4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4075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6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77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78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4079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0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81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2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83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4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4085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6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87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88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4089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0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4091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92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4007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4008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4009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0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1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4012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3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4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4015" name="Text Box 160"/>
            <p:cNvSpPr txBox="1">
              <a:spLocks noChangeArrowheads="1"/>
            </p:cNvSpPr>
            <p:nvPr/>
          </p:nvSpPr>
          <p:spPr bwMode="auto">
            <a:xfrm>
              <a:off x="112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6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7" name="Text Box 162"/>
            <p:cNvSpPr txBox="1">
              <a:spLocks noChangeArrowheads="1"/>
            </p:cNvSpPr>
            <p:nvPr/>
          </p:nvSpPr>
          <p:spPr bwMode="auto">
            <a:xfrm>
              <a:off x="3786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4018" name="Text Box 153"/>
            <p:cNvSpPr txBox="1">
              <a:spLocks noChangeArrowheads="1"/>
            </p:cNvSpPr>
            <p:nvPr/>
          </p:nvSpPr>
          <p:spPr bwMode="auto">
            <a:xfrm>
              <a:off x="2935" y="270"/>
              <a:ext cx="94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</p:grpSp>
      <p:grpSp>
        <p:nvGrpSpPr>
          <p:cNvPr id="7" name="Grupo 122"/>
          <p:cNvGrpSpPr>
            <a:grpSpLocks/>
          </p:cNvGrpSpPr>
          <p:nvPr/>
        </p:nvGrpSpPr>
        <p:grpSpPr bwMode="auto">
          <a:xfrm>
            <a:off x="1428750" y="1857375"/>
            <a:ext cx="1143000" cy="857250"/>
            <a:chOff x="1428728" y="1857364"/>
            <a:chExt cx="1143008" cy="857256"/>
          </a:xfrm>
        </p:grpSpPr>
        <p:sp>
          <p:nvSpPr>
            <p:cNvPr id="121" name="Retângulo de cantos arredondados 120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5" name="CaixaDeTexto 121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8" name="Grupo 123"/>
          <p:cNvGrpSpPr>
            <a:grpSpLocks/>
          </p:cNvGrpSpPr>
          <p:nvPr/>
        </p:nvGrpSpPr>
        <p:grpSpPr bwMode="auto">
          <a:xfrm>
            <a:off x="1428750" y="3000375"/>
            <a:ext cx="1143000" cy="857250"/>
            <a:chOff x="1428728" y="1857364"/>
            <a:chExt cx="1143008" cy="857256"/>
          </a:xfrm>
        </p:grpSpPr>
        <p:sp>
          <p:nvSpPr>
            <p:cNvPr id="125" name="Retângulo de cantos arredondados 124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3" name="CaixaDeTexto 125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9" name="Grupo 129"/>
          <p:cNvGrpSpPr>
            <a:grpSpLocks/>
          </p:cNvGrpSpPr>
          <p:nvPr/>
        </p:nvGrpSpPr>
        <p:grpSpPr bwMode="auto">
          <a:xfrm>
            <a:off x="214313" y="4143375"/>
            <a:ext cx="500062" cy="1000125"/>
            <a:chOff x="214282" y="4143380"/>
            <a:chExt cx="500066" cy="1000132"/>
          </a:xfrm>
        </p:grpSpPr>
        <p:sp>
          <p:nvSpPr>
            <p:cNvPr id="127" name="Retângulo de cantos arredondados 126"/>
            <p:cNvSpPr/>
            <p:nvPr/>
          </p:nvSpPr>
          <p:spPr>
            <a:xfrm>
              <a:off x="214282" y="4214819"/>
              <a:ext cx="500066" cy="92869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4001" name="CaixaDeTexto 128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0" name="Grupo 130"/>
          <p:cNvGrpSpPr>
            <a:grpSpLocks/>
          </p:cNvGrpSpPr>
          <p:nvPr/>
        </p:nvGrpSpPr>
        <p:grpSpPr bwMode="auto">
          <a:xfrm>
            <a:off x="142875" y="5357813"/>
            <a:ext cx="642938" cy="1000125"/>
            <a:chOff x="214282" y="4143380"/>
            <a:chExt cx="500066" cy="1000132"/>
          </a:xfrm>
        </p:grpSpPr>
        <p:sp>
          <p:nvSpPr>
            <p:cNvPr id="132" name="Retângulo de cantos arredondados 131"/>
            <p:cNvSpPr/>
            <p:nvPr/>
          </p:nvSpPr>
          <p:spPr>
            <a:xfrm>
              <a:off x="214282" y="4214817"/>
              <a:ext cx="500066" cy="928695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9" name="CaixaDeTexto 132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1" name="Grupo 133"/>
          <p:cNvGrpSpPr>
            <a:grpSpLocks/>
          </p:cNvGrpSpPr>
          <p:nvPr/>
        </p:nvGrpSpPr>
        <p:grpSpPr bwMode="auto">
          <a:xfrm>
            <a:off x="3071813" y="4143375"/>
            <a:ext cx="500062" cy="1000125"/>
            <a:chOff x="214282" y="4143380"/>
            <a:chExt cx="500066" cy="1000132"/>
          </a:xfrm>
        </p:grpSpPr>
        <p:sp>
          <p:nvSpPr>
            <p:cNvPr id="135" name="Retângulo de cantos arredondados 134"/>
            <p:cNvSpPr/>
            <p:nvPr/>
          </p:nvSpPr>
          <p:spPr>
            <a:xfrm>
              <a:off x="214282" y="4214819"/>
              <a:ext cx="500066" cy="92869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7" name="CaixaDeTexto 135"/>
            <p:cNvSpPr txBox="1">
              <a:spLocks noChangeArrowheads="1"/>
            </p:cNvSpPr>
            <p:nvPr/>
          </p:nvSpPr>
          <p:spPr bwMode="auto">
            <a:xfrm rot="-5400000">
              <a:off x="-35751" y="4458780"/>
              <a:ext cx="1000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Milheto</a:t>
              </a:r>
              <a:endParaRPr lang="pt-BR"/>
            </a:p>
          </p:txBody>
        </p:sp>
      </p:grpSp>
      <p:grpSp>
        <p:nvGrpSpPr>
          <p:cNvPr id="12" name="Grupo 136"/>
          <p:cNvGrpSpPr>
            <a:grpSpLocks/>
          </p:cNvGrpSpPr>
          <p:nvPr/>
        </p:nvGrpSpPr>
        <p:grpSpPr bwMode="auto">
          <a:xfrm>
            <a:off x="4500563" y="1857375"/>
            <a:ext cx="1143000" cy="857250"/>
            <a:chOff x="1428728" y="1857364"/>
            <a:chExt cx="1143008" cy="857256"/>
          </a:xfrm>
        </p:grpSpPr>
        <p:sp>
          <p:nvSpPr>
            <p:cNvPr id="138" name="Retângulo de cantos arredondados 137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5" name="CaixaDeTexto 138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3" name="Grupo 139"/>
          <p:cNvGrpSpPr>
            <a:grpSpLocks/>
          </p:cNvGrpSpPr>
          <p:nvPr/>
        </p:nvGrpSpPr>
        <p:grpSpPr bwMode="auto">
          <a:xfrm>
            <a:off x="4500563" y="3000375"/>
            <a:ext cx="1143000" cy="857250"/>
            <a:chOff x="1428728" y="1857364"/>
            <a:chExt cx="1143008" cy="857256"/>
          </a:xfrm>
        </p:grpSpPr>
        <p:sp>
          <p:nvSpPr>
            <p:cNvPr id="141" name="Retângulo de cantos arredondados 140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3" name="CaixaDeTexto 141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4" name="Grupo 142"/>
          <p:cNvGrpSpPr>
            <a:grpSpLocks/>
          </p:cNvGrpSpPr>
          <p:nvPr/>
        </p:nvGrpSpPr>
        <p:grpSpPr bwMode="auto">
          <a:xfrm>
            <a:off x="7500938" y="1857375"/>
            <a:ext cx="1143000" cy="857250"/>
            <a:chOff x="1428728" y="1857364"/>
            <a:chExt cx="1143008" cy="857256"/>
          </a:xfrm>
        </p:grpSpPr>
        <p:sp>
          <p:nvSpPr>
            <p:cNvPr id="144" name="Retângulo de cantos arredondados 143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91" name="CaixaDeTexto 144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5" name="Grupo 145"/>
          <p:cNvGrpSpPr>
            <a:grpSpLocks/>
          </p:cNvGrpSpPr>
          <p:nvPr/>
        </p:nvGrpSpPr>
        <p:grpSpPr bwMode="auto">
          <a:xfrm>
            <a:off x="7500938" y="3000375"/>
            <a:ext cx="1143000" cy="857250"/>
            <a:chOff x="1428728" y="1857364"/>
            <a:chExt cx="1143008" cy="857256"/>
          </a:xfrm>
        </p:grpSpPr>
        <p:sp>
          <p:nvSpPr>
            <p:cNvPr id="147" name="Retângulo de cantos arredondados 146"/>
            <p:cNvSpPr/>
            <p:nvPr/>
          </p:nvSpPr>
          <p:spPr>
            <a:xfrm>
              <a:off x="1428728" y="1857364"/>
              <a:ext cx="1143008" cy="857256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89" name="CaixaDeTexto 147"/>
            <p:cNvSpPr txBox="1">
              <a:spLocks noChangeArrowheads="1"/>
            </p:cNvSpPr>
            <p:nvPr/>
          </p:nvSpPr>
          <p:spPr bwMode="auto">
            <a:xfrm>
              <a:off x="1500166" y="207167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Milheto</a:t>
              </a:r>
              <a:endParaRPr lang="pt-BR" b="1"/>
            </a:p>
          </p:txBody>
        </p:sp>
      </p:grpSp>
      <p:grpSp>
        <p:nvGrpSpPr>
          <p:cNvPr id="16" name="Grupo 151"/>
          <p:cNvGrpSpPr>
            <a:grpSpLocks/>
          </p:cNvGrpSpPr>
          <p:nvPr/>
        </p:nvGrpSpPr>
        <p:grpSpPr bwMode="auto">
          <a:xfrm>
            <a:off x="4429125" y="5429250"/>
            <a:ext cx="1857375" cy="857250"/>
            <a:chOff x="4429124" y="5429264"/>
            <a:chExt cx="1857388" cy="857256"/>
          </a:xfrm>
        </p:grpSpPr>
        <p:sp>
          <p:nvSpPr>
            <p:cNvPr id="149" name="Retângulo de cantos arredondados 148"/>
            <p:cNvSpPr/>
            <p:nvPr/>
          </p:nvSpPr>
          <p:spPr>
            <a:xfrm>
              <a:off x="4429124" y="5429264"/>
              <a:ext cx="1857388" cy="8572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3987" name="CaixaDeTexto 149"/>
            <p:cNvSpPr txBox="1">
              <a:spLocks noChangeArrowheads="1"/>
            </p:cNvSpPr>
            <p:nvPr/>
          </p:nvSpPr>
          <p:spPr bwMode="auto">
            <a:xfrm>
              <a:off x="4500562" y="5702874"/>
              <a:ext cx="17859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Milho Safrinha</a:t>
              </a:r>
              <a:endParaRPr lang="pt-BR" b="1"/>
            </a:p>
          </p:txBody>
        </p:sp>
      </p:grpSp>
      <p:sp>
        <p:nvSpPr>
          <p:cNvPr id="148" name="CaixaDeTexto 147"/>
          <p:cNvSpPr txBox="1">
            <a:spLocks noChangeArrowheads="1"/>
          </p:cNvSpPr>
          <p:nvPr/>
        </p:nvSpPr>
        <p:spPr bwMode="auto">
          <a:xfrm>
            <a:off x="1477143" y="3475889"/>
            <a:ext cx="5212381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Esse sistema produz 3,1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grãos/ha e 7,7 </a:t>
            </a:r>
            <a:r>
              <a:rPr lang="pt-BR" sz="2400" dirty="0" err="1">
                <a:solidFill>
                  <a:schemeClr val="bg1"/>
                </a:solidFill>
              </a:rPr>
              <a:t>ton</a:t>
            </a:r>
            <a:r>
              <a:rPr lang="pt-BR" sz="2400" dirty="0">
                <a:solidFill>
                  <a:schemeClr val="bg1"/>
                </a:solidFill>
              </a:rPr>
              <a:t> de palha. </a:t>
            </a:r>
          </a:p>
        </p:txBody>
      </p:sp>
    </p:spTree>
    <p:extLst>
      <p:ext uri="{BB962C8B-B14F-4D97-AF65-F5344CB8AC3E}">
        <p14:creationId xmlns:p14="http://schemas.microsoft.com/office/powerpoint/2010/main" val="32047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EA-2 3-6-05 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1699" name="Picture 3" descr="CEA-2 3-6-05 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41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04800"/>
            <a:ext cx="8382000" cy="62865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87450" y="1989138"/>
            <a:ext cx="6742113" cy="3960812"/>
            <a:chOff x="748" y="1253"/>
            <a:chExt cx="4247" cy="2495"/>
          </a:xfrm>
        </p:grpSpPr>
        <p:sp>
          <p:nvSpPr>
            <p:cNvPr id="71686" name="Line 6"/>
            <p:cNvSpPr>
              <a:spLocks noChangeShapeType="1"/>
            </p:cNvSpPr>
            <p:nvPr/>
          </p:nvSpPr>
          <p:spPr bwMode="auto">
            <a:xfrm>
              <a:off x="1202" y="1888"/>
              <a:ext cx="0" cy="907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7" name="Line 7"/>
            <p:cNvSpPr>
              <a:spLocks noChangeShapeType="1"/>
            </p:cNvSpPr>
            <p:nvPr/>
          </p:nvSpPr>
          <p:spPr bwMode="auto">
            <a:xfrm>
              <a:off x="2381" y="2160"/>
              <a:ext cx="0" cy="68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1688" name="Line 8"/>
            <p:cNvSpPr>
              <a:spLocks noChangeShapeType="1"/>
            </p:cNvSpPr>
            <p:nvPr/>
          </p:nvSpPr>
          <p:spPr bwMode="auto">
            <a:xfrm>
              <a:off x="3560" y="2432"/>
              <a:ext cx="0" cy="635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748" y="2649"/>
              <a:ext cx="907" cy="826"/>
              <a:chOff x="748" y="2513"/>
              <a:chExt cx="907" cy="826"/>
            </a:xfrm>
          </p:grpSpPr>
          <p:sp>
            <p:nvSpPr>
              <p:cNvPr id="71697" name="Text Box 10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8" name="Oval 11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928" y="2695"/>
              <a:ext cx="907" cy="826"/>
              <a:chOff x="748" y="2513"/>
              <a:chExt cx="907" cy="826"/>
            </a:xfrm>
          </p:grpSpPr>
          <p:sp>
            <p:nvSpPr>
              <p:cNvPr id="71695" name="Text Box 13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6" name="Oval 14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107" y="2922"/>
              <a:ext cx="907" cy="826"/>
              <a:chOff x="748" y="2513"/>
              <a:chExt cx="907" cy="826"/>
            </a:xfrm>
          </p:grpSpPr>
          <p:sp>
            <p:nvSpPr>
              <p:cNvPr id="71693" name="Text Box 16"/>
              <p:cNvSpPr txBox="1">
                <a:spLocks noChangeArrowheads="1"/>
              </p:cNvSpPr>
              <p:nvPr/>
            </p:nvSpPr>
            <p:spPr bwMode="auto">
              <a:xfrm>
                <a:off x="1020" y="2513"/>
                <a:ext cx="363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8000" b="1">
                    <a:solidFill>
                      <a:srgbClr val="FF0000"/>
                    </a:solidFill>
                    <a:latin typeface="Arial Rounded MT Bold" pitchFamily="34" charset="0"/>
                  </a:rPr>
                  <a:t>-</a:t>
                </a:r>
                <a:endParaRPr lang="en-US" sz="8000" b="1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1694" name="Oval 17"/>
              <p:cNvSpPr>
                <a:spLocks noChangeArrowheads="1"/>
              </p:cNvSpPr>
              <p:nvPr/>
            </p:nvSpPr>
            <p:spPr bwMode="auto">
              <a:xfrm>
                <a:off x="748" y="2659"/>
                <a:ext cx="907" cy="635"/>
              </a:xfrm>
              <a:prstGeom prst="ellips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71692" name="Text Box 18"/>
            <p:cNvSpPr txBox="1">
              <a:spLocks noChangeArrowheads="1"/>
            </p:cNvSpPr>
            <p:nvPr/>
          </p:nvSpPr>
          <p:spPr bwMode="auto">
            <a:xfrm>
              <a:off x="748" y="1253"/>
              <a:ext cx="4247" cy="10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00FF00"/>
                  </a:solidFill>
                  <a:latin typeface="AvantGarde Md BT" charset="0"/>
                </a:rPr>
                <a:t>Em solos tropicais o desafio com a recuperação da MOS é:</a:t>
              </a:r>
            </a:p>
            <a:p>
              <a:pPr algn="ctr">
                <a:spcBef>
                  <a:spcPct val="50000"/>
                </a:spcBef>
              </a:pPr>
              <a:r>
                <a:rPr lang="pt-BR" sz="2800" b="1">
                  <a:solidFill>
                    <a:srgbClr val="00FF00"/>
                  </a:solidFill>
                  <a:latin typeface="Arial Black" pitchFamily="34" charset="0"/>
                </a:rPr>
                <a:t>Aumentar a CTC e a agregação</a:t>
              </a:r>
              <a:endParaRPr lang="en-US" sz="2800" b="1">
                <a:solidFill>
                  <a:srgbClr val="00FF00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6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4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agem 2" descr="Bosa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Imagem 4" descr="DSC025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Imagem 5" descr="Milho x Braquiari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418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Imagem 5" descr="P1020421.JPG"/>
          <p:cNvPicPr>
            <a:picLocks noChangeAspect="1"/>
          </p:cNvPicPr>
          <p:nvPr/>
        </p:nvPicPr>
        <p:blipFill>
          <a:blip r:embed="rId5" cstate="print"/>
          <a:srcRect l="13583" r="10925"/>
          <a:stretch>
            <a:fillRect/>
          </a:stretch>
        </p:blipFill>
        <p:spPr bwMode="auto">
          <a:xfrm>
            <a:off x="4495800" y="3406775"/>
            <a:ext cx="463232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2"/>
          <p:cNvSpPr txBox="1">
            <a:spLocks noChangeArrowheads="1"/>
          </p:cNvSpPr>
          <p:nvPr/>
        </p:nvSpPr>
        <p:spPr bwMode="auto">
          <a:xfrm>
            <a:off x="76200" y="2530475"/>
            <a:ext cx="8885238" cy="3970318"/>
          </a:xfrm>
          <a:prstGeom prst="rect">
            <a:avLst/>
          </a:prstGeom>
          <a:solidFill>
            <a:schemeClr val="tx1">
              <a:alpha val="59999"/>
            </a:schemeClr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objetivo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intensificação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rotação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 é o “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fechamento</a:t>
            </a:r>
            <a:r>
              <a:rPr lang="en-US" sz="3600" b="1" u="sng" dirty="0">
                <a:solidFill>
                  <a:srgbClr val="FFFF00"/>
                </a:solidFill>
                <a:latin typeface="Arial Black" panose="020B0A04020102020204" pitchFamily="34" charset="0"/>
              </a:rPr>
              <a:t> das </a:t>
            </a:r>
            <a:r>
              <a:rPr lang="en-US" sz="3600" b="1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janelas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” que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ocorrem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entre a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estação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chuvosa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e o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período</a:t>
            </a:r>
            <a:r>
              <a:rPr lang="en-US" sz="3600" u="sng" dirty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600" u="sng" dirty="0" err="1">
                <a:solidFill>
                  <a:srgbClr val="FFFF00"/>
                </a:solidFill>
                <a:latin typeface="Arial Black" panose="020B0A04020102020204" pitchFamily="34" charset="0"/>
              </a:rPr>
              <a:t>seco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manter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permanentemente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usando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para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cobertura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do solo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combinadas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com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culturas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itchFamily="34" charset="0"/>
              </a:rPr>
              <a:t>comerciais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pt-BR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4999" name="CaixaDeTexto 1"/>
          <p:cNvSpPr txBox="1">
            <a:spLocks noChangeArrowheads="1"/>
          </p:cNvSpPr>
          <p:nvPr/>
        </p:nvSpPr>
        <p:spPr bwMode="auto">
          <a:xfrm>
            <a:off x="76200" y="142875"/>
            <a:ext cx="8991600" cy="708025"/>
          </a:xfrm>
          <a:prstGeom prst="rect">
            <a:avLst/>
          </a:prstGeom>
          <a:solidFill>
            <a:schemeClr val="tx1">
              <a:alpha val="50195"/>
            </a:schemeClr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Calibri" pitchFamily="34" charset="0"/>
              </a:rPr>
              <a:t>Intensificação da rotação de culturas</a:t>
            </a:r>
            <a:endParaRPr lang="pt-BR" sz="4000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7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63" descr="P1010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65"/>
          <p:cNvGrpSpPr>
            <a:grpSpLocks/>
          </p:cNvGrpSpPr>
          <p:nvPr/>
        </p:nvGrpSpPr>
        <p:grpSpPr bwMode="auto">
          <a:xfrm>
            <a:off x="3241675" y="1844675"/>
            <a:ext cx="1558925" cy="4464050"/>
            <a:chOff x="3241048" y="1844675"/>
            <a:chExt cx="1560277" cy="4464051"/>
          </a:xfrm>
        </p:grpSpPr>
        <p:sp>
          <p:nvSpPr>
            <p:cNvPr id="86169" name="AutoShape 8"/>
            <p:cNvSpPr>
              <a:spLocks noChangeArrowheads="1"/>
            </p:cNvSpPr>
            <p:nvPr/>
          </p:nvSpPr>
          <p:spPr bwMode="auto">
            <a:xfrm>
              <a:off x="3311604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0" name="Text Box 14"/>
            <p:cNvSpPr txBox="1">
              <a:spLocks noChangeArrowheads="1"/>
            </p:cNvSpPr>
            <p:nvPr/>
          </p:nvSpPr>
          <p:spPr bwMode="auto">
            <a:xfrm>
              <a:off x="3241048" y="1989138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1" name="AutoShape 25"/>
            <p:cNvSpPr>
              <a:spLocks noChangeArrowheads="1"/>
            </p:cNvSpPr>
            <p:nvPr/>
          </p:nvSpPr>
          <p:spPr bwMode="auto">
            <a:xfrm>
              <a:off x="3311604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2" name="Text Box 31"/>
            <p:cNvSpPr txBox="1">
              <a:spLocks noChangeArrowheads="1"/>
            </p:cNvSpPr>
            <p:nvPr/>
          </p:nvSpPr>
          <p:spPr bwMode="auto">
            <a:xfrm>
              <a:off x="3241048" y="3141663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3" name="AutoShape 40"/>
            <p:cNvSpPr>
              <a:spLocks noChangeArrowheads="1"/>
            </p:cNvSpPr>
            <p:nvPr/>
          </p:nvSpPr>
          <p:spPr bwMode="auto">
            <a:xfrm>
              <a:off x="359253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4" name="Text Box 44"/>
            <p:cNvSpPr txBox="1">
              <a:spLocks noChangeArrowheads="1"/>
            </p:cNvSpPr>
            <p:nvPr/>
          </p:nvSpPr>
          <p:spPr bwMode="auto">
            <a:xfrm>
              <a:off x="35219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75" name="AutoShape 60"/>
            <p:cNvSpPr>
              <a:spLocks noChangeArrowheads="1"/>
            </p:cNvSpPr>
            <p:nvPr/>
          </p:nvSpPr>
          <p:spPr bwMode="auto">
            <a:xfrm>
              <a:off x="3463974" y="5445126"/>
              <a:ext cx="929718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76" name="Text Box 63"/>
            <p:cNvSpPr txBox="1">
              <a:spLocks noChangeArrowheads="1"/>
            </p:cNvSpPr>
            <p:nvPr/>
          </p:nvSpPr>
          <p:spPr bwMode="auto">
            <a:xfrm>
              <a:off x="3310327" y="5518151"/>
              <a:ext cx="115391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precoce</a:t>
              </a:r>
            </a:p>
          </p:txBody>
        </p:sp>
      </p:grpSp>
      <p:grpSp>
        <p:nvGrpSpPr>
          <p:cNvPr id="3" name="Grupo 168"/>
          <p:cNvGrpSpPr>
            <a:grpSpLocks/>
          </p:cNvGrpSpPr>
          <p:nvPr/>
        </p:nvGrpSpPr>
        <p:grpSpPr bwMode="auto">
          <a:xfrm>
            <a:off x="7291388" y="1844675"/>
            <a:ext cx="1744662" cy="4478338"/>
            <a:chOff x="7291026" y="1844675"/>
            <a:chExt cx="1745024" cy="4478338"/>
          </a:xfrm>
        </p:grpSpPr>
        <p:sp>
          <p:nvSpPr>
            <p:cNvPr id="86160" name="AutoShape 3"/>
            <p:cNvSpPr>
              <a:spLocks noChangeArrowheads="1"/>
            </p:cNvSpPr>
            <p:nvPr/>
          </p:nvSpPr>
          <p:spPr bwMode="auto">
            <a:xfrm>
              <a:off x="7294100" y="1844675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1" name="Text Box 18"/>
            <p:cNvSpPr txBox="1">
              <a:spLocks noChangeArrowheads="1"/>
            </p:cNvSpPr>
            <p:nvPr/>
          </p:nvSpPr>
          <p:spPr bwMode="auto">
            <a:xfrm>
              <a:off x="7791128" y="1966913"/>
              <a:ext cx="106774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</a:t>
              </a:r>
              <a:r>
                <a:rPr lang="pt-BR" sz="1200" b="1">
                  <a:latin typeface="Tahoma" pitchFamily="34" charset="0"/>
                </a:rPr>
                <a:t>Sobre     semeadura</a:t>
              </a:r>
            </a:p>
          </p:txBody>
        </p:sp>
        <p:sp>
          <p:nvSpPr>
            <p:cNvPr id="86162" name="AutoShape 20"/>
            <p:cNvSpPr>
              <a:spLocks noChangeArrowheads="1"/>
            </p:cNvSpPr>
            <p:nvPr/>
          </p:nvSpPr>
          <p:spPr bwMode="auto">
            <a:xfrm>
              <a:off x="7294100" y="2997200"/>
              <a:ext cx="174195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3" name="Text Box 35"/>
            <p:cNvSpPr txBox="1">
              <a:spLocks noChangeArrowheads="1"/>
            </p:cNvSpPr>
            <p:nvPr/>
          </p:nvSpPr>
          <p:spPr bwMode="auto">
            <a:xfrm>
              <a:off x="7643545" y="3119438"/>
              <a:ext cx="121533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4" name="AutoShape 37"/>
            <p:cNvSpPr>
              <a:spLocks noChangeArrowheads="1"/>
            </p:cNvSpPr>
            <p:nvPr/>
          </p:nvSpPr>
          <p:spPr bwMode="auto">
            <a:xfrm>
              <a:off x="7291026" y="4221163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5" name="Text Box 47"/>
            <p:cNvSpPr txBox="1">
              <a:spLocks noChangeArrowheads="1"/>
            </p:cNvSpPr>
            <p:nvPr/>
          </p:nvSpPr>
          <p:spPr bwMode="auto">
            <a:xfrm>
              <a:off x="7714998" y="4343400"/>
              <a:ext cx="121469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  <p:sp>
          <p:nvSpPr>
            <p:cNvPr id="86166" name="Text Box 57"/>
            <p:cNvSpPr txBox="1">
              <a:spLocks noChangeArrowheads="1"/>
            </p:cNvSpPr>
            <p:nvPr/>
          </p:nvSpPr>
          <p:spPr bwMode="auto">
            <a:xfrm>
              <a:off x="7433697" y="5805488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67" name="AutoShape 58"/>
            <p:cNvSpPr>
              <a:spLocks noChangeArrowheads="1"/>
            </p:cNvSpPr>
            <p:nvPr/>
          </p:nvSpPr>
          <p:spPr bwMode="auto">
            <a:xfrm>
              <a:off x="7291026" y="5445126"/>
              <a:ext cx="1741849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68" name="Text Box 64"/>
            <p:cNvSpPr txBox="1">
              <a:spLocks noChangeArrowheads="1"/>
            </p:cNvSpPr>
            <p:nvPr/>
          </p:nvSpPr>
          <p:spPr bwMode="auto">
            <a:xfrm>
              <a:off x="7788025" y="5567363"/>
              <a:ext cx="1141671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Braquiaria</a:t>
              </a:r>
              <a:endParaRPr lang="pt-BR" sz="1200" b="1">
                <a:latin typeface="Tahoma" pitchFamily="34" charset="0"/>
              </a:endParaRPr>
            </a:p>
          </p:txBody>
        </p:sp>
      </p:grpSp>
      <p:grpSp>
        <p:nvGrpSpPr>
          <p:cNvPr id="4" name="Grupo 163"/>
          <p:cNvGrpSpPr>
            <a:grpSpLocks/>
          </p:cNvGrpSpPr>
          <p:nvPr/>
        </p:nvGrpSpPr>
        <p:grpSpPr bwMode="auto">
          <a:xfrm>
            <a:off x="395288" y="1844675"/>
            <a:ext cx="1562100" cy="4464050"/>
            <a:chOff x="395288" y="1844675"/>
            <a:chExt cx="1562009" cy="4464051"/>
          </a:xfrm>
        </p:grpSpPr>
        <p:sp>
          <p:nvSpPr>
            <p:cNvPr id="86152" name="AutoShape 6"/>
            <p:cNvSpPr>
              <a:spLocks noChangeArrowheads="1"/>
            </p:cNvSpPr>
            <p:nvPr/>
          </p:nvSpPr>
          <p:spPr bwMode="auto">
            <a:xfrm>
              <a:off x="395288" y="1844675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3" name="Text Box 11"/>
            <p:cNvSpPr txBox="1">
              <a:spLocks noChangeArrowheads="1"/>
            </p:cNvSpPr>
            <p:nvPr/>
          </p:nvSpPr>
          <p:spPr bwMode="auto">
            <a:xfrm>
              <a:off x="395288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54" name="AutoShape 23"/>
            <p:cNvSpPr>
              <a:spLocks noChangeArrowheads="1"/>
            </p:cNvSpPr>
            <p:nvPr/>
          </p:nvSpPr>
          <p:spPr bwMode="auto">
            <a:xfrm>
              <a:off x="395288" y="2997200"/>
              <a:ext cx="102855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5" name="Text Box 28"/>
            <p:cNvSpPr txBox="1">
              <a:spLocks noChangeArrowheads="1"/>
            </p:cNvSpPr>
            <p:nvPr/>
          </p:nvSpPr>
          <p:spPr bwMode="auto">
            <a:xfrm>
              <a:off x="395288" y="3070225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Ciclo médio</a:t>
              </a:r>
            </a:p>
          </p:txBody>
        </p:sp>
        <p:sp>
          <p:nvSpPr>
            <p:cNvPr id="86156" name="AutoShape 48"/>
            <p:cNvSpPr>
              <a:spLocks noChangeArrowheads="1"/>
            </p:cNvSpPr>
            <p:nvPr/>
          </p:nvSpPr>
          <p:spPr bwMode="auto">
            <a:xfrm>
              <a:off x="605835" y="4221163"/>
              <a:ext cx="1175866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7" name="Text Box 49"/>
            <p:cNvSpPr txBox="1">
              <a:spLocks noChangeArrowheads="1"/>
            </p:cNvSpPr>
            <p:nvPr/>
          </p:nvSpPr>
          <p:spPr bwMode="auto">
            <a:xfrm>
              <a:off x="535283" y="4365625"/>
              <a:ext cx="1279342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58" name="AutoShape 65"/>
            <p:cNvSpPr>
              <a:spLocks noChangeArrowheads="1"/>
            </p:cNvSpPr>
            <p:nvPr/>
          </p:nvSpPr>
          <p:spPr bwMode="auto">
            <a:xfrm>
              <a:off x="682659" y="5445126"/>
              <a:ext cx="1222901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9" name="Text Box 66"/>
            <p:cNvSpPr txBox="1">
              <a:spLocks noChangeArrowheads="1"/>
            </p:cNvSpPr>
            <p:nvPr/>
          </p:nvSpPr>
          <p:spPr bwMode="auto">
            <a:xfrm>
              <a:off x="677955" y="5589588"/>
              <a:ext cx="127934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médio</a:t>
              </a:r>
            </a:p>
          </p:txBody>
        </p:sp>
      </p:grpSp>
      <p:grpSp>
        <p:nvGrpSpPr>
          <p:cNvPr id="5" name="Grupo 167"/>
          <p:cNvGrpSpPr>
            <a:grpSpLocks/>
          </p:cNvGrpSpPr>
          <p:nvPr/>
        </p:nvGrpSpPr>
        <p:grpSpPr bwMode="auto">
          <a:xfrm>
            <a:off x="4394200" y="1844675"/>
            <a:ext cx="2257425" cy="4475163"/>
            <a:chOff x="4393692" y="1844675"/>
            <a:chExt cx="2257663" cy="4475163"/>
          </a:xfrm>
        </p:grpSpPr>
        <p:sp>
          <p:nvSpPr>
            <p:cNvPr id="86136" name="AutoShape 4"/>
            <p:cNvSpPr>
              <a:spLocks noChangeArrowheads="1"/>
            </p:cNvSpPr>
            <p:nvPr/>
          </p:nvSpPr>
          <p:spPr bwMode="auto">
            <a:xfrm>
              <a:off x="5160172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7" name="AutoShape 9"/>
            <p:cNvSpPr>
              <a:spLocks noChangeArrowheads="1"/>
            </p:cNvSpPr>
            <p:nvPr/>
          </p:nvSpPr>
          <p:spPr bwMode="auto">
            <a:xfrm>
              <a:off x="4536143" y="1844675"/>
              <a:ext cx="1263737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8" name="Text Box 15"/>
            <p:cNvSpPr txBox="1">
              <a:spLocks noChangeArrowheads="1"/>
            </p:cNvSpPr>
            <p:nvPr/>
          </p:nvSpPr>
          <p:spPr bwMode="auto">
            <a:xfrm>
              <a:off x="4520464" y="1989138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39" name="Text Box 16"/>
            <p:cNvSpPr txBox="1">
              <a:spLocks noChangeArrowheads="1"/>
            </p:cNvSpPr>
            <p:nvPr/>
          </p:nvSpPr>
          <p:spPr bwMode="auto">
            <a:xfrm>
              <a:off x="565720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0" name="AutoShape 21"/>
            <p:cNvSpPr>
              <a:spLocks noChangeArrowheads="1"/>
            </p:cNvSpPr>
            <p:nvPr/>
          </p:nvSpPr>
          <p:spPr bwMode="auto">
            <a:xfrm>
              <a:off x="5160172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1" name="AutoShape 26"/>
            <p:cNvSpPr>
              <a:spLocks noChangeArrowheads="1"/>
            </p:cNvSpPr>
            <p:nvPr/>
          </p:nvSpPr>
          <p:spPr bwMode="auto">
            <a:xfrm>
              <a:off x="4522032" y="2997200"/>
              <a:ext cx="1277848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2" name="Text Box 32"/>
            <p:cNvSpPr txBox="1">
              <a:spLocks noChangeArrowheads="1"/>
            </p:cNvSpPr>
            <p:nvPr/>
          </p:nvSpPr>
          <p:spPr bwMode="auto">
            <a:xfrm>
              <a:off x="4520464" y="3141663"/>
              <a:ext cx="127941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43" name="Text Box 33"/>
            <p:cNvSpPr txBox="1">
              <a:spLocks noChangeArrowheads="1"/>
            </p:cNvSpPr>
            <p:nvPr/>
          </p:nvSpPr>
          <p:spPr bwMode="auto">
            <a:xfrm>
              <a:off x="5657200" y="3141663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44" name="AutoShape 50"/>
            <p:cNvSpPr>
              <a:spLocks noChangeArrowheads="1"/>
            </p:cNvSpPr>
            <p:nvPr/>
          </p:nvSpPr>
          <p:spPr bwMode="auto">
            <a:xfrm>
              <a:off x="5442564" y="4221163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5" name="AutoShape 51"/>
            <p:cNvSpPr>
              <a:spLocks noChangeArrowheads="1"/>
            </p:cNvSpPr>
            <p:nvPr/>
          </p:nvSpPr>
          <p:spPr bwMode="auto">
            <a:xfrm>
              <a:off x="4732341" y="4221163"/>
              <a:ext cx="113667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6" name="Text Box 52"/>
            <p:cNvSpPr txBox="1">
              <a:spLocks noChangeArrowheads="1"/>
            </p:cNvSpPr>
            <p:nvPr/>
          </p:nvSpPr>
          <p:spPr bwMode="auto">
            <a:xfrm>
              <a:off x="4871877" y="4365625"/>
              <a:ext cx="995567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47" name="Text Box 53"/>
            <p:cNvSpPr txBox="1">
              <a:spLocks noChangeArrowheads="1"/>
            </p:cNvSpPr>
            <p:nvPr/>
          </p:nvSpPr>
          <p:spPr bwMode="auto">
            <a:xfrm>
              <a:off x="5726340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48" name="AutoShape 67"/>
            <p:cNvSpPr>
              <a:spLocks noChangeArrowheads="1"/>
            </p:cNvSpPr>
            <p:nvPr/>
          </p:nvSpPr>
          <p:spPr bwMode="auto">
            <a:xfrm>
              <a:off x="5442564" y="5445126"/>
              <a:ext cx="995567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49" name="AutoShape 68"/>
            <p:cNvSpPr>
              <a:spLocks noChangeArrowheads="1"/>
            </p:cNvSpPr>
            <p:nvPr/>
          </p:nvSpPr>
          <p:spPr bwMode="auto">
            <a:xfrm>
              <a:off x="4393692" y="5445126"/>
              <a:ext cx="1475320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50" name="Text Box 69"/>
            <p:cNvSpPr txBox="1">
              <a:spLocks noChangeArrowheads="1"/>
            </p:cNvSpPr>
            <p:nvPr/>
          </p:nvSpPr>
          <p:spPr bwMode="auto">
            <a:xfrm>
              <a:off x="4575559" y="5589588"/>
              <a:ext cx="116175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51" name="Text Box 70"/>
            <p:cNvSpPr txBox="1">
              <a:spLocks noChangeArrowheads="1"/>
            </p:cNvSpPr>
            <p:nvPr/>
          </p:nvSpPr>
          <p:spPr bwMode="auto">
            <a:xfrm>
              <a:off x="5726340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</p:grpSp>
      <p:grpSp>
        <p:nvGrpSpPr>
          <p:cNvPr id="6" name="Grupo 166"/>
          <p:cNvGrpSpPr>
            <a:grpSpLocks/>
          </p:cNvGrpSpPr>
          <p:nvPr/>
        </p:nvGrpSpPr>
        <p:grpSpPr bwMode="auto">
          <a:xfrm>
            <a:off x="6369050" y="1844675"/>
            <a:ext cx="1347788" cy="4464050"/>
            <a:chOff x="6369032" y="1844675"/>
            <a:chExt cx="1348441" cy="4464051"/>
          </a:xfrm>
        </p:grpSpPr>
        <p:sp>
          <p:nvSpPr>
            <p:cNvPr id="86128" name="AutoShape 10"/>
            <p:cNvSpPr>
              <a:spLocks noChangeArrowheads="1"/>
            </p:cNvSpPr>
            <p:nvPr/>
          </p:nvSpPr>
          <p:spPr bwMode="auto">
            <a:xfrm>
              <a:off x="6441156" y="1844675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9" name="Text Box 17"/>
            <p:cNvSpPr txBox="1">
              <a:spLocks noChangeArrowheads="1"/>
            </p:cNvSpPr>
            <p:nvPr/>
          </p:nvSpPr>
          <p:spPr bwMode="auto">
            <a:xfrm>
              <a:off x="6369032" y="1974850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0" name="AutoShape 27"/>
            <p:cNvSpPr>
              <a:spLocks noChangeArrowheads="1"/>
            </p:cNvSpPr>
            <p:nvPr/>
          </p:nvSpPr>
          <p:spPr bwMode="auto">
            <a:xfrm>
              <a:off x="6441156" y="2997200"/>
              <a:ext cx="1208860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1" name="Text Box 34"/>
            <p:cNvSpPr txBox="1">
              <a:spLocks noChangeArrowheads="1"/>
            </p:cNvSpPr>
            <p:nvPr/>
          </p:nvSpPr>
          <p:spPr bwMode="auto">
            <a:xfrm>
              <a:off x="6369032" y="3127375"/>
              <a:ext cx="1279416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     Ciclo medio</a:t>
              </a:r>
            </a:p>
          </p:txBody>
        </p:sp>
        <p:sp>
          <p:nvSpPr>
            <p:cNvPr id="86132" name="AutoShape 42"/>
            <p:cNvSpPr>
              <a:spLocks noChangeArrowheads="1"/>
            </p:cNvSpPr>
            <p:nvPr/>
          </p:nvSpPr>
          <p:spPr bwMode="auto">
            <a:xfrm>
              <a:off x="6453809" y="4221163"/>
              <a:ext cx="1263664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3" name="Text Box 54"/>
            <p:cNvSpPr txBox="1">
              <a:spLocks noChangeArrowheads="1"/>
            </p:cNvSpPr>
            <p:nvPr/>
          </p:nvSpPr>
          <p:spPr bwMode="auto">
            <a:xfrm>
              <a:off x="6649787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  <p:sp>
          <p:nvSpPr>
            <p:cNvPr id="86134" name="AutoShape 61"/>
            <p:cNvSpPr>
              <a:spLocks noChangeArrowheads="1"/>
            </p:cNvSpPr>
            <p:nvPr/>
          </p:nvSpPr>
          <p:spPr bwMode="auto">
            <a:xfrm>
              <a:off x="6482030" y="5445126"/>
              <a:ext cx="1235443" cy="86360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35" name="Text Box 71"/>
            <p:cNvSpPr txBox="1">
              <a:spLocks noChangeArrowheads="1"/>
            </p:cNvSpPr>
            <p:nvPr/>
          </p:nvSpPr>
          <p:spPr bwMode="auto">
            <a:xfrm>
              <a:off x="6649787" y="5589588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Soja Precoce</a:t>
              </a:r>
            </a:p>
          </p:txBody>
        </p:sp>
      </p:grpSp>
      <p:grpSp>
        <p:nvGrpSpPr>
          <p:cNvPr id="7" name="Grupo 164"/>
          <p:cNvGrpSpPr>
            <a:grpSpLocks/>
          </p:cNvGrpSpPr>
          <p:nvPr/>
        </p:nvGrpSpPr>
        <p:grpSpPr bwMode="auto">
          <a:xfrm>
            <a:off x="1423988" y="1844675"/>
            <a:ext cx="2311400" cy="4464050"/>
            <a:chOff x="1423838" y="1844675"/>
            <a:chExt cx="2311369" cy="4464051"/>
          </a:xfrm>
        </p:grpSpPr>
        <p:sp>
          <p:nvSpPr>
            <p:cNvPr id="86114" name="AutoShape 5"/>
            <p:cNvSpPr>
              <a:spLocks noChangeArrowheads="1"/>
            </p:cNvSpPr>
            <p:nvPr/>
          </p:nvSpPr>
          <p:spPr bwMode="auto">
            <a:xfrm>
              <a:off x="2104312" y="1844675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5" name="AutoShape 7"/>
            <p:cNvSpPr>
              <a:spLocks noChangeArrowheads="1"/>
            </p:cNvSpPr>
            <p:nvPr/>
          </p:nvSpPr>
          <p:spPr bwMode="auto">
            <a:xfrm>
              <a:off x="1423838" y="1844675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6" name="Text Box 12"/>
            <p:cNvSpPr txBox="1">
              <a:spLocks noChangeArrowheads="1"/>
            </p:cNvSpPr>
            <p:nvPr/>
          </p:nvSpPr>
          <p:spPr bwMode="auto">
            <a:xfrm>
              <a:off x="1533592" y="1989138"/>
              <a:ext cx="995624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</a:t>
              </a:r>
            </a:p>
          </p:txBody>
        </p:sp>
        <p:sp>
          <p:nvSpPr>
            <p:cNvPr id="86117" name="Text Box 13"/>
            <p:cNvSpPr txBox="1">
              <a:spLocks noChangeArrowheads="1"/>
            </p:cNvSpPr>
            <p:nvPr/>
          </p:nvSpPr>
          <p:spPr bwMode="auto">
            <a:xfrm>
              <a:off x="2458660" y="1989138"/>
              <a:ext cx="925068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Palha Milho</a:t>
              </a:r>
            </a:p>
          </p:txBody>
        </p:sp>
        <p:sp>
          <p:nvSpPr>
            <p:cNvPr id="86118" name="AutoShape 22"/>
            <p:cNvSpPr>
              <a:spLocks noChangeArrowheads="1"/>
            </p:cNvSpPr>
            <p:nvPr/>
          </p:nvSpPr>
          <p:spPr bwMode="auto">
            <a:xfrm>
              <a:off x="2104312" y="2997200"/>
              <a:ext cx="1136736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19" name="AutoShape 24"/>
            <p:cNvSpPr>
              <a:spLocks noChangeArrowheads="1"/>
            </p:cNvSpPr>
            <p:nvPr/>
          </p:nvSpPr>
          <p:spPr bwMode="auto">
            <a:xfrm>
              <a:off x="1423838" y="2997200"/>
              <a:ext cx="1175934" cy="863600"/>
            </a:xfrm>
            <a:prstGeom prst="roundRect">
              <a:avLst>
                <a:gd name="adj" fmla="val 16667"/>
              </a:avLst>
            </a:prstGeom>
            <a:solidFill>
              <a:srgbClr val="FFCC99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0" name="Text Box 29"/>
            <p:cNvSpPr txBox="1">
              <a:spLocks noChangeArrowheads="1"/>
            </p:cNvSpPr>
            <p:nvPr/>
          </p:nvSpPr>
          <p:spPr bwMode="auto">
            <a:xfrm>
              <a:off x="1463036" y="3068638"/>
              <a:ext cx="1136736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Milho Safrinha + Braquiária</a:t>
              </a:r>
            </a:p>
          </p:txBody>
        </p:sp>
        <p:sp>
          <p:nvSpPr>
            <p:cNvPr id="86121" name="Text Box 30"/>
            <p:cNvSpPr txBox="1">
              <a:spLocks noChangeArrowheads="1"/>
            </p:cNvSpPr>
            <p:nvPr/>
          </p:nvSpPr>
          <p:spPr bwMode="auto">
            <a:xfrm>
              <a:off x="2458660" y="3141663"/>
              <a:ext cx="925068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Cobert. + Palha Brq.</a:t>
              </a:r>
            </a:p>
          </p:txBody>
        </p:sp>
        <p:sp>
          <p:nvSpPr>
            <p:cNvPr id="86122" name="AutoShape 38"/>
            <p:cNvSpPr>
              <a:spLocks noChangeArrowheads="1"/>
            </p:cNvSpPr>
            <p:nvPr/>
          </p:nvSpPr>
          <p:spPr bwMode="auto">
            <a:xfrm>
              <a:off x="2383745" y="4221163"/>
              <a:ext cx="1138238" cy="863600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3" name="AutoShape 41"/>
            <p:cNvSpPr>
              <a:spLocks noChangeArrowheads="1"/>
            </p:cNvSpPr>
            <p:nvPr/>
          </p:nvSpPr>
          <p:spPr bwMode="auto">
            <a:xfrm>
              <a:off x="1781701" y="4221163"/>
              <a:ext cx="1171163" cy="8636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4" name="Text Box 45"/>
            <p:cNvSpPr txBox="1">
              <a:spLocks noChangeArrowheads="1"/>
            </p:cNvSpPr>
            <p:nvPr/>
          </p:nvSpPr>
          <p:spPr bwMode="auto">
            <a:xfrm>
              <a:off x="1785918" y="4365625"/>
              <a:ext cx="128588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Sorgo granífero + Crotalaria</a:t>
              </a:r>
            </a:p>
          </p:txBody>
        </p:sp>
        <p:sp>
          <p:nvSpPr>
            <p:cNvPr id="86125" name="Text Box 46"/>
            <p:cNvSpPr txBox="1">
              <a:spLocks noChangeArrowheads="1"/>
            </p:cNvSpPr>
            <p:nvPr/>
          </p:nvSpPr>
          <p:spPr bwMode="auto">
            <a:xfrm>
              <a:off x="2810192" y="4365625"/>
              <a:ext cx="925015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Reb. Sorgo</a:t>
              </a:r>
            </a:p>
          </p:txBody>
        </p:sp>
        <p:sp>
          <p:nvSpPr>
            <p:cNvPr id="86126" name="AutoShape 56"/>
            <p:cNvSpPr>
              <a:spLocks noChangeArrowheads="1"/>
            </p:cNvSpPr>
            <p:nvPr/>
          </p:nvSpPr>
          <p:spPr bwMode="auto">
            <a:xfrm>
              <a:off x="1886745" y="5445126"/>
              <a:ext cx="1577228" cy="863600"/>
            </a:xfrm>
            <a:prstGeom prst="roundRect">
              <a:avLst>
                <a:gd name="adj" fmla="val 16667"/>
              </a:avLst>
            </a:prstGeom>
            <a:solidFill>
              <a:srgbClr val="00F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127" name="Text Box 72"/>
            <p:cNvSpPr txBox="1">
              <a:spLocks noChangeArrowheads="1"/>
            </p:cNvSpPr>
            <p:nvPr/>
          </p:nvSpPr>
          <p:spPr bwMode="auto">
            <a:xfrm>
              <a:off x="1872635" y="5516563"/>
              <a:ext cx="1635238" cy="66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Tahoma" pitchFamily="34" charset="0"/>
                </a:rPr>
                <a:t>Milheto          </a:t>
              </a:r>
              <a:r>
                <a:rPr lang="pt-BR" sz="1200" b="1">
                  <a:latin typeface="Tahoma" pitchFamily="34" charset="0"/>
                </a:rPr>
                <a:t>Sobre-semeadura ou Pousio + MPC</a:t>
              </a:r>
            </a:p>
          </p:txBody>
        </p:sp>
      </p:grpSp>
      <p:sp>
        <p:nvSpPr>
          <p:cNvPr id="519242" name="Text Box 74"/>
          <p:cNvSpPr txBox="1">
            <a:spLocks noChangeArrowheads="1"/>
          </p:cNvSpPr>
          <p:nvPr/>
        </p:nvSpPr>
        <p:spPr bwMode="auto">
          <a:xfrm>
            <a:off x="1690688" y="6446838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chemeClr val="bg1"/>
                </a:solidFill>
              </a:rPr>
              <a:t>Produção média anual de palhada </a:t>
            </a:r>
            <a:r>
              <a:rPr lang="pt-BR" b="1">
                <a:solidFill>
                  <a:schemeClr val="bg1"/>
                </a:solidFill>
                <a:sym typeface="Symbol" pitchFamily="18" charset="2"/>
              </a:rPr>
              <a:t> 12,5 a 14 ton/ha</a:t>
            </a:r>
          </a:p>
        </p:txBody>
      </p: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34925" y="476250"/>
            <a:ext cx="9032875" cy="1223963"/>
            <a:chOff x="22" y="300"/>
            <a:chExt cx="5690" cy="771"/>
          </a:xfrm>
        </p:grpSpPr>
        <p:grpSp>
          <p:nvGrpSpPr>
            <p:cNvPr id="86027" name="Group 76"/>
            <p:cNvGrpSpPr>
              <a:grpSpLocks/>
            </p:cNvGrpSpPr>
            <p:nvPr/>
          </p:nvGrpSpPr>
          <p:grpSpPr bwMode="auto">
            <a:xfrm>
              <a:off x="22" y="663"/>
              <a:ext cx="5690" cy="408"/>
              <a:chOff x="22" y="119"/>
              <a:chExt cx="5761" cy="408"/>
            </a:xfrm>
          </p:grpSpPr>
          <p:sp>
            <p:nvSpPr>
              <p:cNvPr id="86040" name="Rectangle 77"/>
              <p:cNvSpPr>
                <a:spLocks noChangeArrowheads="1"/>
              </p:cNvSpPr>
              <p:nvPr/>
            </p:nvSpPr>
            <p:spPr bwMode="auto">
              <a:xfrm>
                <a:off x="38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1" name="Text Box 78"/>
              <p:cNvSpPr txBox="1">
                <a:spLocks noChangeArrowheads="1"/>
              </p:cNvSpPr>
              <p:nvPr/>
            </p:nvSpPr>
            <p:spPr bwMode="auto">
              <a:xfrm>
                <a:off x="2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42" name="Rectangle 79"/>
              <p:cNvSpPr>
                <a:spLocks noChangeArrowheads="1"/>
              </p:cNvSpPr>
              <p:nvPr/>
            </p:nvSpPr>
            <p:spPr bwMode="auto">
              <a:xfrm>
                <a:off x="19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3" name="Text Box 80"/>
              <p:cNvSpPr txBox="1">
                <a:spLocks noChangeArrowheads="1"/>
              </p:cNvSpPr>
              <p:nvPr/>
            </p:nvSpPr>
            <p:spPr bwMode="auto">
              <a:xfrm>
                <a:off x="163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44" name="Rectangle 81"/>
              <p:cNvSpPr>
                <a:spLocks noChangeArrowheads="1"/>
              </p:cNvSpPr>
              <p:nvPr/>
            </p:nvSpPr>
            <p:spPr bwMode="auto">
              <a:xfrm>
                <a:off x="35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5" name="Text Box 82"/>
              <p:cNvSpPr txBox="1">
                <a:spLocks noChangeArrowheads="1"/>
              </p:cNvSpPr>
              <p:nvPr/>
            </p:nvSpPr>
            <p:spPr bwMode="auto">
              <a:xfrm>
                <a:off x="319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46" name="Rectangle 83"/>
              <p:cNvSpPr>
                <a:spLocks noChangeArrowheads="1"/>
              </p:cNvSpPr>
              <p:nvPr/>
            </p:nvSpPr>
            <p:spPr bwMode="auto">
              <a:xfrm>
                <a:off x="50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7" name="Text Box 84"/>
              <p:cNvSpPr txBox="1">
                <a:spLocks noChangeArrowheads="1"/>
              </p:cNvSpPr>
              <p:nvPr/>
            </p:nvSpPr>
            <p:spPr bwMode="auto">
              <a:xfrm>
                <a:off x="488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48" name="Rectangle 85"/>
              <p:cNvSpPr>
                <a:spLocks noChangeArrowheads="1"/>
              </p:cNvSpPr>
              <p:nvPr/>
            </p:nvSpPr>
            <p:spPr bwMode="auto">
              <a:xfrm>
                <a:off x="66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49" name="Text Box 86"/>
              <p:cNvSpPr txBox="1">
                <a:spLocks noChangeArrowheads="1"/>
              </p:cNvSpPr>
              <p:nvPr/>
            </p:nvSpPr>
            <p:spPr bwMode="auto">
              <a:xfrm>
                <a:off x="6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50" name="Rectangle 87"/>
              <p:cNvSpPr>
                <a:spLocks noChangeArrowheads="1"/>
              </p:cNvSpPr>
              <p:nvPr/>
            </p:nvSpPr>
            <p:spPr bwMode="auto">
              <a:xfrm>
                <a:off x="81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1" name="Text Box 88"/>
              <p:cNvSpPr txBox="1">
                <a:spLocks noChangeArrowheads="1"/>
              </p:cNvSpPr>
              <p:nvPr/>
            </p:nvSpPr>
            <p:spPr bwMode="auto">
              <a:xfrm>
                <a:off x="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52" name="Rectangle 89"/>
              <p:cNvSpPr>
                <a:spLocks noChangeArrowheads="1"/>
              </p:cNvSpPr>
              <p:nvPr/>
            </p:nvSpPr>
            <p:spPr bwMode="auto">
              <a:xfrm>
                <a:off x="97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3" name="Text Box 90"/>
              <p:cNvSpPr txBox="1">
                <a:spLocks noChangeArrowheads="1"/>
              </p:cNvSpPr>
              <p:nvPr/>
            </p:nvSpPr>
            <p:spPr bwMode="auto">
              <a:xfrm>
                <a:off x="95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4" name="Rectangle 91"/>
              <p:cNvSpPr>
                <a:spLocks noChangeArrowheads="1"/>
              </p:cNvSpPr>
              <p:nvPr/>
            </p:nvSpPr>
            <p:spPr bwMode="auto">
              <a:xfrm>
                <a:off x="1130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5" name="Text Box 92"/>
              <p:cNvSpPr txBox="1">
                <a:spLocks noChangeArrowheads="1"/>
              </p:cNvSpPr>
              <p:nvPr/>
            </p:nvSpPr>
            <p:spPr bwMode="auto">
              <a:xfrm>
                <a:off x="112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56" name="Rectangle 93"/>
              <p:cNvSpPr>
                <a:spLocks noChangeArrowheads="1"/>
              </p:cNvSpPr>
              <p:nvPr/>
            </p:nvSpPr>
            <p:spPr bwMode="auto">
              <a:xfrm>
                <a:off x="128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7" name="Text Box 94"/>
              <p:cNvSpPr txBox="1">
                <a:spLocks noChangeArrowheads="1"/>
              </p:cNvSpPr>
              <p:nvPr/>
            </p:nvSpPr>
            <p:spPr bwMode="auto">
              <a:xfrm>
                <a:off x="12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58" name="Rectangle 95"/>
              <p:cNvSpPr>
                <a:spLocks noChangeArrowheads="1"/>
              </p:cNvSpPr>
              <p:nvPr/>
            </p:nvSpPr>
            <p:spPr bwMode="auto">
              <a:xfrm>
                <a:off x="1441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59" name="Text Box 96"/>
              <p:cNvSpPr txBox="1">
                <a:spLocks noChangeArrowheads="1"/>
              </p:cNvSpPr>
              <p:nvPr/>
            </p:nvSpPr>
            <p:spPr bwMode="auto">
              <a:xfrm>
                <a:off x="1441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0" name="Rectangle 97"/>
              <p:cNvSpPr>
                <a:spLocks noChangeArrowheads="1"/>
              </p:cNvSpPr>
              <p:nvPr/>
            </p:nvSpPr>
            <p:spPr bwMode="auto">
              <a:xfrm>
                <a:off x="159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1" name="Text Box 98"/>
              <p:cNvSpPr txBox="1">
                <a:spLocks noChangeArrowheads="1"/>
              </p:cNvSpPr>
              <p:nvPr/>
            </p:nvSpPr>
            <p:spPr bwMode="auto">
              <a:xfrm>
                <a:off x="159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62" name="Rectangle 99"/>
              <p:cNvSpPr>
                <a:spLocks noChangeArrowheads="1"/>
              </p:cNvSpPr>
              <p:nvPr/>
            </p:nvSpPr>
            <p:spPr bwMode="auto">
              <a:xfrm>
                <a:off x="1754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3" name="Text Box 100"/>
              <p:cNvSpPr txBox="1">
                <a:spLocks noChangeArrowheads="1"/>
              </p:cNvSpPr>
              <p:nvPr/>
            </p:nvSpPr>
            <p:spPr bwMode="auto">
              <a:xfrm>
                <a:off x="171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64" name="Rectangle 101"/>
              <p:cNvSpPr>
                <a:spLocks noChangeArrowheads="1"/>
              </p:cNvSpPr>
              <p:nvPr/>
            </p:nvSpPr>
            <p:spPr bwMode="auto">
              <a:xfrm>
                <a:off x="1902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5" name="Text Box 102"/>
              <p:cNvSpPr txBox="1">
                <a:spLocks noChangeArrowheads="1"/>
              </p:cNvSpPr>
              <p:nvPr/>
            </p:nvSpPr>
            <p:spPr bwMode="auto">
              <a:xfrm>
                <a:off x="188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66" name="Rectangle 103"/>
              <p:cNvSpPr>
                <a:spLocks noChangeArrowheads="1"/>
              </p:cNvSpPr>
              <p:nvPr/>
            </p:nvSpPr>
            <p:spPr bwMode="auto">
              <a:xfrm>
                <a:off x="205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7" name="Text Box 104"/>
              <p:cNvSpPr txBox="1">
                <a:spLocks noChangeArrowheads="1"/>
              </p:cNvSpPr>
              <p:nvPr/>
            </p:nvSpPr>
            <p:spPr bwMode="auto">
              <a:xfrm>
                <a:off x="20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68" name="Rectangle 105"/>
              <p:cNvSpPr>
                <a:spLocks noChangeArrowheads="1"/>
              </p:cNvSpPr>
              <p:nvPr/>
            </p:nvSpPr>
            <p:spPr bwMode="auto">
              <a:xfrm>
                <a:off x="2214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69" name="Text Box 106"/>
              <p:cNvSpPr txBox="1">
                <a:spLocks noChangeArrowheads="1"/>
              </p:cNvSpPr>
              <p:nvPr/>
            </p:nvSpPr>
            <p:spPr bwMode="auto">
              <a:xfrm>
                <a:off x="2183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70" name="Rectangle 107"/>
              <p:cNvSpPr>
                <a:spLocks noChangeArrowheads="1"/>
              </p:cNvSpPr>
              <p:nvPr/>
            </p:nvSpPr>
            <p:spPr bwMode="auto">
              <a:xfrm>
                <a:off x="2370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1" name="Text Box 108"/>
              <p:cNvSpPr txBox="1">
                <a:spLocks noChangeArrowheads="1"/>
              </p:cNvSpPr>
              <p:nvPr/>
            </p:nvSpPr>
            <p:spPr bwMode="auto">
              <a:xfrm>
                <a:off x="2352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72" name="Rectangle 109"/>
              <p:cNvSpPr>
                <a:spLocks noChangeArrowheads="1"/>
              </p:cNvSpPr>
              <p:nvPr/>
            </p:nvSpPr>
            <p:spPr bwMode="auto">
              <a:xfrm>
                <a:off x="2526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3" name="Text Box 110"/>
              <p:cNvSpPr txBox="1">
                <a:spLocks noChangeArrowheads="1"/>
              </p:cNvSpPr>
              <p:nvPr/>
            </p:nvSpPr>
            <p:spPr bwMode="auto">
              <a:xfrm>
                <a:off x="2526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74" name="Rectangle 111"/>
              <p:cNvSpPr>
                <a:spLocks noChangeArrowheads="1"/>
              </p:cNvSpPr>
              <p:nvPr/>
            </p:nvSpPr>
            <p:spPr bwMode="auto">
              <a:xfrm>
                <a:off x="268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5" name="Text Box 112"/>
              <p:cNvSpPr txBox="1">
                <a:spLocks noChangeArrowheads="1"/>
              </p:cNvSpPr>
              <p:nvPr/>
            </p:nvSpPr>
            <p:spPr bwMode="auto">
              <a:xfrm>
                <a:off x="268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076" name="Rectangle 113"/>
              <p:cNvSpPr>
                <a:spLocks noChangeArrowheads="1"/>
              </p:cNvSpPr>
              <p:nvPr/>
            </p:nvSpPr>
            <p:spPr bwMode="auto">
              <a:xfrm>
                <a:off x="2838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7" name="Text Box 114"/>
              <p:cNvSpPr txBox="1">
                <a:spLocks noChangeArrowheads="1"/>
              </p:cNvSpPr>
              <p:nvPr/>
            </p:nvSpPr>
            <p:spPr bwMode="auto">
              <a:xfrm>
                <a:off x="281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78" name="Rectangle 115"/>
              <p:cNvSpPr>
                <a:spLocks noChangeArrowheads="1"/>
              </p:cNvSpPr>
              <p:nvPr/>
            </p:nvSpPr>
            <p:spPr bwMode="auto">
              <a:xfrm>
                <a:off x="2994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79" name="Text Box 116"/>
              <p:cNvSpPr txBox="1">
                <a:spLocks noChangeArrowheads="1"/>
              </p:cNvSpPr>
              <p:nvPr/>
            </p:nvSpPr>
            <p:spPr bwMode="auto">
              <a:xfrm>
                <a:off x="298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0" name="Rectangle 117"/>
              <p:cNvSpPr>
                <a:spLocks noChangeArrowheads="1"/>
              </p:cNvSpPr>
              <p:nvPr/>
            </p:nvSpPr>
            <p:spPr bwMode="auto">
              <a:xfrm>
                <a:off x="314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1" name="Text Box 118"/>
              <p:cNvSpPr txBox="1">
                <a:spLocks noChangeArrowheads="1"/>
              </p:cNvSpPr>
              <p:nvPr/>
            </p:nvSpPr>
            <p:spPr bwMode="auto">
              <a:xfrm>
                <a:off x="311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082" name="Rectangle 119"/>
              <p:cNvSpPr>
                <a:spLocks noChangeArrowheads="1"/>
              </p:cNvSpPr>
              <p:nvPr/>
            </p:nvSpPr>
            <p:spPr bwMode="auto">
              <a:xfrm>
                <a:off x="3305" y="119"/>
                <a:ext cx="157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3" name="Text Box 120"/>
              <p:cNvSpPr txBox="1">
                <a:spLocks noChangeArrowheads="1"/>
              </p:cNvSpPr>
              <p:nvPr/>
            </p:nvSpPr>
            <p:spPr bwMode="auto">
              <a:xfrm>
                <a:off x="330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4" name="Rectangle 121"/>
              <p:cNvSpPr>
                <a:spLocks noChangeArrowheads="1"/>
              </p:cNvSpPr>
              <p:nvPr/>
            </p:nvSpPr>
            <p:spPr bwMode="auto">
              <a:xfrm>
                <a:off x="3462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5" name="Text Box 122"/>
              <p:cNvSpPr txBox="1">
                <a:spLocks noChangeArrowheads="1"/>
              </p:cNvSpPr>
              <p:nvPr/>
            </p:nvSpPr>
            <p:spPr bwMode="auto">
              <a:xfrm>
                <a:off x="3462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86" name="Rectangle 123"/>
              <p:cNvSpPr>
                <a:spLocks noChangeArrowheads="1"/>
              </p:cNvSpPr>
              <p:nvPr/>
            </p:nvSpPr>
            <p:spPr bwMode="auto">
              <a:xfrm>
                <a:off x="3618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7" name="Text Box 124"/>
              <p:cNvSpPr txBox="1">
                <a:spLocks noChangeArrowheads="1"/>
              </p:cNvSpPr>
              <p:nvPr/>
            </p:nvSpPr>
            <p:spPr bwMode="auto">
              <a:xfrm>
                <a:off x="35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088" name="Rectangle 125"/>
              <p:cNvSpPr>
                <a:spLocks noChangeArrowheads="1"/>
              </p:cNvSpPr>
              <p:nvPr/>
            </p:nvSpPr>
            <p:spPr bwMode="auto">
              <a:xfrm>
                <a:off x="3765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89" name="Text Box 126"/>
              <p:cNvSpPr txBox="1">
                <a:spLocks noChangeArrowheads="1"/>
              </p:cNvSpPr>
              <p:nvPr/>
            </p:nvSpPr>
            <p:spPr bwMode="auto">
              <a:xfrm>
                <a:off x="374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  <p:sp>
            <p:nvSpPr>
              <p:cNvPr id="86090" name="Rectangle 127"/>
              <p:cNvSpPr>
                <a:spLocks noChangeArrowheads="1"/>
              </p:cNvSpPr>
              <p:nvPr/>
            </p:nvSpPr>
            <p:spPr bwMode="auto">
              <a:xfrm>
                <a:off x="3921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1" name="Text Box 128"/>
              <p:cNvSpPr txBox="1">
                <a:spLocks noChangeArrowheads="1"/>
              </p:cNvSpPr>
              <p:nvPr/>
            </p:nvSpPr>
            <p:spPr bwMode="auto">
              <a:xfrm>
                <a:off x="3890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O</a:t>
                </a:r>
              </a:p>
            </p:txBody>
          </p:sp>
          <p:sp>
            <p:nvSpPr>
              <p:cNvPr id="86092" name="Rectangle 129"/>
              <p:cNvSpPr>
                <a:spLocks noChangeArrowheads="1"/>
              </p:cNvSpPr>
              <p:nvPr/>
            </p:nvSpPr>
            <p:spPr bwMode="auto">
              <a:xfrm>
                <a:off x="4077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3" name="Text Box 130"/>
              <p:cNvSpPr txBox="1">
                <a:spLocks noChangeArrowheads="1"/>
              </p:cNvSpPr>
              <p:nvPr/>
            </p:nvSpPr>
            <p:spPr bwMode="auto">
              <a:xfrm>
                <a:off x="4046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N</a:t>
                </a:r>
              </a:p>
            </p:txBody>
          </p:sp>
          <p:sp>
            <p:nvSpPr>
              <p:cNvPr id="86094" name="Rectangle 131"/>
              <p:cNvSpPr>
                <a:spLocks noChangeArrowheads="1"/>
              </p:cNvSpPr>
              <p:nvPr/>
            </p:nvSpPr>
            <p:spPr bwMode="auto">
              <a:xfrm>
                <a:off x="4233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5" name="Text Box 132"/>
              <p:cNvSpPr txBox="1">
                <a:spLocks noChangeArrowheads="1"/>
              </p:cNvSpPr>
              <p:nvPr/>
            </p:nvSpPr>
            <p:spPr bwMode="auto">
              <a:xfrm>
                <a:off x="421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D</a:t>
                </a:r>
              </a:p>
            </p:txBody>
          </p:sp>
          <p:sp>
            <p:nvSpPr>
              <p:cNvPr id="86096" name="Rectangle 133"/>
              <p:cNvSpPr>
                <a:spLocks noChangeArrowheads="1"/>
              </p:cNvSpPr>
              <p:nvPr/>
            </p:nvSpPr>
            <p:spPr bwMode="auto">
              <a:xfrm>
                <a:off x="4389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7" name="Text Box 134"/>
              <p:cNvSpPr txBox="1">
                <a:spLocks noChangeArrowheads="1"/>
              </p:cNvSpPr>
              <p:nvPr/>
            </p:nvSpPr>
            <p:spPr bwMode="auto">
              <a:xfrm>
                <a:off x="438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098" name="Rectangle 135"/>
              <p:cNvSpPr>
                <a:spLocks noChangeArrowheads="1"/>
              </p:cNvSpPr>
              <p:nvPr/>
            </p:nvSpPr>
            <p:spPr bwMode="auto">
              <a:xfrm>
                <a:off x="4545" y="119"/>
                <a:ext cx="157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099" name="Text Box 136"/>
              <p:cNvSpPr txBox="1">
                <a:spLocks noChangeArrowheads="1"/>
              </p:cNvSpPr>
              <p:nvPr/>
            </p:nvSpPr>
            <p:spPr bwMode="auto">
              <a:xfrm>
                <a:off x="4545" y="210"/>
                <a:ext cx="15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F</a:t>
                </a:r>
              </a:p>
            </p:txBody>
          </p:sp>
          <p:sp>
            <p:nvSpPr>
              <p:cNvPr id="86100" name="Rectangle 137"/>
              <p:cNvSpPr>
                <a:spLocks noChangeArrowheads="1"/>
              </p:cNvSpPr>
              <p:nvPr/>
            </p:nvSpPr>
            <p:spPr bwMode="auto">
              <a:xfrm>
                <a:off x="4702" y="119"/>
                <a:ext cx="156" cy="40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1" name="Text Box 138"/>
              <p:cNvSpPr txBox="1">
                <a:spLocks noChangeArrowheads="1"/>
              </p:cNvSpPr>
              <p:nvPr/>
            </p:nvSpPr>
            <p:spPr bwMode="auto">
              <a:xfrm>
                <a:off x="468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2" name="Rectangle 139"/>
              <p:cNvSpPr>
                <a:spLocks noChangeArrowheads="1"/>
              </p:cNvSpPr>
              <p:nvPr/>
            </p:nvSpPr>
            <p:spPr bwMode="auto">
              <a:xfrm>
                <a:off x="4858" y="119"/>
                <a:ext cx="155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3" name="Text Box 140"/>
              <p:cNvSpPr txBox="1">
                <a:spLocks noChangeArrowheads="1"/>
              </p:cNvSpPr>
              <p:nvPr/>
            </p:nvSpPr>
            <p:spPr bwMode="auto">
              <a:xfrm>
                <a:off x="4851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04" name="Rectangle 141"/>
              <p:cNvSpPr>
                <a:spLocks noChangeArrowheads="1"/>
              </p:cNvSpPr>
              <p:nvPr/>
            </p:nvSpPr>
            <p:spPr bwMode="auto">
              <a:xfrm>
                <a:off x="5013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5" name="Text Box 142"/>
              <p:cNvSpPr txBox="1">
                <a:spLocks noChangeArrowheads="1"/>
              </p:cNvSpPr>
              <p:nvPr/>
            </p:nvSpPr>
            <p:spPr bwMode="auto">
              <a:xfrm>
                <a:off x="4978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86106" name="Rectangle 143"/>
              <p:cNvSpPr>
                <a:spLocks noChangeArrowheads="1"/>
              </p:cNvSpPr>
              <p:nvPr/>
            </p:nvSpPr>
            <p:spPr bwMode="auto">
              <a:xfrm>
                <a:off x="5169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7" name="Text Box 144"/>
              <p:cNvSpPr txBox="1">
                <a:spLocks noChangeArrowheads="1"/>
              </p:cNvSpPr>
              <p:nvPr/>
            </p:nvSpPr>
            <p:spPr bwMode="auto">
              <a:xfrm>
                <a:off x="5169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08" name="Rectangle 145"/>
              <p:cNvSpPr>
                <a:spLocks noChangeArrowheads="1"/>
              </p:cNvSpPr>
              <p:nvPr/>
            </p:nvSpPr>
            <p:spPr bwMode="auto">
              <a:xfrm>
                <a:off x="5325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09" name="Text Box 146"/>
              <p:cNvSpPr txBox="1">
                <a:spLocks noChangeArrowheads="1"/>
              </p:cNvSpPr>
              <p:nvPr/>
            </p:nvSpPr>
            <p:spPr bwMode="auto">
              <a:xfrm>
                <a:off x="5325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J</a:t>
                </a:r>
              </a:p>
            </p:txBody>
          </p:sp>
          <p:sp>
            <p:nvSpPr>
              <p:cNvPr id="86110" name="Rectangle 147"/>
              <p:cNvSpPr>
                <a:spLocks noChangeArrowheads="1"/>
              </p:cNvSpPr>
              <p:nvPr/>
            </p:nvSpPr>
            <p:spPr bwMode="auto">
              <a:xfrm>
                <a:off x="5481" y="119"/>
                <a:ext cx="156" cy="40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1" name="Text Box 148"/>
              <p:cNvSpPr txBox="1">
                <a:spLocks noChangeArrowheads="1"/>
              </p:cNvSpPr>
              <p:nvPr/>
            </p:nvSpPr>
            <p:spPr bwMode="auto">
              <a:xfrm>
                <a:off x="5444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A</a:t>
                </a:r>
              </a:p>
            </p:txBody>
          </p:sp>
          <p:sp>
            <p:nvSpPr>
              <p:cNvPr id="86112" name="Rectangle 149"/>
              <p:cNvSpPr>
                <a:spLocks noChangeArrowheads="1"/>
              </p:cNvSpPr>
              <p:nvPr/>
            </p:nvSpPr>
            <p:spPr bwMode="auto">
              <a:xfrm>
                <a:off x="5627" y="119"/>
                <a:ext cx="156" cy="40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113" name="Text Box 150"/>
              <p:cNvSpPr txBox="1">
                <a:spLocks noChangeArrowheads="1"/>
              </p:cNvSpPr>
              <p:nvPr/>
            </p:nvSpPr>
            <p:spPr bwMode="auto">
              <a:xfrm>
                <a:off x="5627" y="210"/>
                <a:ext cx="15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>
                    <a:latin typeface="Tahoma" pitchFamily="34" charset="0"/>
                  </a:rPr>
                  <a:t>S</a:t>
                </a:r>
              </a:p>
            </p:txBody>
          </p:sp>
        </p:grpSp>
        <p:sp>
          <p:nvSpPr>
            <p:cNvPr id="86028" name="Text Box 151"/>
            <p:cNvSpPr txBox="1">
              <a:spLocks noChangeArrowheads="1"/>
            </p:cNvSpPr>
            <p:nvPr/>
          </p:nvSpPr>
          <p:spPr bwMode="auto">
            <a:xfrm>
              <a:off x="1098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29" name="Text Box 152"/>
            <p:cNvSpPr txBox="1">
              <a:spLocks noChangeArrowheads="1"/>
            </p:cNvSpPr>
            <p:nvPr/>
          </p:nvSpPr>
          <p:spPr bwMode="auto">
            <a:xfrm>
              <a:off x="4772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0" name="Text Box 153"/>
            <p:cNvSpPr txBox="1">
              <a:spLocks noChangeArrowheads="1"/>
            </p:cNvSpPr>
            <p:nvPr/>
          </p:nvSpPr>
          <p:spPr bwMode="auto">
            <a:xfrm>
              <a:off x="2935" y="300"/>
              <a:ext cx="9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Arial Black" pitchFamily="34" charset="0"/>
                </a:rPr>
                <a:t>Período Seco</a:t>
              </a:r>
            </a:p>
          </p:txBody>
        </p:sp>
        <p:sp>
          <p:nvSpPr>
            <p:cNvPr id="86031" name="AutoShape 154"/>
            <p:cNvSpPr>
              <a:spLocks noChangeArrowheads="1"/>
            </p:cNvSpPr>
            <p:nvPr/>
          </p:nvSpPr>
          <p:spPr bwMode="auto">
            <a:xfrm>
              <a:off x="156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2" name="AutoShape 155"/>
            <p:cNvSpPr>
              <a:spLocks noChangeArrowheads="1"/>
            </p:cNvSpPr>
            <p:nvPr/>
          </p:nvSpPr>
          <p:spPr bwMode="auto">
            <a:xfrm>
              <a:off x="1993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3" name="AutoShape 156"/>
            <p:cNvSpPr>
              <a:spLocks noChangeArrowheads="1"/>
            </p:cNvSpPr>
            <p:nvPr/>
          </p:nvSpPr>
          <p:spPr bwMode="auto">
            <a:xfrm>
              <a:off x="3830" y="300"/>
              <a:ext cx="986" cy="318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6034" name="AutoShape 157"/>
            <p:cNvSpPr>
              <a:spLocks noChangeArrowheads="1"/>
            </p:cNvSpPr>
            <p:nvPr/>
          </p:nvSpPr>
          <p:spPr bwMode="auto">
            <a:xfrm flipV="1">
              <a:off x="1276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5" name="AutoShape 158"/>
            <p:cNvSpPr>
              <a:spLocks noChangeArrowheads="1"/>
            </p:cNvSpPr>
            <p:nvPr/>
          </p:nvSpPr>
          <p:spPr bwMode="auto">
            <a:xfrm flipV="1">
              <a:off x="3113" y="482"/>
              <a:ext cx="628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47 h 21600"/>
                <a:gd name="T14" fmla="*/ 17094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6" name="AutoShape 159"/>
            <p:cNvSpPr>
              <a:spLocks noChangeArrowheads="1"/>
            </p:cNvSpPr>
            <p:nvPr/>
          </p:nvSpPr>
          <p:spPr bwMode="auto">
            <a:xfrm flipV="1">
              <a:off x="4951" y="482"/>
              <a:ext cx="6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3 w 21600"/>
                <a:gd name="T13" fmla="*/ 4447 h 21600"/>
                <a:gd name="T14" fmla="*/ 17087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  <p:sp>
          <p:nvSpPr>
            <p:cNvPr id="86037" name="Text Box 160"/>
            <p:cNvSpPr txBox="1">
              <a:spLocks noChangeArrowheads="1"/>
            </p:cNvSpPr>
            <p:nvPr/>
          </p:nvSpPr>
          <p:spPr bwMode="auto">
            <a:xfrm>
              <a:off x="112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8" name="Text Box 161"/>
            <p:cNvSpPr txBox="1">
              <a:spLocks noChangeArrowheads="1"/>
            </p:cNvSpPr>
            <p:nvPr/>
          </p:nvSpPr>
          <p:spPr bwMode="auto">
            <a:xfrm>
              <a:off x="1904" y="315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  <p:sp>
          <p:nvSpPr>
            <p:cNvPr id="86039" name="Text Box 162"/>
            <p:cNvSpPr txBox="1">
              <a:spLocks noChangeArrowheads="1"/>
            </p:cNvSpPr>
            <p:nvPr/>
          </p:nvSpPr>
          <p:spPr bwMode="auto">
            <a:xfrm>
              <a:off x="3786" y="300"/>
              <a:ext cx="112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BR" sz="1400" b="1">
                  <a:latin typeface="Arial Black" pitchFamily="34" charset="0"/>
                </a:rPr>
                <a:t>Período de Chuvas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8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4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6"/>
          <p:cNvGrpSpPr>
            <a:grpSpLocks/>
          </p:cNvGrpSpPr>
          <p:nvPr/>
        </p:nvGrpSpPr>
        <p:grpSpPr bwMode="auto">
          <a:xfrm>
            <a:off x="-20638" y="-27384"/>
            <a:ext cx="2992438" cy="2190750"/>
            <a:chOff x="-20114" y="220203"/>
            <a:chExt cx="2991914" cy="2190750"/>
          </a:xfrm>
        </p:grpSpPr>
        <p:pic>
          <p:nvPicPr>
            <p:cNvPr id="91176" name="Imagem 24" descr="P1020462.JPG"/>
            <p:cNvPicPr>
              <a:picLocks noChangeAspect="1"/>
            </p:cNvPicPr>
            <p:nvPr/>
          </p:nvPicPr>
          <p:blipFill>
            <a:blip r:embed="rId2" cstate="print"/>
            <a:srcRect l="23180"/>
            <a:stretch>
              <a:fillRect/>
            </a:stretch>
          </p:blipFill>
          <p:spPr bwMode="auto">
            <a:xfrm>
              <a:off x="-20114" y="220203"/>
              <a:ext cx="2991914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77" name="CaixaDeTexto 25"/>
            <p:cNvSpPr txBox="1">
              <a:spLocks noChangeArrowheads="1"/>
            </p:cNvSpPr>
            <p:nvPr/>
          </p:nvSpPr>
          <p:spPr bwMode="auto">
            <a:xfrm>
              <a:off x="76200" y="296403"/>
              <a:ext cx="24384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Colheita de soja (4 a 4.5 tons de MS) – Fev.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o 37"/>
          <p:cNvGrpSpPr>
            <a:grpSpLocks/>
          </p:cNvGrpSpPr>
          <p:nvPr/>
        </p:nvGrpSpPr>
        <p:grpSpPr bwMode="auto">
          <a:xfrm>
            <a:off x="2667000" y="-27384"/>
            <a:ext cx="3352800" cy="2209800"/>
            <a:chOff x="2667000" y="220203"/>
            <a:chExt cx="3352800" cy="2209800"/>
          </a:xfrm>
        </p:grpSpPr>
        <p:pic>
          <p:nvPicPr>
            <p:cNvPr id="91173" name="Imagem 8" descr="DSC0261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220203"/>
              <a:ext cx="3048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Seta para a direita 15"/>
            <p:cNvSpPr/>
            <p:nvPr/>
          </p:nvSpPr>
          <p:spPr>
            <a:xfrm>
              <a:off x="2667000" y="2964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75" name="CaixaDeTexto 26"/>
            <p:cNvSpPr txBox="1">
              <a:spLocks noChangeArrowheads="1"/>
            </p:cNvSpPr>
            <p:nvPr/>
          </p:nvSpPr>
          <p:spPr bwMode="auto">
            <a:xfrm>
              <a:off x="3214678" y="296403"/>
              <a:ext cx="2643206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Plantio de Milho + Braquiaria- Fev.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o 38"/>
          <p:cNvGrpSpPr>
            <a:grpSpLocks/>
          </p:cNvGrpSpPr>
          <p:nvPr/>
        </p:nvGrpSpPr>
        <p:grpSpPr bwMode="auto">
          <a:xfrm>
            <a:off x="5867400" y="-27384"/>
            <a:ext cx="3276600" cy="2209800"/>
            <a:chOff x="5867400" y="220203"/>
            <a:chExt cx="3276600" cy="2209800"/>
          </a:xfrm>
        </p:grpSpPr>
        <p:pic>
          <p:nvPicPr>
            <p:cNvPr id="91170" name="Imagem 5" descr="Milho x Braquiaria.JPG"/>
            <p:cNvPicPr>
              <a:picLocks noChangeAspect="1"/>
            </p:cNvPicPr>
            <p:nvPr/>
          </p:nvPicPr>
          <p:blipFill>
            <a:blip r:embed="rId4" cstate="print"/>
            <a:srcRect r="18227" b="24147"/>
            <a:stretch>
              <a:fillRect/>
            </a:stretch>
          </p:blipFill>
          <p:spPr bwMode="auto">
            <a:xfrm>
              <a:off x="5988585" y="220203"/>
              <a:ext cx="3155415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Seta para a direita 16"/>
            <p:cNvSpPr/>
            <p:nvPr/>
          </p:nvSpPr>
          <p:spPr>
            <a:xfrm>
              <a:off x="5867400" y="2964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72" name="CaixaDeTexto 27"/>
            <p:cNvSpPr txBox="1">
              <a:spLocks noChangeArrowheads="1"/>
            </p:cNvSpPr>
            <p:nvPr/>
          </p:nvSpPr>
          <p:spPr bwMode="auto">
            <a:xfrm>
              <a:off x="6629400" y="296403"/>
              <a:ext cx="19812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Colheita de Milho (7 tons de MS) – Jun 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upo 39"/>
          <p:cNvGrpSpPr>
            <a:grpSpLocks/>
          </p:cNvGrpSpPr>
          <p:nvPr/>
        </p:nvGrpSpPr>
        <p:grpSpPr bwMode="auto">
          <a:xfrm>
            <a:off x="6019800" y="1877616"/>
            <a:ext cx="3124200" cy="2438400"/>
            <a:chOff x="6019800" y="2125203"/>
            <a:chExt cx="3124200" cy="2438400"/>
          </a:xfrm>
        </p:grpSpPr>
        <p:pic>
          <p:nvPicPr>
            <p:cNvPr id="91167" name="Imagem 5" descr="100_2256.JPG"/>
            <p:cNvPicPr>
              <a:picLocks noChangeAspect="1"/>
            </p:cNvPicPr>
            <p:nvPr/>
          </p:nvPicPr>
          <p:blipFill>
            <a:blip r:embed="rId5" cstate="print"/>
            <a:srcRect r="12762" b="16905"/>
            <a:stretch>
              <a:fillRect/>
            </a:stretch>
          </p:blipFill>
          <p:spPr bwMode="auto">
            <a:xfrm>
              <a:off x="6019800" y="2371872"/>
              <a:ext cx="3124200" cy="2191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Seta para a direita 17"/>
            <p:cNvSpPr/>
            <p:nvPr/>
          </p:nvSpPr>
          <p:spPr>
            <a:xfrm rot="16200000" flipH="1">
              <a:off x="8496300" y="22395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9" name="CaixaDeTexto 28"/>
            <p:cNvSpPr txBox="1">
              <a:spLocks noChangeArrowheads="1"/>
            </p:cNvSpPr>
            <p:nvPr/>
          </p:nvSpPr>
          <p:spPr bwMode="auto">
            <a:xfrm>
              <a:off x="6705600" y="2590800"/>
              <a:ext cx="1652614" cy="307777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Depois da colheita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" descr="D:\Área de Trabalho - Prof. Juca\Área de Trabalho\Slides\Montividiu - Andreas Peeters\P10100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077766"/>
            <a:ext cx="1524000" cy="1143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6" name="Grupo 40"/>
          <p:cNvGrpSpPr>
            <a:grpSpLocks/>
          </p:cNvGrpSpPr>
          <p:nvPr/>
        </p:nvGrpSpPr>
        <p:grpSpPr bwMode="auto">
          <a:xfrm>
            <a:off x="2971800" y="2182416"/>
            <a:ext cx="3429000" cy="2133600"/>
            <a:chOff x="2971800" y="2430003"/>
            <a:chExt cx="3429000" cy="2133600"/>
          </a:xfrm>
        </p:grpSpPr>
        <p:pic>
          <p:nvPicPr>
            <p:cNvPr id="91164" name="Imagem 7" descr="100_0545.JPG"/>
            <p:cNvPicPr>
              <a:picLocks noChangeAspect="1"/>
            </p:cNvPicPr>
            <p:nvPr/>
          </p:nvPicPr>
          <p:blipFill>
            <a:blip r:embed="rId7" cstate="print"/>
            <a:srcRect r="12762" b="16905"/>
            <a:stretch>
              <a:fillRect/>
            </a:stretch>
          </p:blipFill>
          <p:spPr bwMode="auto">
            <a:xfrm>
              <a:off x="2971800" y="2430003"/>
              <a:ext cx="30480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eta para a direita 18"/>
            <p:cNvSpPr/>
            <p:nvPr/>
          </p:nvSpPr>
          <p:spPr>
            <a:xfrm flipH="1">
              <a:off x="5791200" y="25062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6" name="CaixaDeTexto 30"/>
            <p:cNvSpPr txBox="1">
              <a:spLocks noChangeArrowheads="1"/>
            </p:cNvSpPr>
            <p:nvPr/>
          </p:nvSpPr>
          <p:spPr bwMode="auto">
            <a:xfrm>
              <a:off x="3352800" y="2506203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10 a 20 dias após colheita</a:t>
              </a:r>
            </a:p>
            <a:p>
              <a:r>
                <a:rPr lang="en-US" sz="1400">
                  <a:solidFill>
                    <a:schemeClr val="bg1"/>
                  </a:solidFill>
                </a:rPr>
                <a:t>(raízes &gt; 50 cm)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upo 41"/>
          <p:cNvGrpSpPr>
            <a:grpSpLocks/>
          </p:cNvGrpSpPr>
          <p:nvPr/>
        </p:nvGrpSpPr>
        <p:grpSpPr bwMode="auto">
          <a:xfrm>
            <a:off x="0" y="2142728"/>
            <a:ext cx="3124200" cy="2166938"/>
            <a:chOff x="1" y="2390448"/>
            <a:chExt cx="3124199" cy="2167884"/>
          </a:xfrm>
        </p:grpSpPr>
        <p:pic>
          <p:nvPicPr>
            <p:cNvPr id="91161" name="Imagem 23" descr="Palhada de Braquiaria 18.3 ton ha-1.JPG"/>
            <p:cNvPicPr>
              <a:picLocks noChangeAspect="1"/>
            </p:cNvPicPr>
            <p:nvPr/>
          </p:nvPicPr>
          <p:blipFill>
            <a:blip r:embed="rId8" cstate="print"/>
            <a:srcRect l="1384" t="7382" b="739"/>
            <a:stretch>
              <a:fillRect/>
            </a:stretch>
          </p:blipFill>
          <p:spPr bwMode="auto">
            <a:xfrm>
              <a:off x="1" y="2390448"/>
              <a:ext cx="2971800" cy="2167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Seta para a direita 19"/>
            <p:cNvSpPr/>
            <p:nvPr/>
          </p:nvSpPr>
          <p:spPr>
            <a:xfrm flipH="1">
              <a:off x="2514600" y="2582620"/>
              <a:ext cx="609600" cy="3811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3" name="CaixaDeTexto 31"/>
            <p:cNvSpPr txBox="1">
              <a:spLocks noChangeArrowheads="1"/>
            </p:cNvSpPr>
            <p:nvPr/>
          </p:nvSpPr>
          <p:spPr bwMode="auto">
            <a:xfrm>
              <a:off x="152400" y="2506203"/>
              <a:ext cx="2286000" cy="738986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Outubro – Antes do plantio de soja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14-15 tons de MS  Braquiaria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sp>
        <p:nvSpPr>
          <p:cNvPr id="33" name="CaixaDeTexto 32"/>
          <p:cNvSpPr txBox="1"/>
          <p:nvPr/>
        </p:nvSpPr>
        <p:spPr>
          <a:xfrm>
            <a:off x="762000" y="3180953"/>
            <a:ext cx="78819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Exemplo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 de 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Soja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Milho</a:t>
            </a:r>
            <a:r>
              <a:rPr lang="en-US" sz="4000" dirty="0">
                <a:solidFill>
                  <a:schemeClr val="bg1"/>
                </a:solidFill>
                <a:latin typeface="+mn-lt"/>
                <a:cs typeface="Arial" charset="0"/>
              </a:rPr>
              <a:t> + </a:t>
            </a:r>
            <a:r>
              <a:rPr lang="en-US" sz="4000" dirty="0" err="1">
                <a:solidFill>
                  <a:schemeClr val="bg1"/>
                </a:solidFill>
                <a:latin typeface="+mn-lt"/>
                <a:cs typeface="Arial" charset="0"/>
              </a:rPr>
              <a:t>Braquiaria</a:t>
            </a:r>
            <a:endParaRPr lang="pt-BR" sz="40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grpSp>
        <p:nvGrpSpPr>
          <p:cNvPr id="8" name="Grupo 42"/>
          <p:cNvGrpSpPr>
            <a:grpSpLocks/>
          </p:cNvGrpSpPr>
          <p:nvPr/>
        </p:nvGrpSpPr>
        <p:grpSpPr bwMode="auto">
          <a:xfrm>
            <a:off x="0" y="4011216"/>
            <a:ext cx="2971800" cy="2438400"/>
            <a:chOff x="0" y="4258803"/>
            <a:chExt cx="2971800" cy="2438400"/>
          </a:xfrm>
        </p:grpSpPr>
        <p:pic>
          <p:nvPicPr>
            <p:cNvPr id="91158" name="Imagem 14" descr="DSC02387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4563603"/>
              <a:ext cx="29718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Seta para a direita 20"/>
            <p:cNvSpPr/>
            <p:nvPr/>
          </p:nvSpPr>
          <p:spPr>
            <a:xfrm rot="16200000" flipH="1">
              <a:off x="38100" y="437310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60" name="CaixaDeTexto 33"/>
            <p:cNvSpPr txBox="1">
              <a:spLocks noChangeArrowheads="1"/>
            </p:cNvSpPr>
            <p:nvPr/>
          </p:nvSpPr>
          <p:spPr bwMode="auto">
            <a:xfrm>
              <a:off x="457200" y="473458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Novembro – 12 dias após plantio de soja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12" name="Imagem 4" descr="DSC02540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5009753"/>
            <a:ext cx="20574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47"/>
          <p:cNvGrpSpPr>
            <a:grpSpLocks/>
          </p:cNvGrpSpPr>
          <p:nvPr/>
        </p:nvGrpSpPr>
        <p:grpSpPr bwMode="auto">
          <a:xfrm>
            <a:off x="2743200" y="4323953"/>
            <a:ext cx="3276600" cy="2141538"/>
            <a:chOff x="2743200" y="4572000"/>
            <a:chExt cx="3276600" cy="2141997"/>
          </a:xfrm>
        </p:grpSpPr>
        <p:pic>
          <p:nvPicPr>
            <p:cNvPr id="91155" name="Imagem 12" descr="P1020421.JPG"/>
            <p:cNvPicPr>
              <a:picLocks noChangeAspect="1"/>
            </p:cNvPicPr>
            <p:nvPr/>
          </p:nvPicPr>
          <p:blipFill>
            <a:blip r:embed="rId11" cstate="print"/>
            <a:srcRect l="13583" r="10925" b="6299"/>
            <a:stretch>
              <a:fillRect/>
            </a:stretch>
          </p:blipFill>
          <p:spPr bwMode="auto">
            <a:xfrm>
              <a:off x="2971800" y="4572000"/>
              <a:ext cx="3048000" cy="2141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Seta para a direita 21"/>
            <p:cNvSpPr/>
            <p:nvPr/>
          </p:nvSpPr>
          <p:spPr>
            <a:xfrm>
              <a:off x="2743200" y="4640278"/>
              <a:ext cx="609600" cy="3810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1157" name="CaixaDeTexto 34"/>
            <p:cNvSpPr txBox="1">
              <a:spLocks noChangeArrowheads="1"/>
            </p:cNvSpPr>
            <p:nvPr/>
          </p:nvSpPr>
          <p:spPr bwMode="auto">
            <a:xfrm>
              <a:off x="3429000" y="465838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Novembro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12.5 tons  de MS de Braquiaria </a:t>
              </a:r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48"/>
          <p:cNvGrpSpPr>
            <a:grpSpLocks/>
          </p:cNvGrpSpPr>
          <p:nvPr/>
        </p:nvGrpSpPr>
        <p:grpSpPr bwMode="auto">
          <a:xfrm>
            <a:off x="5791200" y="4323953"/>
            <a:ext cx="3352800" cy="2133600"/>
            <a:chOff x="5791200" y="4572000"/>
            <a:chExt cx="3352800" cy="2133600"/>
          </a:xfrm>
        </p:grpSpPr>
        <p:pic>
          <p:nvPicPr>
            <p:cNvPr id="91152" name="Picture 2" descr="D:\Área de Trabalho - Prof. Juca\Área de Trabalho\SPD Consultoria\Grupos Bolívia\Visita - Agosto 2007\Fotos Recorrido - Haciendas (Juca)\P1020452.JPG"/>
            <p:cNvPicPr>
              <a:picLocks noChangeAspect="1" noChangeArrowheads="1"/>
            </p:cNvPicPr>
            <p:nvPr/>
          </p:nvPicPr>
          <p:blipFill>
            <a:blip r:embed="rId12" cstate="print"/>
            <a:srcRect l="25098" r="19931" b="33070"/>
            <a:stretch>
              <a:fillRect/>
            </a:stretch>
          </p:blipFill>
          <p:spPr bwMode="auto">
            <a:xfrm>
              <a:off x="6028549" y="4572000"/>
              <a:ext cx="3115451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3" name="CaixaDeTexto 35"/>
            <p:cNvSpPr txBox="1">
              <a:spLocks noChangeArrowheads="1"/>
            </p:cNvSpPr>
            <p:nvPr/>
          </p:nvSpPr>
          <p:spPr bwMode="auto">
            <a:xfrm>
              <a:off x="6477000" y="4648200"/>
              <a:ext cx="2286000" cy="523220"/>
            </a:xfrm>
            <a:prstGeom prst="rect">
              <a:avLst/>
            </a:prstGeom>
            <a:solidFill>
              <a:schemeClr val="tx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Decembro </a:t>
              </a:r>
              <a:r>
                <a:rPr lang="en-US" sz="1400">
                  <a:solidFill>
                    <a:schemeClr val="bg1"/>
                  </a:solidFill>
                  <a:sym typeface="Symbol" pitchFamily="18" charset="2"/>
                </a:rPr>
                <a:t> 9.5 tons de Braquiaria</a:t>
              </a:r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" name="Seta para a direita 22"/>
            <p:cNvSpPr/>
            <p:nvPr/>
          </p:nvSpPr>
          <p:spPr>
            <a:xfrm>
              <a:off x="5791200" y="4640263"/>
              <a:ext cx="609600" cy="381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5929313" y="6087666"/>
            <a:ext cx="3062287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Solo permanente coberto</a:t>
            </a:r>
            <a:endParaRPr lang="pt-BR" b="1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285750" y="5967016"/>
            <a:ext cx="2928938" cy="369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16 a 20 ton/ha de palhada</a:t>
            </a:r>
          </a:p>
        </p:txBody>
      </p:sp>
      <p:sp>
        <p:nvSpPr>
          <p:cNvPr id="42" name="Text Box 74"/>
          <p:cNvSpPr txBox="1">
            <a:spLocks noChangeArrowheads="1"/>
          </p:cNvSpPr>
          <p:nvPr/>
        </p:nvSpPr>
        <p:spPr bwMode="auto">
          <a:xfrm>
            <a:off x="1690688" y="6453336"/>
            <a:ext cx="6265862" cy="36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bg1"/>
                </a:solidFill>
              </a:rPr>
              <a:t>Produção média anual de palhada 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 12,5 a 15 </a:t>
            </a:r>
            <a:r>
              <a:rPr lang="pt-BR" b="1" dirty="0" err="1">
                <a:solidFill>
                  <a:schemeClr val="bg1"/>
                </a:solidFill>
                <a:sym typeface="Symbol" pitchFamily="18" charset="2"/>
              </a:rPr>
              <a:t>ton</a:t>
            </a:r>
            <a:r>
              <a:rPr lang="pt-BR" b="1" dirty="0">
                <a:solidFill>
                  <a:schemeClr val="bg1"/>
                </a:solidFill>
                <a:sym typeface="Symbol" pitchFamily="18" charset="2"/>
              </a:rPr>
              <a:t>/ha/ano</a:t>
            </a:r>
          </a:p>
        </p:txBody>
      </p:sp>
    </p:spTree>
    <p:extLst>
      <p:ext uri="{BB962C8B-B14F-4D97-AF65-F5344CB8AC3E}">
        <p14:creationId xmlns:p14="http://schemas.microsoft.com/office/powerpoint/2010/main" val="17964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6" grpId="0" animBg="1"/>
      <p:bldP spid="41" grpId="0" animBg="1"/>
      <p:bldP spid="4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ixaDeTexto 5"/>
          <p:cNvSpPr txBox="1">
            <a:spLocks noChangeArrowheads="1"/>
          </p:cNvSpPr>
          <p:nvPr/>
        </p:nvSpPr>
        <p:spPr bwMode="auto">
          <a:xfrm>
            <a:off x="1166819" y="71414"/>
            <a:ext cx="67627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cs typeface="Arial" charset="0"/>
              </a:rPr>
              <a:t>Estratificação do C no perfil</a:t>
            </a:r>
            <a:endParaRPr lang="en-US" sz="36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5299" name="Imagem 3" descr="P1010470.JPG"/>
          <p:cNvPicPr preferRelativeResize="0">
            <a:picLocks/>
          </p:cNvPicPr>
          <p:nvPr/>
        </p:nvPicPr>
        <p:blipFill>
          <a:blip r:embed="rId2" cstate="print"/>
          <a:srcRect l="34312" t="7500" r="21375"/>
          <a:stretch>
            <a:fillRect/>
          </a:stretch>
        </p:blipFill>
        <p:spPr bwMode="auto">
          <a:xfrm>
            <a:off x="5029200" y="1412896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5306" name="Imagem 4" descr="P1010474.JPG"/>
          <p:cNvPicPr>
            <a:picLocks noChangeAspect="1"/>
          </p:cNvPicPr>
          <p:nvPr/>
        </p:nvPicPr>
        <p:blipFill>
          <a:blip r:embed="rId3" cstate="print"/>
          <a:srcRect l="34312" t="17250" r="32063" b="24001"/>
          <a:stretch>
            <a:fillRect/>
          </a:stretch>
        </p:blipFill>
        <p:spPr bwMode="auto">
          <a:xfrm>
            <a:off x="1371600" y="1412896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36" name="Grupo 35"/>
          <p:cNvGrpSpPr/>
          <p:nvPr/>
        </p:nvGrpSpPr>
        <p:grpSpPr>
          <a:xfrm>
            <a:off x="228600" y="1846283"/>
            <a:ext cx="8763000" cy="368300"/>
            <a:chOff x="228600" y="1846283"/>
            <a:chExt cx="8763000" cy="368300"/>
          </a:xfrm>
        </p:grpSpPr>
        <p:sp>
          <p:nvSpPr>
            <p:cNvPr id="55302" name="CaixaDeTexto 11"/>
            <p:cNvSpPr txBox="1">
              <a:spLocks noChangeArrowheads="1"/>
            </p:cNvSpPr>
            <p:nvPr/>
          </p:nvSpPr>
          <p:spPr bwMode="auto">
            <a:xfrm>
              <a:off x="7924800" y="184628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32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9" name="CaixaDeTexto 18"/>
            <p:cNvSpPr txBox="1">
              <a:spLocks noChangeArrowheads="1"/>
            </p:cNvSpPr>
            <p:nvPr/>
          </p:nvSpPr>
          <p:spPr bwMode="auto">
            <a:xfrm>
              <a:off x="228600" y="1860571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23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9" name="Conector reto 28"/>
            <p:cNvCxnSpPr/>
            <p:nvPr/>
          </p:nvCxnSpPr>
          <p:spPr bwMode="auto">
            <a:xfrm>
              <a:off x="1371600" y="2027258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o 33"/>
          <p:cNvGrpSpPr/>
          <p:nvPr/>
        </p:nvGrpSpPr>
        <p:grpSpPr>
          <a:xfrm>
            <a:off x="228600" y="1252558"/>
            <a:ext cx="8763000" cy="387350"/>
            <a:chOff x="228600" y="1252558"/>
            <a:chExt cx="8763000" cy="387350"/>
          </a:xfrm>
        </p:grpSpPr>
        <p:sp>
          <p:nvSpPr>
            <p:cNvPr id="55300" name="CaixaDeTexto 9"/>
            <p:cNvSpPr txBox="1">
              <a:spLocks noChangeArrowheads="1"/>
            </p:cNvSpPr>
            <p:nvPr/>
          </p:nvSpPr>
          <p:spPr bwMode="auto">
            <a:xfrm>
              <a:off x="7924800" y="127160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55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7" name="CaixaDeTexto 16"/>
            <p:cNvSpPr txBox="1">
              <a:spLocks noChangeArrowheads="1"/>
            </p:cNvSpPr>
            <p:nvPr/>
          </p:nvSpPr>
          <p:spPr bwMode="auto">
            <a:xfrm>
              <a:off x="228600" y="12858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27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7" name="Conector reto 26"/>
            <p:cNvCxnSpPr/>
            <p:nvPr/>
          </p:nvCxnSpPr>
          <p:spPr bwMode="auto">
            <a:xfrm>
              <a:off x="1371600" y="1533546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9" name="CaixaDeTexto 33"/>
            <p:cNvSpPr txBox="1">
              <a:spLocks noChangeArrowheads="1"/>
            </p:cNvSpPr>
            <p:nvPr/>
          </p:nvSpPr>
          <p:spPr bwMode="auto">
            <a:xfrm>
              <a:off x="4267200" y="1252558"/>
              <a:ext cx="685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28600" y="1503383"/>
            <a:ext cx="8763000" cy="430213"/>
            <a:chOff x="228600" y="1503383"/>
            <a:chExt cx="8763000" cy="430213"/>
          </a:xfrm>
        </p:grpSpPr>
        <p:sp>
          <p:nvSpPr>
            <p:cNvPr id="55301" name="CaixaDeTexto 10"/>
            <p:cNvSpPr txBox="1">
              <a:spLocks noChangeArrowheads="1"/>
            </p:cNvSpPr>
            <p:nvPr/>
          </p:nvSpPr>
          <p:spPr bwMode="auto">
            <a:xfrm>
              <a:off x="7924800" y="15652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43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8" name="CaixaDeTexto 17"/>
            <p:cNvSpPr txBox="1">
              <a:spLocks noChangeArrowheads="1"/>
            </p:cNvSpPr>
            <p:nvPr/>
          </p:nvSpPr>
          <p:spPr bwMode="auto">
            <a:xfrm>
              <a:off x="228600" y="157958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25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8" name="Conector reto 27"/>
            <p:cNvCxnSpPr/>
            <p:nvPr/>
          </p:nvCxnSpPr>
          <p:spPr bwMode="auto">
            <a:xfrm>
              <a:off x="1371600" y="1746271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0" name="CaixaDeTexto 34"/>
            <p:cNvSpPr txBox="1">
              <a:spLocks noChangeArrowheads="1"/>
            </p:cNvSpPr>
            <p:nvPr/>
          </p:nvSpPr>
          <p:spPr bwMode="auto">
            <a:xfrm>
              <a:off x="4191000" y="1503383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cs typeface="Arial" charset="0"/>
                </a:rPr>
                <a:t>10 cm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1" name="CaixaDeTexto 35"/>
          <p:cNvSpPr txBox="1">
            <a:spLocks noChangeArrowheads="1"/>
          </p:cNvSpPr>
          <p:nvPr/>
        </p:nvSpPr>
        <p:spPr bwMode="auto">
          <a:xfrm>
            <a:off x="4191000" y="1746271"/>
            <a:ext cx="76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  <a:cs typeface="Arial" charset="0"/>
              </a:rPr>
              <a:t>15 cm</a:t>
            </a:r>
            <a:endParaRPr lang="en-US" sz="16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7" name="Grupo 36"/>
          <p:cNvGrpSpPr/>
          <p:nvPr/>
        </p:nvGrpSpPr>
        <p:grpSpPr>
          <a:xfrm>
            <a:off x="228600" y="2028846"/>
            <a:ext cx="8763000" cy="468312"/>
            <a:chOff x="228600" y="2028846"/>
            <a:chExt cx="8763000" cy="468312"/>
          </a:xfrm>
        </p:grpSpPr>
        <p:sp>
          <p:nvSpPr>
            <p:cNvPr id="55303" name="CaixaDeTexto 12"/>
            <p:cNvSpPr txBox="1">
              <a:spLocks noChangeArrowheads="1"/>
            </p:cNvSpPr>
            <p:nvPr/>
          </p:nvSpPr>
          <p:spPr bwMode="auto">
            <a:xfrm>
              <a:off x="7924800" y="212885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19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0" name="CaixaDeTexto 19"/>
            <p:cNvSpPr txBox="1">
              <a:spLocks noChangeArrowheads="1"/>
            </p:cNvSpPr>
            <p:nvPr/>
          </p:nvSpPr>
          <p:spPr bwMode="auto">
            <a:xfrm>
              <a:off x="228600" y="214314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19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0" name="Conector reto 29"/>
            <p:cNvCxnSpPr/>
            <p:nvPr/>
          </p:nvCxnSpPr>
          <p:spPr bwMode="auto">
            <a:xfrm>
              <a:off x="1371600" y="2309833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2" name="CaixaDeTexto 36"/>
            <p:cNvSpPr txBox="1">
              <a:spLocks noChangeArrowheads="1"/>
            </p:cNvSpPr>
            <p:nvPr/>
          </p:nvSpPr>
          <p:spPr bwMode="auto">
            <a:xfrm>
              <a:off x="4191000" y="2028846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25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28600" y="2452708"/>
            <a:ext cx="8763000" cy="457200"/>
            <a:chOff x="228600" y="2452708"/>
            <a:chExt cx="8763000" cy="457200"/>
          </a:xfrm>
        </p:grpSpPr>
        <p:sp>
          <p:nvSpPr>
            <p:cNvPr id="55304" name="CaixaDeTexto 13"/>
            <p:cNvSpPr txBox="1">
              <a:spLocks noChangeArrowheads="1"/>
            </p:cNvSpPr>
            <p:nvPr/>
          </p:nvSpPr>
          <p:spPr bwMode="auto">
            <a:xfrm>
              <a:off x="7924800" y="254160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11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1" name="CaixaDeTexto 20"/>
            <p:cNvSpPr txBox="1">
              <a:spLocks noChangeArrowheads="1"/>
            </p:cNvSpPr>
            <p:nvPr/>
          </p:nvSpPr>
          <p:spPr bwMode="auto">
            <a:xfrm>
              <a:off x="228600" y="25558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12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1" name="Conector reto 30"/>
            <p:cNvCxnSpPr/>
            <p:nvPr/>
          </p:nvCxnSpPr>
          <p:spPr bwMode="auto">
            <a:xfrm>
              <a:off x="1371600" y="2732108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3" name="CaixaDeTexto 37"/>
            <p:cNvSpPr txBox="1">
              <a:spLocks noChangeArrowheads="1"/>
            </p:cNvSpPr>
            <p:nvPr/>
          </p:nvSpPr>
          <p:spPr bwMode="auto">
            <a:xfrm>
              <a:off x="4191000" y="2452708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40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228600" y="2844821"/>
            <a:ext cx="8763000" cy="417512"/>
            <a:chOff x="228600" y="2844821"/>
            <a:chExt cx="8763000" cy="417512"/>
          </a:xfrm>
        </p:grpSpPr>
        <p:sp>
          <p:nvSpPr>
            <p:cNvPr id="55305" name="CaixaDeTexto 14"/>
            <p:cNvSpPr txBox="1">
              <a:spLocks noChangeArrowheads="1"/>
            </p:cNvSpPr>
            <p:nvPr/>
          </p:nvSpPr>
          <p:spPr bwMode="auto">
            <a:xfrm>
              <a:off x="7924800" y="289403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2" name="CaixaDeTexto 21"/>
            <p:cNvSpPr txBox="1">
              <a:spLocks noChangeArrowheads="1"/>
            </p:cNvSpPr>
            <p:nvPr/>
          </p:nvSpPr>
          <p:spPr bwMode="auto">
            <a:xfrm>
              <a:off x="228600" y="2908321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2" name="Conector reto 31"/>
            <p:cNvCxnSpPr/>
            <p:nvPr/>
          </p:nvCxnSpPr>
          <p:spPr bwMode="auto">
            <a:xfrm>
              <a:off x="1371600" y="3086121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4" name="CaixaDeTexto 38"/>
            <p:cNvSpPr txBox="1">
              <a:spLocks noChangeArrowheads="1"/>
            </p:cNvSpPr>
            <p:nvPr/>
          </p:nvSpPr>
          <p:spPr bwMode="auto">
            <a:xfrm>
              <a:off x="4191000" y="2844821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5" name="CaixaDeTexto 42"/>
          <p:cNvSpPr txBox="1">
            <a:spLocks noChangeArrowheads="1"/>
          </p:cNvSpPr>
          <p:nvPr/>
        </p:nvSpPr>
        <p:spPr bwMode="auto">
          <a:xfrm>
            <a:off x="2057400" y="8715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PC</a:t>
            </a:r>
            <a:endParaRPr lang="en-US" sz="32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5326" name="CaixaDeTexto 43"/>
          <p:cNvSpPr txBox="1">
            <a:spLocks noChangeArrowheads="1"/>
          </p:cNvSpPr>
          <p:nvPr/>
        </p:nvSpPr>
        <p:spPr bwMode="auto">
          <a:xfrm>
            <a:off x="5638800" y="8715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PD</a:t>
            </a:r>
            <a:endParaRPr lang="en-US" sz="32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 rot="5400000">
            <a:off x="1978771" y="4606576"/>
            <a:ext cx="400110" cy="407196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+mn-lt"/>
              </a:rPr>
              <a:t>Source: Sá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Lal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Soil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&amp;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Tillage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Research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, 2009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328" name="CaixaDeTexto 32"/>
          <p:cNvSpPr txBox="1">
            <a:spLocks noChangeArrowheads="1"/>
          </p:cNvSpPr>
          <p:nvPr/>
        </p:nvSpPr>
        <p:spPr bwMode="auto">
          <a:xfrm>
            <a:off x="1447800" y="5672158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55329" name="CaixaDeTexto 33"/>
          <p:cNvSpPr txBox="1">
            <a:spLocks noChangeArrowheads="1"/>
          </p:cNvSpPr>
          <p:nvPr/>
        </p:nvSpPr>
        <p:spPr bwMode="auto">
          <a:xfrm>
            <a:off x="5334000" y="5672158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5292080" y="50851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 </a:t>
            </a:r>
            <a:r>
              <a:rPr lang="en-US" b="1" dirty="0" err="1">
                <a:solidFill>
                  <a:schemeClr val="bg1"/>
                </a:solidFill>
              </a:rPr>
              <a:t>Rotação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Tr-Sj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Ap-Sj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Ap-Mlh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5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1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aixaDeTexto 5"/>
          <p:cNvSpPr txBox="1">
            <a:spLocks noChangeArrowheads="1"/>
          </p:cNvSpPr>
          <p:nvPr/>
        </p:nvSpPr>
        <p:spPr bwMode="auto">
          <a:xfrm>
            <a:off x="1166819" y="71414"/>
            <a:ext cx="67627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cs typeface="Arial" charset="0"/>
              </a:rPr>
              <a:t>Estratificação do C no perfil</a:t>
            </a:r>
            <a:endParaRPr lang="en-US" sz="36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55299" name="Imagem 3" descr="P1010470.JPG"/>
          <p:cNvPicPr preferRelativeResize="0">
            <a:picLocks/>
          </p:cNvPicPr>
          <p:nvPr/>
        </p:nvPicPr>
        <p:blipFill>
          <a:blip r:embed="rId2" cstate="print"/>
          <a:srcRect l="34312" t="7500" r="21375"/>
          <a:stretch>
            <a:fillRect/>
          </a:stretch>
        </p:blipFill>
        <p:spPr bwMode="auto">
          <a:xfrm>
            <a:off x="5029200" y="1412896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55306" name="Imagem 4" descr="P1010474.JPG"/>
          <p:cNvPicPr>
            <a:picLocks noChangeAspect="1"/>
          </p:cNvPicPr>
          <p:nvPr/>
        </p:nvPicPr>
        <p:blipFill>
          <a:blip r:embed="rId3" cstate="print"/>
          <a:srcRect l="34312" t="17250" r="32063" b="24001"/>
          <a:stretch>
            <a:fillRect/>
          </a:stretch>
        </p:blipFill>
        <p:spPr bwMode="auto">
          <a:xfrm>
            <a:off x="1371600" y="1412896"/>
            <a:ext cx="2819400" cy="4868862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2" name="Grupo 35"/>
          <p:cNvGrpSpPr/>
          <p:nvPr/>
        </p:nvGrpSpPr>
        <p:grpSpPr>
          <a:xfrm>
            <a:off x="228600" y="1846283"/>
            <a:ext cx="8763000" cy="368300"/>
            <a:chOff x="228600" y="1846283"/>
            <a:chExt cx="8763000" cy="368300"/>
          </a:xfrm>
        </p:grpSpPr>
        <p:sp>
          <p:nvSpPr>
            <p:cNvPr id="55302" name="CaixaDeTexto 11"/>
            <p:cNvSpPr txBox="1">
              <a:spLocks noChangeArrowheads="1"/>
            </p:cNvSpPr>
            <p:nvPr/>
          </p:nvSpPr>
          <p:spPr bwMode="auto">
            <a:xfrm>
              <a:off x="7924800" y="184628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32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9" name="CaixaDeTexto 18"/>
            <p:cNvSpPr txBox="1">
              <a:spLocks noChangeArrowheads="1"/>
            </p:cNvSpPr>
            <p:nvPr/>
          </p:nvSpPr>
          <p:spPr bwMode="auto">
            <a:xfrm>
              <a:off x="228600" y="1860571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25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9" name="Conector reto 28"/>
            <p:cNvCxnSpPr/>
            <p:nvPr/>
          </p:nvCxnSpPr>
          <p:spPr bwMode="auto">
            <a:xfrm>
              <a:off x="1371600" y="2027258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33"/>
          <p:cNvGrpSpPr/>
          <p:nvPr/>
        </p:nvGrpSpPr>
        <p:grpSpPr>
          <a:xfrm>
            <a:off x="228600" y="1252558"/>
            <a:ext cx="8763000" cy="387350"/>
            <a:chOff x="228600" y="1252558"/>
            <a:chExt cx="8763000" cy="387350"/>
          </a:xfrm>
        </p:grpSpPr>
        <p:sp>
          <p:nvSpPr>
            <p:cNvPr id="55300" name="CaixaDeTexto 9"/>
            <p:cNvSpPr txBox="1">
              <a:spLocks noChangeArrowheads="1"/>
            </p:cNvSpPr>
            <p:nvPr/>
          </p:nvSpPr>
          <p:spPr bwMode="auto">
            <a:xfrm>
              <a:off x="7924800" y="127160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55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7" name="CaixaDeTexto 16"/>
            <p:cNvSpPr txBox="1">
              <a:spLocks noChangeArrowheads="1"/>
            </p:cNvSpPr>
            <p:nvPr/>
          </p:nvSpPr>
          <p:spPr bwMode="auto">
            <a:xfrm>
              <a:off x="228600" y="12858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31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7" name="Conector reto 26"/>
            <p:cNvCxnSpPr/>
            <p:nvPr/>
          </p:nvCxnSpPr>
          <p:spPr bwMode="auto">
            <a:xfrm>
              <a:off x="1371600" y="1533546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19" name="CaixaDeTexto 33"/>
            <p:cNvSpPr txBox="1">
              <a:spLocks noChangeArrowheads="1"/>
            </p:cNvSpPr>
            <p:nvPr/>
          </p:nvSpPr>
          <p:spPr bwMode="auto">
            <a:xfrm>
              <a:off x="4267200" y="1252558"/>
              <a:ext cx="685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4" name="Grupo 34"/>
          <p:cNvGrpSpPr/>
          <p:nvPr/>
        </p:nvGrpSpPr>
        <p:grpSpPr>
          <a:xfrm>
            <a:off x="228600" y="1503383"/>
            <a:ext cx="8763000" cy="430213"/>
            <a:chOff x="228600" y="1503383"/>
            <a:chExt cx="8763000" cy="430213"/>
          </a:xfrm>
        </p:grpSpPr>
        <p:sp>
          <p:nvSpPr>
            <p:cNvPr id="55301" name="CaixaDeTexto 10"/>
            <p:cNvSpPr txBox="1">
              <a:spLocks noChangeArrowheads="1"/>
            </p:cNvSpPr>
            <p:nvPr/>
          </p:nvSpPr>
          <p:spPr bwMode="auto">
            <a:xfrm>
              <a:off x="7924800" y="15652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43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08" name="CaixaDeTexto 17"/>
            <p:cNvSpPr txBox="1">
              <a:spLocks noChangeArrowheads="1"/>
            </p:cNvSpPr>
            <p:nvPr/>
          </p:nvSpPr>
          <p:spPr bwMode="auto">
            <a:xfrm>
              <a:off x="228600" y="157958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27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28" name="Conector reto 27"/>
            <p:cNvCxnSpPr/>
            <p:nvPr/>
          </p:nvCxnSpPr>
          <p:spPr bwMode="auto">
            <a:xfrm>
              <a:off x="1371600" y="1746271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0" name="CaixaDeTexto 34"/>
            <p:cNvSpPr txBox="1">
              <a:spLocks noChangeArrowheads="1"/>
            </p:cNvSpPr>
            <p:nvPr/>
          </p:nvSpPr>
          <p:spPr bwMode="auto">
            <a:xfrm>
              <a:off x="4191000" y="1503383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bg1"/>
                  </a:solidFill>
                  <a:cs typeface="Arial" charset="0"/>
                </a:rPr>
                <a:t>10 cm</a:t>
              </a:r>
              <a:endParaRPr lang="en-US" sz="1600" b="1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1" name="CaixaDeTexto 35"/>
          <p:cNvSpPr txBox="1">
            <a:spLocks noChangeArrowheads="1"/>
          </p:cNvSpPr>
          <p:nvPr/>
        </p:nvSpPr>
        <p:spPr bwMode="auto">
          <a:xfrm>
            <a:off x="4191000" y="1746271"/>
            <a:ext cx="76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chemeClr val="bg1"/>
                </a:solidFill>
                <a:cs typeface="Arial" charset="0"/>
              </a:rPr>
              <a:t>15 cm</a:t>
            </a:r>
            <a:endParaRPr lang="en-US" sz="16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5" name="Grupo 36"/>
          <p:cNvGrpSpPr/>
          <p:nvPr/>
        </p:nvGrpSpPr>
        <p:grpSpPr>
          <a:xfrm>
            <a:off x="228600" y="2028846"/>
            <a:ext cx="8763000" cy="468243"/>
            <a:chOff x="228600" y="2028846"/>
            <a:chExt cx="8763000" cy="468243"/>
          </a:xfrm>
        </p:grpSpPr>
        <p:sp>
          <p:nvSpPr>
            <p:cNvPr id="55303" name="CaixaDeTexto 12"/>
            <p:cNvSpPr txBox="1">
              <a:spLocks noChangeArrowheads="1"/>
            </p:cNvSpPr>
            <p:nvPr/>
          </p:nvSpPr>
          <p:spPr bwMode="auto">
            <a:xfrm>
              <a:off x="7924800" y="212885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19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0" name="CaixaDeTexto 19"/>
            <p:cNvSpPr txBox="1">
              <a:spLocks noChangeArrowheads="1"/>
            </p:cNvSpPr>
            <p:nvPr/>
          </p:nvSpPr>
          <p:spPr bwMode="auto">
            <a:xfrm>
              <a:off x="228600" y="2143146"/>
              <a:ext cx="1066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20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0" name="Conector reto 29"/>
            <p:cNvCxnSpPr/>
            <p:nvPr/>
          </p:nvCxnSpPr>
          <p:spPr bwMode="auto">
            <a:xfrm>
              <a:off x="1371600" y="2309833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2" name="CaixaDeTexto 36"/>
            <p:cNvSpPr txBox="1">
              <a:spLocks noChangeArrowheads="1"/>
            </p:cNvSpPr>
            <p:nvPr/>
          </p:nvSpPr>
          <p:spPr bwMode="auto">
            <a:xfrm>
              <a:off x="4191000" y="2028846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25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6" name="Grupo 37"/>
          <p:cNvGrpSpPr/>
          <p:nvPr/>
        </p:nvGrpSpPr>
        <p:grpSpPr>
          <a:xfrm>
            <a:off x="228600" y="2452708"/>
            <a:ext cx="8763000" cy="457200"/>
            <a:chOff x="228600" y="2452708"/>
            <a:chExt cx="8763000" cy="457200"/>
          </a:xfrm>
        </p:grpSpPr>
        <p:sp>
          <p:nvSpPr>
            <p:cNvPr id="55304" name="CaixaDeTexto 13"/>
            <p:cNvSpPr txBox="1">
              <a:spLocks noChangeArrowheads="1"/>
            </p:cNvSpPr>
            <p:nvPr/>
          </p:nvSpPr>
          <p:spPr bwMode="auto">
            <a:xfrm>
              <a:off x="7924800" y="2541608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 dirty="0">
                  <a:solidFill>
                    <a:schemeClr val="bg1"/>
                  </a:solidFill>
                  <a:cs typeface="Arial" charset="0"/>
                </a:rPr>
                <a:t>11 g kg</a:t>
              </a:r>
              <a:r>
                <a:rPr lang="pt-BR" sz="1700" baseline="30000" dirty="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1" name="CaixaDeTexto 20"/>
            <p:cNvSpPr txBox="1">
              <a:spLocks noChangeArrowheads="1"/>
            </p:cNvSpPr>
            <p:nvPr/>
          </p:nvSpPr>
          <p:spPr bwMode="auto">
            <a:xfrm>
              <a:off x="228600" y="2555896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12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1" name="Conector reto 30"/>
            <p:cNvCxnSpPr/>
            <p:nvPr/>
          </p:nvCxnSpPr>
          <p:spPr bwMode="auto">
            <a:xfrm>
              <a:off x="1371600" y="2732108"/>
              <a:ext cx="6477000" cy="1588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3" name="CaixaDeTexto 37"/>
            <p:cNvSpPr txBox="1">
              <a:spLocks noChangeArrowheads="1"/>
            </p:cNvSpPr>
            <p:nvPr/>
          </p:nvSpPr>
          <p:spPr bwMode="auto">
            <a:xfrm>
              <a:off x="4191000" y="2452708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40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7" name="Grupo 38"/>
          <p:cNvGrpSpPr/>
          <p:nvPr/>
        </p:nvGrpSpPr>
        <p:grpSpPr>
          <a:xfrm>
            <a:off x="228600" y="2844821"/>
            <a:ext cx="8763000" cy="417512"/>
            <a:chOff x="228600" y="2844821"/>
            <a:chExt cx="8763000" cy="417512"/>
          </a:xfrm>
        </p:grpSpPr>
        <p:sp>
          <p:nvSpPr>
            <p:cNvPr id="55305" name="CaixaDeTexto 14"/>
            <p:cNvSpPr txBox="1">
              <a:spLocks noChangeArrowheads="1"/>
            </p:cNvSpPr>
            <p:nvPr/>
          </p:nvSpPr>
          <p:spPr bwMode="auto">
            <a:xfrm>
              <a:off x="7924800" y="2894033"/>
              <a:ext cx="1066800" cy="354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55312" name="CaixaDeTexto 21"/>
            <p:cNvSpPr txBox="1">
              <a:spLocks noChangeArrowheads="1"/>
            </p:cNvSpPr>
            <p:nvPr/>
          </p:nvSpPr>
          <p:spPr bwMode="auto">
            <a:xfrm>
              <a:off x="228600" y="2908321"/>
              <a:ext cx="1066800" cy="35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700">
                  <a:solidFill>
                    <a:schemeClr val="bg1"/>
                  </a:solidFill>
                  <a:cs typeface="Arial" charset="0"/>
                </a:rPr>
                <a:t>8 g kg</a:t>
              </a:r>
              <a:r>
                <a:rPr lang="pt-BR" sz="1700" baseline="30000">
                  <a:solidFill>
                    <a:schemeClr val="bg1"/>
                  </a:solidFill>
                  <a:cs typeface="Arial" charset="0"/>
                </a:rPr>
                <a:t>-1</a:t>
              </a:r>
              <a:endParaRPr lang="en-US" sz="1700" baseline="30000">
                <a:solidFill>
                  <a:schemeClr val="bg1"/>
                </a:solidFill>
                <a:cs typeface="Arial" charset="0"/>
              </a:endParaRPr>
            </a:p>
          </p:txBody>
        </p:sp>
        <p:cxnSp>
          <p:nvCxnSpPr>
            <p:cNvPr id="32" name="Conector reto 31"/>
            <p:cNvCxnSpPr/>
            <p:nvPr/>
          </p:nvCxnSpPr>
          <p:spPr bwMode="auto">
            <a:xfrm>
              <a:off x="1371600" y="3086121"/>
              <a:ext cx="6477000" cy="1587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24" name="CaixaDeTexto 38"/>
            <p:cNvSpPr txBox="1">
              <a:spLocks noChangeArrowheads="1"/>
            </p:cNvSpPr>
            <p:nvPr/>
          </p:nvSpPr>
          <p:spPr bwMode="auto">
            <a:xfrm>
              <a:off x="4191000" y="2844821"/>
              <a:ext cx="7620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 b="1">
                  <a:solidFill>
                    <a:schemeClr val="bg1"/>
                  </a:solidFill>
                  <a:cs typeface="Arial" charset="0"/>
                </a:rPr>
                <a:t>50 cm</a:t>
              </a:r>
              <a:endParaRPr lang="en-US" sz="16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55325" name="CaixaDeTexto 42"/>
          <p:cNvSpPr txBox="1">
            <a:spLocks noChangeArrowheads="1"/>
          </p:cNvSpPr>
          <p:nvPr/>
        </p:nvSpPr>
        <p:spPr bwMode="auto">
          <a:xfrm>
            <a:off x="2057400" y="8715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PD</a:t>
            </a:r>
            <a:endParaRPr lang="en-US" sz="32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5326" name="CaixaDeTexto 43"/>
          <p:cNvSpPr txBox="1">
            <a:spLocks noChangeArrowheads="1"/>
          </p:cNvSpPr>
          <p:nvPr/>
        </p:nvSpPr>
        <p:spPr bwMode="auto">
          <a:xfrm>
            <a:off x="5638800" y="871558"/>
            <a:ext cx="129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PD</a:t>
            </a:r>
            <a:endParaRPr lang="en-US" sz="3200" b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 rot="5400000">
            <a:off x="1978771" y="4606576"/>
            <a:ext cx="400110" cy="407196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+mn-lt"/>
              </a:rPr>
              <a:t>Source: Sá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and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Lal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Soil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&amp;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Tillage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1400" dirty="0" err="1">
                <a:solidFill>
                  <a:schemeClr val="bg1"/>
                </a:solidFill>
                <a:latin typeface="+mn-lt"/>
              </a:rPr>
              <a:t>Research</a:t>
            </a:r>
            <a:r>
              <a:rPr lang="pt-BR" sz="1400" dirty="0">
                <a:solidFill>
                  <a:schemeClr val="bg1"/>
                </a:solidFill>
                <a:latin typeface="+mn-lt"/>
              </a:rPr>
              <a:t>, 2009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328" name="CaixaDeTexto 32"/>
          <p:cNvSpPr txBox="1">
            <a:spLocks noChangeArrowheads="1"/>
          </p:cNvSpPr>
          <p:nvPr/>
        </p:nvSpPr>
        <p:spPr bwMode="auto">
          <a:xfrm>
            <a:off x="1447800" y="5672158"/>
            <a:ext cx="2209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55329" name="CaixaDeTexto 33"/>
          <p:cNvSpPr txBox="1">
            <a:spLocks noChangeArrowheads="1"/>
          </p:cNvSpPr>
          <p:nvPr/>
        </p:nvSpPr>
        <p:spPr bwMode="auto">
          <a:xfrm>
            <a:off x="5334000" y="5672158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 b="1" dirty="0"/>
              <a:t>25 anos</a:t>
            </a:r>
            <a:endParaRPr lang="en-US" sz="3600" b="1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5292080" y="50851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 </a:t>
            </a:r>
            <a:r>
              <a:rPr lang="en-US" b="1" dirty="0" err="1">
                <a:solidFill>
                  <a:schemeClr val="bg1"/>
                </a:solidFill>
              </a:rPr>
              <a:t>Rotação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Tr-Sj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Ap-Sj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Ap-Mlh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1475656" y="50851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Sem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Rotação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Tr-Sj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2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539552" y="1052736"/>
            <a:ext cx="7992888" cy="5472608"/>
            <a:chOff x="539552" y="1052736"/>
            <a:chExt cx="7992888" cy="5472608"/>
          </a:xfrm>
        </p:grpSpPr>
        <p:sp>
          <p:nvSpPr>
            <p:cNvPr id="5" name="Retângulo 4"/>
            <p:cNvSpPr/>
            <p:nvPr/>
          </p:nvSpPr>
          <p:spPr>
            <a:xfrm>
              <a:off x="539552" y="1052736"/>
              <a:ext cx="7992888" cy="5472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578" name="Freeform 32"/>
            <p:cNvSpPr>
              <a:spLocks noEditPoints="1"/>
            </p:cNvSpPr>
            <p:nvPr/>
          </p:nvSpPr>
          <p:spPr bwMode="auto">
            <a:xfrm>
              <a:off x="2156595" y="2183717"/>
              <a:ext cx="4772025" cy="14287"/>
            </a:xfrm>
            <a:custGeom>
              <a:avLst/>
              <a:gdLst>
                <a:gd name="T0" fmla="*/ 0 w 18050"/>
                <a:gd name="T1" fmla="*/ 2147483647 h 50"/>
                <a:gd name="T2" fmla="*/ 2147483647 w 18050"/>
                <a:gd name="T3" fmla="*/ 2147483647 h 50"/>
                <a:gd name="T4" fmla="*/ 2147483647 w 18050"/>
                <a:gd name="T5" fmla="*/ 2147483647 h 50"/>
                <a:gd name="T6" fmla="*/ 2147483647 w 18050"/>
                <a:gd name="T7" fmla="*/ 2147483647 h 50"/>
                <a:gd name="T8" fmla="*/ 2147483647 w 18050"/>
                <a:gd name="T9" fmla="*/ 0 h 50"/>
                <a:gd name="T10" fmla="*/ 2147483647 w 18050"/>
                <a:gd name="T11" fmla="*/ 0 h 50"/>
                <a:gd name="T12" fmla="*/ 2147483647 w 18050"/>
                <a:gd name="T13" fmla="*/ 0 h 50"/>
                <a:gd name="T14" fmla="*/ 2147483647 w 18050"/>
                <a:gd name="T15" fmla="*/ 2147483647 h 50"/>
                <a:gd name="T16" fmla="*/ 2147483647 w 18050"/>
                <a:gd name="T17" fmla="*/ 2147483647 h 50"/>
                <a:gd name="T18" fmla="*/ 2147483647 w 18050"/>
                <a:gd name="T19" fmla="*/ 2147483647 h 50"/>
                <a:gd name="T20" fmla="*/ 2147483647 w 18050"/>
                <a:gd name="T21" fmla="*/ 2147483647 h 50"/>
                <a:gd name="T22" fmla="*/ 2147483647 w 18050"/>
                <a:gd name="T23" fmla="*/ 0 h 50"/>
                <a:gd name="T24" fmla="*/ 2147483647 w 18050"/>
                <a:gd name="T25" fmla="*/ 0 h 50"/>
                <a:gd name="T26" fmla="*/ 2147483647 w 18050"/>
                <a:gd name="T27" fmla="*/ 0 h 50"/>
                <a:gd name="T28" fmla="*/ 2147483647 w 18050"/>
                <a:gd name="T29" fmla="*/ 2147483647 h 50"/>
                <a:gd name="T30" fmla="*/ 2147483647 w 18050"/>
                <a:gd name="T31" fmla="*/ 2147483647 h 50"/>
                <a:gd name="T32" fmla="*/ 2147483647 w 18050"/>
                <a:gd name="T33" fmla="*/ 2147483647 h 50"/>
                <a:gd name="T34" fmla="*/ 2147483647 w 18050"/>
                <a:gd name="T35" fmla="*/ 2147483647 h 50"/>
                <a:gd name="T36" fmla="*/ 2147483647 w 18050"/>
                <a:gd name="T37" fmla="*/ 0 h 50"/>
                <a:gd name="T38" fmla="*/ 2147483647 w 18050"/>
                <a:gd name="T39" fmla="*/ 0 h 50"/>
                <a:gd name="T40" fmla="*/ 2147483647 w 18050"/>
                <a:gd name="T41" fmla="*/ 0 h 50"/>
                <a:gd name="T42" fmla="*/ 2147483647 w 18050"/>
                <a:gd name="T43" fmla="*/ 2147483647 h 50"/>
                <a:gd name="T44" fmla="*/ 2147483647 w 18050"/>
                <a:gd name="T45" fmla="*/ 2147483647 h 50"/>
                <a:gd name="T46" fmla="*/ 2147483647 w 18050"/>
                <a:gd name="T47" fmla="*/ 2147483647 h 50"/>
                <a:gd name="T48" fmla="*/ 2147483647 w 18050"/>
                <a:gd name="T49" fmla="*/ 2147483647 h 50"/>
                <a:gd name="T50" fmla="*/ 2147483647 w 18050"/>
                <a:gd name="T51" fmla="*/ 0 h 50"/>
                <a:gd name="T52" fmla="*/ 2147483647 w 18050"/>
                <a:gd name="T53" fmla="*/ 0 h 50"/>
                <a:gd name="T54" fmla="*/ 2147483647 w 18050"/>
                <a:gd name="T55" fmla="*/ 0 h 50"/>
                <a:gd name="T56" fmla="*/ 2147483647 w 18050"/>
                <a:gd name="T57" fmla="*/ 2147483647 h 50"/>
                <a:gd name="T58" fmla="*/ 2147483647 w 18050"/>
                <a:gd name="T59" fmla="*/ 2147483647 h 50"/>
                <a:gd name="T60" fmla="*/ 2147483647 w 18050"/>
                <a:gd name="T61" fmla="*/ 2147483647 h 50"/>
                <a:gd name="T62" fmla="*/ 2147483647 w 18050"/>
                <a:gd name="T63" fmla="*/ 2147483647 h 50"/>
                <a:gd name="T64" fmla="*/ 2147483647 w 18050"/>
                <a:gd name="T65" fmla="*/ 0 h 50"/>
                <a:gd name="T66" fmla="*/ 2147483647 w 18050"/>
                <a:gd name="T67" fmla="*/ 0 h 50"/>
                <a:gd name="T68" fmla="*/ 2147483647 w 18050"/>
                <a:gd name="T69" fmla="*/ 0 h 50"/>
                <a:gd name="T70" fmla="*/ 2147483647 w 18050"/>
                <a:gd name="T71" fmla="*/ 2147483647 h 50"/>
                <a:gd name="T72" fmla="*/ 2147483647 w 18050"/>
                <a:gd name="T73" fmla="*/ 2147483647 h 50"/>
                <a:gd name="T74" fmla="*/ 2147483647 w 18050"/>
                <a:gd name="T75" fmla="*/ 2147483647 h 50"/>
                <a:gd name="T76" fmla="*/ 2147483647 w 18050"/>
                <a:gd name="T77" fmla="*/ 2147483647 h 50"/>
                <a:gd name="T78" fmla="*/ 2147483647 w 18050"/>
                <a:gd name="T79" fmla="*/ 0 h 50"/>
                <a:gd name="T80" fmla="*/ 2147483647 w 18050"/>
                <a:gd name="T81" fmla="*/ 0 h 50"/>
                <a:gd name="T82" fmla="*/ 2147483647 w 18050"/>
                <a:gd name="T83" fmla="*/ 0 h 50"/>
                <a:gd name="T84" fmla="*/ 2147483647 w 18050"/>
                <a:gd name="T85" fmla="*/ 2147483647 h 50"/>
                <a:gd name="T86" fmla="*/ 2147483647 w 18050"/>
                <a:gd name="T87" fmla="*/ 2147483647 h 50"/>
                <a:gd name="T88" fmla="*/ 2147483647 w 18050"/>
                <a:gd name="T89" fmla="*/ 2147483647 h 50"/>
                <a:gd name="T90" fmla="*/ 2147483647 w 18050"/>
                <a:gd name="T91" fmla="*/ 2147483647 h 50"/>
                <a:gd name="T92" fmla="*/ 2147483647 w 18050"/>
                <a:gd name="T93" fmla="*/ 0 h 50"/>
                <a:gd name="T94" fmla="*/ 2147483647 w 18050"/>
                <a:gd name="T95" fmla="*/ 0 h 50"/>
                <a:gd name="T96" fmla="*/ 2147483647 w 18050"/>
                <a:gd name="T97" fmla="*/ 0 h 50"/>
                <a:gd name="T98" fmla="*/ 2147483647 w 18050"/>
                <a:gd name="T99" fmla="*/ 2147483647 h 50"/>
                <a:gd name="T100" fmla="*/ 2147483647 w 18050"/>
                <a:gd name="T101" fmla="*/ 2147483647 h 50"/>
                <a:gd name="T102" fmla="*/ 2147483647 w 18050"/>
                <a:gd name="T103" fmla="*/ 2147483647 h 50"/>
                <a:gd name="T104" fmla="*/ 2147483647 w 18050"/>
                <a:gd name="T105" fmla="*/ 2147483647 h 50"/>
                <a:gd name="T106" fmla="*/ 2147483647 w 18050"/>
                <a:gd name="T107" fmla="*/ 0 h 50"/>
                <a:gd name="T108" fmla="*/ 2147483647 w 18050"/>
                <a:gd name="T109" fmla="*/ 0 h 50"/>
                <a:gd name="T110" fmla="*/ 2147483647 w 18050"/>
                <a:gd name="T111" fmla="*/ 0 h 50"/>
                <a:gd name="T112" fmla="*/ 2147483647 w 18050"/>
                <a:gd name="T113" fmla="*/ 2147483647 h 50"/>
                <a:gd name="T114" fmla="*/ 2147483647 w 18050"/>
                <a:gd name="T115" fmla="*/ 2147483647 h 50"/>
                <a:gd name="T116" fmla="*/ 2147483647 w 18050"/>
                <a:gd name="T117" fmla="*/ 2147483647 h 50"/>
                <a:gd name="T118" fmla="*/ 2147483647 w 18050"/>
                <a:gd name="T119" fmla="*/ 2147483647 h 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050"/>
                <a:gd name="T181" fmla="*/ 0 h 50"/>
                <a:gd name="T182" fmla="*/ 18050 w 18050"/>
                <a:gd name="T183" fmla="*/ 50 h 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050" h="50">
                  <a:moveTo>
                    <a:pt x="25" y="0"/>
                  </a:moveTo>
                  <a:lnTo>
                    <a:pt x="175" y="0"/>
                  </a:lnTo>
                  <a:cubicBezTo>
                    <a:pt x="189" y="0"/>
                    <a:pt x="200" y="12"/>
                    <a:pt x="200" y="25"/>
                  </a:cubicBezTo>
                  <a:cubicBezTo>
                    <a:pt x="200" y="39"/>
                    <a:pt x="189" y="50"/>
                    <a:pt x="175" y="50"/>
                  </a:cubicBezTo>
                  <a:lnTo>
                    <a:pt x="25" y="50"/>
                  </a:lnTo>
                  <a:cubicBezTo>
                    <a:pt x="12" y="50"/>
                    <a:pt x="0" y="39"/>
                    <a:pt x="0" y="25"/>
                  </a:cubicBezTo>
                  <a:cubicBezTo>
                    <a:pt x="0" y="12"/>
                    <a:pt x="12" y="0"/>
                    <a:pt x="25" y="0"/>
                  </a:cubicBezTo>
                  <a:close/>
                  <a:moveTo>
                    <a:pt x="375" y="0"/>
                  </a:moveTo>
                  <a:lnTo>
                    <a:pt x="525" y="0"/>
                  </a:lnTo>
                  <a:cubicBezTo>
                    <a:pt x="539" y="0"/>
                    <a:pt x="550" y="12"/>
                    <a:pt x="550" y="25"/>
                  </a:cubicBezTo>
                  <a:cubicBezTo>
                    <a:pt x="550" y="39"/>
                    <a:pt x="539" y="50"/>
                    <a:pt x="525" y="50"/>
                  </a:cubicBezTo>
                  <a:lnTo>
                    <a:pt x="375" y="50"/>
                  </a:lnTo>
                  <a:cubicBezTo>
                    <a:pt x="362" y="50"/>
                    <a:pt x="350" y="39"/>
                    <a:pt x="350" y="25"/>
                  </a:cubicBezTo>
                  <a:cubicBezTo>
                    <a:pt x="350" y="12"/>
                    <a:pt x="362" y="0"/>
                    <a:pt x="375" y="0"/>
                  </a:cubicBezTo>
                  <a:close/>
                  <a:moveTo>
                    <a:pt x="725" y="0"/>
                  </a:moveTo>
                  <a:lnTo>
                    <a:pt x="875" y="0"/>
                  </a:lnTo>
                  <a:cubicBezTo>
                    <a:pt x="889" y="0"/>
                    <a:pt x="900" y="12"/>
                    <a:pt x="900" y="25"/>
                  </a:cubicBezTo>
                  <a:cubicBezTo>
                    <a:pt x="900" y="39"/>
                    <a:pt x="889" y="50"/>
                    <a:pt x="875" y="50"/>
                  </a:cubicBezTo>
                  <a:lnTo>
                    <a:pt x="725" y="50"/>
                  </a:lnTo>
                  <a:cubicBezTo>
                    <a:pt x="712" y="50"/>
                    <a:pt x="700" y="39"/>
                    <a:pt x="700" y="25"/>
                  </a:cubicBezTo>
                  <a:cubicBezTo>
                    <a:pt x="700" y="12"/>
                    <a:pt x="712" y="0"/>
                    <a:pt x="725" y="0"/>
                  </a:cubicBezTo>
                  <a:close/>
                  <a:moveTo>
                    <a:pt x="1075" y="0"/>
                  </a:moveTo>
                  <a:lnTo>
                    <a:pt x="1225" y="0"/>
                  </a:lnTo>
                  <a:cubicBezTo>
                    <a:pt x="1239" y="0"/>
                    <a:pt x="1250" y="12"/>
                    <a:pt x="1250" y="25"/>
                  </a:cubicBezTo>
                  <a:cubicBezTo>
                    <a:pt x="1250" y="39"/>
                    <a:pt x="1239" y="50"/>
                    <a:pt x="1225" y="50"/>
                  </a:cubicBezTo>
                  <a:lnTo>
                    <a:pt x="1075" y="50"/>
                  </a:lnTo>
                  <a:cubicBezTo>
                    <a:pt x="1062" y="50"/>
                    <a:pt x="1050" y="39"/>
                    <a:pt x="1050" y="25"/>
                  </a:cubicBezTo>
                  <a:cubicBezTo>
                    <a:pt x="1050" y="12"/>
                    <a:pt x="1062" y="0"/>
                    <a:pt x="1075" y="0"/>
                  </a:cubicBezTo>
                  <a:close/>
                  <a:moveTo>
                    <a:pt x="1425" y="0"/>
                  </a:moveTo>
                  <a:lnTo>
                    <a:pt x="1575" y="0"/>
                  </a:lnTo>
                  <a:cubicBezTo>
                    <a:pt x="1589" y="0"/>
                    <a:pt x="1600" y="12"/>
                    <a:pt x="1600" y="25"/>
                  </a:cubicBezTo>
                  <a:cubicBezTo>
                    <a:pt x="1600" y="39"/>
                    <a:pt x="1589" y="50"/>
                    <a:pt x="1575" y="50"/>
                  </a:cubicBezTo>
                  <a:lnTo>
                    <a:pt x="1425" y="50"/>
                  </a:lnTo>
                  <a:cubicBezTo>
                    <a:pt x="1412" y="50"/>
                    <a:pt x="1400" y="39"/>
                    <a:pt x="1400" y="25"/>
                  </a:cubicBezTo>
                  <a:cubicBezTo>
                    <a:pt x="1400" y="12"/>
                    <a:pt x="1412" y="0"/>
                    <a:pt x="1425" y="0"/>
                  </a:cubicBezTo>
                  <a:close/>
                  <a:moveTo>
                    <a:pt x="1775" y="0"/>
                  </a:moveTo>
                  <a:lnTo>
                    <a:pt x="1925" y="0"/>
                  </a:lnTo>
                  <a:cubicBezTo>
                    <a:pt x="1939" y="0"/>
                    <a:pt x="1950" y="12"/>
                    <a:pt x="1950" y="25"/>
                  </a:cubicBezTo>
                  <a:cubicBezTo>
                    <a:pt x="1950" y="39"/>
                    <a:pt x="1939" y="50"/>
                    <a:pt x="1925" y="50"/>
                  </a:cubicBezTo>
                  <a:lnTo>
                    <a:pt x="1775" y="50"/>
                  </a:lnTo>
                  <a:cubicBezTo>
                    <a:pt x="1762" y="50"/>
                    <a:pt x="1750" y="39"/>
                    <a:pt x="1750" y="25"/>
                  </a:cubicBezTo>
                  <a:cubicBezTo>
                    <a:pt x="1750" y="12"/>
                    <a:pt x="1762" y="0"/>
                    <a:pt x="1775" y="0"/>
                  </a:cubicBezTo>
                  <a:close/>
                  <a:moveTo>
                    <a:pt x="2125" y="0"/>
                  </a:moveTo>
                  <a:lnTo>
                    <a:pt x="2275" y="0"/>
                  </a:lnTo>
                  <a:cubicBezTo>
                    <a:pt x="2289" y="0"/>
                    <a:pt x="2300" y="12"/>
                    <a:pt x="2300" y="25"/>
                  </a:cubicBezTo>
                  <a:cubicBezTo>
                    <a:pt x="2300" y="39"/>
                    <a:pt x="2289" y="50"/>
                    <a:pt x="2275" y="50"/>
                  </a:cubicBezTo>
                  <a:lnTo>
                    <a:pt x="2125" y="50"/>
                  </a:lnTo>
                  <a:cubicBezTo>
                    <a:pt x="2112" y="50"/>
                    <a:pt x="2100" y="39"/>
                    <a:pt x="2100" y="25"/>
                  </a:cubicBezTo>
                  <a:cubicBezTo>
                    <a:pt x="2100" y="12"/>
                    <a:pt x="2112" y="0"/>
                    <a:pt x="2125" y="0"/>
                  </a:cubicBezTo>
                  <a:close/>
                  <a:moveTo>
                    <a:pt x="2475" y="0"/>
                  </a:moveTo>
                  <a:lnTo>
                    <a:pt x="2625" y="0"/>
                  </a:lnTo>
                  <a:cubicBezTo>
                    <a:pt x="2639" y="0"/>
                    <a:pt x="2650" y="12"/>
                    <a:pt x="2650" y="25"/>
                  </a:cubicBezTo>
                  <a:cubicBezTo>
                    <a:pt x="2650" y="39"/>
                    <a:pt x="2639" y="50"/>
                    <a:pt x="2625" y="50"/>
                  </a:cubicBezTo>
                  <a:lnTo>
                    <a:pt x="2475" y="50"/>
                  </a:lnTo>
                  <a:cubicBezTo>
                    <a:pt x="2462" y="50"/>
                    <a:pt x="2450" y="39"/>
                    <a:pt x="2450" y="25"/>
                  </a:cubicBezTo>
                  <a:cubicBezTo>
                    <a:pt x="2450" y="12"/>
                    <a:pt x="2462" y="0"/>
                    <a:pt x="2475" y="0"/>
                  </a:cubicBezTo>
                  <a:close/>
                  <a:moveTo>
                    <a:pt x="2825" y="0"/>
                  </a:moveTo>
                  <a:lnTo>
                    <a:pt x="2975" y="0"/>
                  </a:lnTo>
                  <a:cubicBezTo>
                    <a:pt x="2989" y="0"/>
                    <a:pt x="3000" y="12"/>
                    <a:pt x="3000" y="25"/>
                  </a:cubicBezTo>
                  <a:cubicBezTo>
                    <a:pt x="3000" y="39"/>
                    <a:pt x="2989" y="50"/>
                    <a:pt x="2975" y="50"/>
                  </a:cubicBezTo>
                  <a:lnTo>
                    <a:pt x="2825" y="50"/>
                  </a:lnTo>
                  <a:cubicBezTo>
                    <a:pt x="2812" y="50"/>
                    <a:pt x="2800" y="39"/>
                    <a:pt x="2800" y="25"/>
                  </a:cubicBezTo>
                  <a:cubicBezTo>
                    <a:pt x="2800" y="12"/>
                    <a:pt x="2812" y="0"/>
                    <a:pt x="2825" y="0"/>
                  </a:cubicBezTo>
                  <a:close/>
                  <a:moveTo>
                    <a:pt x="3175" y="0"/>
                  </a:moveTo>
                  <a:lnTo>
                    <a:pt x="3325" y="0"/>
                  </a:lnTo>
                  <a:cubicBezTo>
                    <a:pt x="3339" y="0"/>
                    <a:pt x="3350" y="12"/>
                    <a:pt x="3350" y="25"/>
                  </a:cubicBezTo>
                  <a:cubicBezTo>
                    <a:pt x="3350" y="39"/>
                    <a:pt x="3339" y="50"/>
                    <a:pt x="3325" y="50"/>
                  </a:cubicBezTo>
                  <a:lnTo>
                    <a:pt x="3175" y="50"/>
                  </a:lnTo>
                  <a:cubicBezTo>
                    <a:pt x="3162" y="50"/>
                    <a:pt x="3150" y="39"/>
                    <a:pt x="3150" y="25"/>
                  </a:cubicBezTo>
                  <a:cubicBezTo>
                    <a:pt x="3150" y="12"/>
                    <a:pt x="3162" y="0"/>
                    <a:pt x="3175" y="0"/>
                  </a:cubicBezTo>
                  <a:close/>
                  <a:moveTo>
                    <a:pt x="3525" y="0"/>
                  </a:moveTo>
                  <a:lnTo>
                    <a:pt x="3675" y="0"/>
                  </a:lnTo>
                  <a:cubicBezTo>
                    <a:pt x="3689" y="0"/>
                    <a:pt x="3700" y="12"/>
                    <a:pt x="3700" y="25"/>
                  </a:cubicBezTo>
                  <a:cubicBezTo>
                    <a:pt x="3700" y="39"/>
                    <a:pt x="3689" y="50"/>
                    <a:pt x="3675" y="50"/>
                  </a:cubicBezTo>
                  <a:lnTo>
                    <a:pt x="3525" y="50"/>
                  </a:lnTo>
                  <a:cubicBezTo>
                    <a:pt x="3512" y="50"/>
                    <a:pt x="3500" y="39"/>
                    <a:pt x="3500" y="25"/>
                  </a:cubicBezTo>
                  <a:cubicBezTo>
                    <a:pt x="3500" y="12"/>
                    <a:pt x="3512" y="0"/>
                    <a:pt x="3525" y="0"/>
                  </a:cubicBezTo>
                  <a:close/>
                  <a:moveTo>
                    <a:pt x="3875" y="0"/>
                  </a:moveTo>
                  <a:lnTo>
                    <a:pt x="4025" y="0"/>
                  </a:lnTo>
                  <a:cubicBezTo>
                    <a:pt x="4039" y="0"/>
                    <a:pt x="4050" y="12"/>
                    <a:pt x="4050" y="25"/>
                  </a:cubicBezTo>
                  <a:cubicBezTo>
                    <a:pt x="4050" y="39"/>
                    <a:pt x="4039" y="50"/>
                    <a:pt x="4025" y="50"/>
                  </a:cubicBezTo>
                  <a:lnTo>
                    <a:pt x="3875" y="50"/>
                  </a:lnTo>
                  <a:cubicBezTo>
                    <a:pt x="3862" y="50"/>
                    <a:pt x="3850" y="39"/>
                    <a:pt x="3850" y="25"/>
                  </a:cubicBezTo>
                  <a:cubicBezTo>
                    <a:pt x="3850" y="12"/>
                    <a:pt x="3862" y="0"/>
                    <a:pt x="3875" y="0"/>
                  </a:cubicBezTo>
                  <a:close/>
                  <a:moveTo>
                    <a:pt x="4225" y="0"/>
                  </a:moveTo>
                  <a:lnTo>
                    <a:pt x="4375" y="0"/>
                  </a:lnTo>
                  <a:cubicBezTo>
                    <a:pt x="4389" y="0"/>
                    <a:pt x="4400" y="12"/>
                    <a:pt x="4400" y="25"/>
                  </a:cubicBezTo>
                  <a:cubicBezTo>
                    <a:pt x="4400" y="39"/>
                    <a:pt x="4389" y="50"/>
                    <a:pt x="4375" y="50"/>
                  </a:cubicBezTo>
                  <a:lnTo>
                    <a:pt x="4225" y="50"/>
                  </a:lnTo>
                  <a:cubicBezTo>
                    <a:pt x="4212" y="50"/>
                    <a:pt x="4200" y="39"/>
                    <a:pt x="4200" y="25"/>
                  </a:cubicBezTo>
                  <a:cubicBezTo>
                    <a:pt x="4200" y="12"/>
                    <a:pt x="4212" y="0"/>
                    <a:pt x="4225" y="0"/>
                  </a:cubicBezTo>
                  <a:close/>
                  <a:moveTo>
                    <a:pt x="4575" y="0"/>
                  </a:moveTo>
                  <a:lnTo>
                    <a:pt x="4725" y="0"/>
                  </a:lnTo>
                  <a:cubicBezTo>
                    <a:pt x="4739" y="0"/>
                    <a:pt x="4750" y="12"/>
                    <a:pt x="4750" y="25"/>
                  </a:cubicBezTo>
                  <a:cubicBezTo>
                    <a:pt x="4750" y="39"/>
                    <a:pt x="4739" y="50"/>
                    <a:pt x="4725" y="50"/>
                  </a:cubicBezTo>
                  <a:lnTo>
                    <a:pt x="4575" y="50"/>
                  </a:lnTo>
                  <a:cubicBezTo>
                    <a:pt x="4562" y="50"/>
                    <a:pt x="4550" y="39"/>
                    <a:pt x="4550" y="25"/>
                  </a:cubicBezTo>
                  <a:cubicBezTo>
                    <a:pt x="4550" y="12"/>
                    <a:pt x="4562" y="0"/>
                    <a:pt x="4575" y="0"/>
                  </a:cubicBezTo>
                  <a:close/>
                  <a:moveTo>
                    <a:pt x="4925" y="0"/>
                  </a:moveTo>
                  <a:lnTo>
                    <a:pt x="5075" y="0"/>
                  </a:lnTo>
                  <a:cubicBezTo>
                    <a:pt x="5089" y="0"/>
                    <a:pt x="5100" y="12"/>
                    <a:pt x="5100" y="25"/>
                  </a:cubicBezTo>
                  <a:cubicBezTo>
                    <a:pt x="5100" y="39"/>
                    <a:pt x="5089" y="50"/>
                    <a:pt x="5075" y="50"/>
                  </a:cubicBezTo>
                  <a:lnTo>
                    <a:pt x="4925" y="50"/>
                  </a:lnTo>
                  <a:cubicBezTo>
                    <a:pt x="4912" y="50"/>
                    <a:pt x="4900" y="39"/>
                    <a:pt x="4900" y="25"/>
                  </a:cubicBezTo>
                  <a:cubicBezTo>
                    <a:pt x="4900" y="12"/>
                    <a:pt x="4912" y="0"/>
                    <a:pt x="4925" y="0"/>
                  </a:cubicBezTo>
                  <a:close/>
                  <a:moveTo>
                    <a:pt x="5275" y="0"/>
                  </a:moveTo>
                  <a:lnTo>
                    <a:pt x="5425" y="0"/>
                  </a:lnTo>
                  <a:cubicBezTo>
                    <a:pt x="5439" y="0"/>
                    <a:pt x="5450" y="12"/>
                    <a:pt x="5450" y="25"/>
                  </a:cubicBezTo>
                  <a:cubicBezTo>
                    <a:pt x="5450" y="39"/>
                    <a:pt x="5439" y="50"/>
                    <a:pt x="5425" y="50"/>
                  </a:cubicBezTo>
                  <a:lnTo>
                    <a:pt x="5275" y="50"/>
                  </a:lnTo>
                  <a:cubicBezTo>
                    <a:pt x="5262" y="50"/>
                    <a:pt x="5250" y="39"/>
                    <a:pt x="5250" y="25"/>
                  </a:cubicBezTo>
                  <a:cubicBezTo>
                    <a:pt x="5250" y="12"/>
                    <a:pt x="5262" y="0"/>
                    <a:pt x="5275" y="0"/>
                  </a:cubicBezTo>
                  <a:close/>
                  <a:moveTo>
                    <a:pt x="5625" y="0"/>
                  </a:moveTo>
                  <a:lnTo>
                    <a:pt x="5775" y="0"/>
                  </a:lnTo>
                  <a:cubicBezTo>
                    <a:pt x="5789" y="0"/>
                    <a:pt x="5800" y="12"/>
                    <a:pt x="5800" y="25"/>
                  </a:cubicBezTo>
                  <a:cubicBezTo>
                    <a:pt x="5800" y="39"/>
                    <a:pt x="5789" y="50"/>
                    <a:pt x="5775" y="50"/>
                  </a:cubicBezTo>
                  <a:lnTo>
                    <a:pt x="5625" y="50"/>
                  </a:lnTo>
                  <a:cubicBezTo>
                    <a:pt x="5612" y="50"/>
                    <a:pt x="5600" y="39"/>
                    <a:pt x="5600" y="25"/>
                  </a:cubicBezTo>
                  <a:cubicBezTo>
                    <a:pt x="5600" y="12"/>
                    <a:pt x="5612" y="0"/>
                    <a:pt x="5625" y="0"/>
                  </a:cubicBezTo>
                  <a:close/>
                  <a:moveTo>
                    <a:pt x="5975" y="0"/>
                  </a:moveTo>
                  <a:lnTo>
                    <a:pt x="6125" y="0"/>
                  </a:lnTo>
                  <a:cubicBezTo>
                    <a:pt x="6139" y="0"/>
                    <a:pt x="6150" y="12"/>
                    <a:pt x="6150" y="25"/>
                  </a:cubicBezTo>
                  <a:cubicBezTo>
                    <a:pt x="6150" y="39"/>
                    <a:pt x="6139" y="50"/>
                    <a:pt x="6125" y="50"/>
                  </a:cubicBezTo>
                  <a:lnTo>
                    <a:pt x="5975" y="50"/>
                  </a:lnTo>
                  <a:cubicBezTo>
                    <a:pt x="5962" y="50"/>
                    <a:pt x="5950" y="39"/>
                    <a:pt x="5950" y="25"/>
                  </a:cubicBezTo>
                  <a:cubicBezTo>
                    <a:pt x="5950" y="12"/>
                    <a:pt x="5962" y="0"/>
                    <a:pt x="5975" y="0"/>
                  </a:cubicBezTo>
                  <a:close/>
                  <a:moveTo>
                    <a:pt x="6325" y="0"/>
                  </a:moveTo>
                  <a:lnTo>
                    <a:pt x="6475" y="0"/>
                  </a:lnTo>
                  <a:cubicBezTo>
                    <a:pt x="6489" y="0"/>
                    <a:pt x="6500" y="12"/>
                    <a:pt x="6500" y="25"/>
                  </a:cubicBezTo>
                  <a:cubicBezTo>
                    <a:pt x="6500" y="39"/>
                    <a:pt x="6489" y="50"/>
                    <a:pt x="6475" y="50"/>
                  </a:cubicBezTo>
                  <a:lnTo>
                    <a:pt x="6325" y="50"/>
                  </a:lnTo>
                  <a:cubicBezTo>
                    <a:pt x="6312" y="50"/>
                    <a:pt x="6300" y="39"/>
                    <a:pt x="6300" y="25"/>
                  </a:cubicBezTo>
                  <a:cubicBezTo>
                    <a:pt x="6300" y="12"/>
                    <a:pt x="6312" y="0"/>
                    <a:pt x="6325" y="0"/>
                  </a:cubicBezTo>
                  <a:close/>
                  <a:moveTo>
                    <a:pt x="6675" y="0"/>
                  </a:moveTo>
                  <a:lnTo>
                    <a:pt x="6825" y="0"/>
                  </a:lnTo>
                  <a:cubicBezTo>
                    <a:pt x="6839" y="0"/>
                    <a:pt x="6850" y="12"/>
                    <a:pt x="6850" y="25"/>
                  </a:cubicBezTo>
                  <a:cubicBezTo>
                    <a:pt x="6850" y="39"/>
                    <a:pt x="6839" y="50"/>
                    <a:pt x="6825" y="50"/>
                  </a:cubicBezTo>
                  <a:lnTo>
                    <a:pt x="6675" y="50"/>
                  </a:lnTo>
                  <a:cubicBezTo>
                    <a:pt x="6662" y="50"/>
                    <a:pt x="6650" y="39"/>
                    <a:pt x="6650" y="25"/>
                  </a:cubicBezTo>
                  <a:cubicBezTo>
                    <a:pt x="6650" y="12"/>
                    <a:pt x="6662" y="0"/>
                    <a:pt x="6675" y="0"/>
                  </a:cubicBezTo>
                  <a:close/>
                  <a:moveTo>
                    <a:pt x="7025" y="0"/>
                  </a:moveTo>
                  <a:lnTo>
                    <a:pt x="7175" y="0"/>
                  </a:lnTo>
                  <a:cubicBezTo>
                    <a:pt x="7189" y="0"/>
                    <a:pt x="7200" y="12"/>
                    <a:pt x="7200" y="25"/>
                  </a:cubicBezTo>
                  <a:cubicBezTo>
                    <a:pt x="7200" y="39"/>
                    <a:pt x="7189" y="50"/>
                    <a:pt x="7175" y="50"/>
                  </a:cubicBezTo>
                  <a:lnTo>
                    <a:pt x="7025" y="50"/>
                  </a:lnTo>
                  <a:cubicBezTo>
                    <a:pt x="7012" y="50"/>
                    <a:pt x="7000" y="39"/>
                    <a:pt x="7000" y="25"/>
                  </a:cubicBezTo>
                  <a:cubicBezTo>
                    <a:pt x="7000" y="12"/>
                    <a:pt x="7012" y="0"/>
                    <a:pt x="7025" y="0"/>
                  </a:cubicBezTo>
                  <a:close/>
                  <a:moveTo>
                    <a:pt x="7375" y="0"/>
                  </a:moveTo>
                  <a:lnTo>
                    <a:pt x="7525" y="0"/>
                  </a:lnTo>
                  <a:cubicBezTo>
                    <a:pt x="7539" y="0"/>
                    <a:pt x="7550" y="12"/>
                    <a:pt x="7550" y="25"/>
                  </a:cubicBezTo>
                  <a:cubicBezTo>
                    <a:pt x="7550" y="39"/>
                    <a:pt x="7539" y="50"/>
                    <a:pt x="7525" y="50"/>
                  </a:cubicBezTo>
                  <a:lnTo>
                    <a:pt x="7375" y="50"/>
                  </a:lnTo>
                  <a:cubicBezTo>
                    <a:pt x="7362" y="50"/>
                    <a:pt x="7350" y="39"/>
                    <a:pt x="7350" y="25"/>
                  </a:cubicBezTo>
                  <a:cubicBezTo>
                    <a:pt x="7350" y="12"/>
                    <a:pt x="7362" y="0"/>
                    <a:pt x="7375" y="0"/>
                  </a:cubicBezTo>
                  <a:close/>
                  <a:moveTo>
                    <a:pt x="7725" y="0"/>
                  </a:moveTo>
                  <a:lnTo>
                    <a:pt x="7875" y="0"/>
                  </a:lnTo>
                  <a:cubicBezTo>
                    <a:pt x="7889" y="0"/>
                    <a:pt x="7900" y="12"/>
                    <a:pt x="7900" y="25"/>
                  </a:cubicBezTo>
                  <a:cubicBezTo>
                    <a:pt x="7900" y="39"/>
                    <a:pt x="7889" y="50"/>
                    <a:pt x="7875" y="50"/>
                  </a:cubicBezTo>
                  <a:lnTo>
                    <a:pt x="7725" y="50"/>
                  </a:lnTo>
                  <a:cubicBezTo>
                    <a:pt x="7712" y="50"/>
                    <a:pt x="7700" y="39"/>
                    <a:pt x="7700" y="25"/>
                  </a:cubicBezTo>
                  <a:cubicBezTo>
                    <a:pt x="7700" y="12"/>
                    <a:pt x="7712" y="0"/>
                    <a:pt x="7725" y="0"/>
                  </a:cubicBezTo>
                  <a:close/>
                  <a:moveTo>
                    <a:pt x="8075" y="0"/>
                  </a:moveTo>
                  <a:lnTo>
                    <a:pt x="8225" y="0"/>
                  </a:lnTo>
                  <a:cubicBezTo>
                    <a:pt x="8239" y="0"/>
                    <a:pt x="8250" y="12"/>
                    <a:pt x="8250" y="25"/>
                  </a:cubicBezTo>
                  <a:cubicBezTo>
                    <a:pt x="8250" y="39"/>
                    <a:pt x="8239" y="50"/>
                    <a:pt x="8225" y="50"/>
                  </a:cubicBezTo>
                  <a:lnTo>
                    <a:pt x="8075" y="50"/>
                  </a:lnTo>
                  <a:cubicBezTo>
                    <a:pt x="8062" y="50"/>
                    <a:pt x="8050" y="39"/>
                    <a:pt x="8050" y="25"/>
                  </a:cubicBezTo>
                  <a:cubicBezTo>
                    <a:pt x="8050" y="12"/>
                    <a:pt x="8062" y="0"/>
                    <a:pt x="8075" y="0"/>
                  </a:cubicBezTo>
                  <a:close/>
                  <a:moveTo>
                    <a:pt x="8425" y="0"/>
                  </a:moveTo>
                  <a:lnTo>
                    <a:pt x="8575" y="0"/>
                  </a:lnTo>
                  <a:cubicBezTo>
                    <a:pt x="8589" y="0"/>
                    <a:pt x="8600" y="12"/>
                    <a:pt x="8600" y="25"/>
                  </a:cubicBezTo>
                  <a:cubicBezTo>
                    <a:pt x="8600" y="39"/>
                    <a:pt x="8589" y="50"/>
                    <a:pt x="8575" y="50"/>
                  </a:cubicBezTo>
                  <a:lnTo>
                    <a:pt x="8425" y="50"/>
                  </a:lnTo>
                  <a:cubicBezTo>
                    <a:pt x="8412" y="50"/>
                    <a:pt x="8400" y="39"/>
                    <a:pt x="8400" y="25"/>
                  </a:cubicBezTo>
                  <a:cubicBezTo>
                    <a:pt x="8400" y="12"/>
                    <a:pt x="8412" y="0"/>
                    <a:pt x="8425" y="0"/>
                  </a:cubicBezTo>
                  <a:close/>
                  <a:moveTo>
                    <a:pt x="8775" y="0"/>
                  </a:moveTo>
                  <a:lnTo>
                    <a:pt x="8925" y="0"/>
                  </a:lnTo>
                  <a:cubicBezTo>
                    <a:pt x="8939" y="0"/>
                    <a:pt x="8950" y="12"/>
                    <a:pt x="8950" y="25"/>
                  </a:cubicBezTo>
                  <a:cubicBezTo>
                    <a:pt x="8950" y="39"/>
                    <a:pt x="8939" y="50"/>
                    <a:pt x="8925" y="50"/>
                  </a:cubicBezTo>
                  <a:lnTo>
                    <a:pt x="8775" y="50"/>
                  </a:lnTo>
                  <a:cubicBezTo>
                    <a:pt x="8762" y="50"/>
                    <a:pt x="8750" y="39"/>
                    <a:pt x="8750" y="25"/>
                  </a:cubicBezTo>
                  <a:cubicBezTo>
                    <a:pt x="8750" y="12"/>
                    <a:pt x="8762" y="0"/>
                    <a:pt x="8775" y="0"/>
                  </a:cubicBezTo>
                  <a:close/>
                  <a:moveTo>
                    <a:pt x="9125" y="0"/>
                  </a:moveTo>
                  <a:lnTo>
                    <a:pt x="9275" y="0"/>
                  </a:lnTo>
                  <a:cubicBezTo>
                    <a:pt x="9289" y="0"/>
                    <a:pt x="9300" y="12"/>
                    <a:pt x="9300" y="25"/>
                  </a:cubicBezTo>
                  <a:cubicBezTo>
                    <a:pt x="9300" y="39"/>
                    <a:pt x="9289" y="50"/>
                    <a:pt x="9275" y="50"/>
                  </a:cubicBezTo>
                  <a:lnTo>
                    <a:pt x="9125" y="50"/>
                  </a:lnTo>
                  <a:cubicBezTo>
                    <a:pt x="9112" y="50"/>
                    <a:pt x="9100" y="39"/>
                    <a:pt x="9100" y="25"/>
                  </a:cubicBezTo>
                  <a:cubicBezTo>
                    <a:pt x="9100" y="12"/>
                    <a:pt x="9112" y="0"/>
                    <a:pt x="9125" y="0"/>
                  </a:cubicBezTo>
                  <a:close/>
                  <a:moveTo>
                    <a:pt x="9475" y="0"/>
                  </a:moveTo>
                  <a:lnTo>
                    <a:pt x="9625" y="0"/>
                  </a:lnTo>
                  <a:cubicBezTo>
                    <a:pt x="9639" y="0"/>
                    <a:pt x="9650" y="12"/>
                    <a:pt x="9650" y="25"/>
                  </a:cubicBezTo>
                  <a:cubicBezTo>
                    <a:pt x="9650" y="39"/>
                    <a:pt x="9639" y="50"/>
                    <a:pt x="9625" y="50"/>
                  </a:cubicBezTo>
                  <a:lnTo>
                    <a:pt x="9475" y="50"/>
                  </a:lnTo>
                  <a:cubicBezTo>
                    <a:pt x="9462" y="50"/>
                    <a:pt x="9450" y="39"/>
                    <a:pt x="9450" y="25"/>
                  </a:cubicBezTo>
                  <a:cubicBezTo>
                    <a:pt x="9450" y="12"/>
                    <a:pt x="9462" y="0"/>
                    <a:pt x="9475" y="0"/>
                  </a:cubicBezTo>
                  <a:close/>
                  <a:moveTo>
                    <a:pt x="9825" y="0"/>
                  </a:moveTo>
                  <a:lnTo>
                    <a:pt x="9975" y="0"/>
                  </a:lnTo>
                  <a:cubicBezTo>
                    <a:pt x="9989" y="0"/>
                    <a:pt x="10000" y="12"/>
                    <a:pt x="10000" y="25"/>
                  </a:cubicBezTo>
                  <a:cubicBezTo>
                    <a:pt x="10000" y="39"/>
                    <a:pt x="9989" y="50"/>
                    <a:pt x="9975" y="50"/>
                  </a:cubicBezTo>
                  <a:lnTo>
                    <a:pt x="9825" y="50"/>
                  </a:lnTo>
                  <a:cubicBezTo>
                    <a:pt x="9812" y="50"/>
                    <a:pt x="9800" y="39"/>
                    <a:pt x="9800" y="25"/>
                  </a:cubicBezTo>
                  <a:cubicBezTo>
                    <a:pt x="9800" y="12"/>
                    <a:pt x="9812" y="0"/>
                    <a:pt x="9825" y="0"/>
                  </a:cubicBezTo>
                  <a:close/>
                  <a:moveTo>
                    <a:pt x="10175" y="0"/>
                  </a:moveTo>
                  <a:lnTo>
                    <a:pt x="10325" y="0"/>
                  </a:lnTo>
                  <a:cubicBezTo>
                    <a:pt x="10339" y="0"/>
                    <a:pt x="10350" y="12"/>
                    <a:pt x="10350" y="25"/>
                  </a:cubicBezTo>
                  <a:cubicBezTo>
                    <a:pt x="10350" y="39"/>
                    <a:pt x="10339" y="50"/>
                    <a:pt x="10325" y="50"/>
                  </a:cubicBezTo>
                  <a:lnTo>
                    <a:pt x="10175" y="50"/>
                  </a:lnTo>
                  <a:cubicBezTo>
                    <a:pt x="10162" y="50"/>
                    <a:pt x="10150" y="39"/>
                    <a:pt x="10150" y="25"/>
                  </a:cubicBezTo>
                  <a:cubicBezTo>
                    <a:pt x="10150" y="12"/>
                    <a:pt x="10162" y="0"/>
                    <a:pt x="10175" y="0"/>
                  </a:cubicBezTo>
                  <a:close/>
                  <a:moveTo>
                    <a:pt x="10525" y="0"/>
                  </a:moveTo>
                  <a:lnTo>
                    <a:pt x="10675" y="0"/>
                  </a:lnTo>
                  <a:cubicBezTo>
                    <a:pt x="10689" y="0"/>
                    <a:pt x="10700" y="12"/>
                    <a:pt x="10700" y="25"/>
                  </a:cubicBezTo>
                  <a:cubicBezTo>
                    <a:pt x="10700" y="39"/>
                    <a:pt x="10689" y="50"/>
                    <a:pt x="10675" y="50"/>
                  </a:cubicBezTo>
                  <a:lnTo>
                    <a:pt x="10525" y="50"/>
                  </a:lnTo>
                  <a:cubicBezTo>
                    <a:pt x="10512" y="50"/>
                    <a:pt x="10500" y="39"/>
                    <a:pt x="10500" y="25"/>
                  </a:cubicBezTo>
                  <a:cubicBezTo>
                    <a:pt x="10500" y="12"/>
                    <a:pt x="10512" y="0"/>
                    <a:pt x="10525" y="0"/>
                  </a:cubicBezTo>
                  <a:close/>
                  <a:moveTo>
                    <a:pt x="10875" y="0"/>
                  </a:moveTo>
                  <a:lnTo>
                    <a:pt x="11025" y="0"/>
                  </a:lnTo>
                  <a:cubicBezTo>
                    <a:pt x="11039" y="0"/>
                    <a:pt x="11050" y="12"/>
                    <a:pt x="11050" y="25"/>
                  </a:cubicBezTo>
                  <a:cubicBezTo>
                    <a:pt x="11050" y="39"/>
                    <a:pt x="11039" y="50"/>
                    <a:pt x="11025" y="50"/>
                  </a:cubicBezTo>
                  <a:lnTo>
                    <a:pt x="10875" y="50"/>
                  </a:lnTo>
                  <a:cubicBezTo>
                    <a:pt x="10862" y="50"/>
                    <a:pt x="10850" y="39"/>
                    <a:pt x="10850" y="25"/>
                  </a:cubicBezTo>
                  <a:cubicBezTo>
                    <a:pt x="10850" y="12"/>
                    <a:pt x="10862" y="0"/>
                    <a:pt x="10875" y="0"/>
                  </a:cubicBezTo>
                  <a:close/>
                  <a:moveTo>
                    <a:pt x="11225" y="0"/>
                  </a:moveTo>
                  <a:lnTo>
                    <a:pt x="11375" y="0"/>
                  </a:lnTo>
                  <a:cubicBezTo>
                    <a:pt x="11389" y="0"/>
                    <a:pt x="11400" y="12"/>
                    <a:pt x="11400" y="25"/>
                  </a:cubicBezTo>
                  <a:cubicBezTo>
                    <a:pt x="11400" y="39"/>
                    <a:pt x="11389" y="50"/>
                    <a:pt x="11375" y="50"/>
                  </a:cubicBezTo>
                  <a:lnTo>
                    <a:pt x="11225" y="50"/>
                  </a:lnTo>
                  <a:cubicBezTo>
                    <a:pt x="11212" y="50"/>
                    <a:pt x="11200" y="39"/>
                    <a:pt x="11200" y="25"/>
                  </a:cubicBezTo>
                  <a:cubicBezTo>
                    <a:pt x="11200" y="12"/>
                    <a:pt x="11212" y="0"/>
                    <a:pt x="11225" y="0"/>
                  </a:cubicBezTo>
                  <a:close/>
                  <a:moveTo>
                    <a:pt x="11575" y="0"/>
                  </a:moveTo>
                  <a:lnTo>
                    <a:pt x="11725" y="0"/>
                  </a:lnTo>
                  <a:cubicBezTo>
                    <a:pt x="11739" y="0"/>
                    <a:pt x="11750" y="12"/>
                    <a:pt x="11750" y="25"/>
                  </a:cubicBezTo>
                  <a:cubicBezTo>
                    <a:pt x="11750" y="39"/>
                    <a:pt x="11739" y="50"/>
                    <a:pt x="11725" y="50"/>
                  </a:cubicBezTo>
                  <a:lnTo>
                    <a:pt x="11575" y="50"/>
                  </a:lnTo>
                  <a:cubicBezTo>
                    <a:pt x="11562" y="50"/>
                    <a:pt x="11550" y="39"/>
                    <a:pt x="11550" y="25"/>
                  </a:cubicBezTo>
                  <a:cubicBezTo>
                    <a:pt x="11550" y="12"/>
                    <a:pt x="11562" y="0"/>
                    <a:pt x="11575" y="0"/>
                  </a:cubicBezTo>
                  <a:close/>
                  <a:moveTo>
                    <a:pt x="11925" y="0"/>
                  </a:moveTo>
                  <a:lnTo>
                    <a:pt x="12075" y="0"/>
                  </a:lnTo>
                  <a:cubicBezTo>
                    <a:pt x="12089" y="0"/>
                    <a:pt x="12100" y="12"/>
                    <a:pt x="12100" y="25"/>
                  </a:cubicBezTo>
                  <a:cubicBezTo>
                    <a:pt x="12100" y="39"/>
                    <a:pt x="12089" y="50"/>
                    <a:pt x="12075" y="50"/>
                  </a:cubicBezTo>
                  <a:lnTo>
                    <a:pt x="11925" y="50"/>
                  </a:lnTo>
                  <a:cubicBezTo>
                    <a:pt x="11912" y="50"/>
                    <a:pt x="11900" y="39"/>
                    <a:pt x="11900" y="25"/>
                  </a:cubicBezTo>
                  <a:cubicBezTo>
                    <a:pt x="11900" y="12"/>
                    <a:pt x="11912" y="0"/>
                    <a:pt x="11925" y="0"/>
                  </a:cubicBezTo>
                  <a:close/>
                  <a:moveTo>
                    <a:pt x="12275" y="0"/>
                  </a:moveTo>
                  <a:lnTo>
                    <a:pt x="12425" y="0"/>
                  </a:lnTo>
                  <a:cubicBezTo>
                    <a:pt x="12439" y="0"/>
                    <a:pt x="12450" y="12"/>
                    <a:pt x="12450" y="25"/>
                  </a:cubicBezTo>
                  <a:cubicBezTo>
                    <a:pt x="12450" y="39"/>
                    <a:pt x="12439" y="50"/>
                    <a:pt x="12425" y="50"/>
                  </a:cubicBezTo>
                  <a:lnTo>
                    <a:pt x="12275" y="50"/>
                  </a:lnTo>
                  <a:cubicBezTo>
                    <a:pt x="12262" y="50"/>
                    <a:pt x="12250" y="39"/>
                    <a:pt x="12250" y="25"/>
                  </a:cubicBezTo>
                  <a:cubicBezTo>
                    <a:pt x="12250" y="12"/>
                    <a:pt x="12262" y="0"/>
                    <a:pt x="12275" y="0"/>
                  </a:cubicBezTo>
                  <a:close/>
                  <a:moveTo>
                    <a:pt x="12625" y="0"/>
                  </a:moveTo>
                  <a:lnTo>
                    <a:pt x="12775" y="0"/>
                  </a:lnTo>
                  <a:cubicBezTo>
                    <a:pt x="12789" y="0"/>
                    <a:pt x="12800" y="12"/>
                    <a:pt x="12800" y="25"/>
                  </a:cubicBezTo>
                  <a:cubicBezTo>
                    <a:pt x="12800" y="39"/>
                    <a:pt x="12789" y="50"/>
                    <a:pt x="12775" y="50"/>
                  </a:cubicBezTo>
                  <a:lnTo>
                    <a:pt x="12625" y="50"/>
                  </a:lnTo>
                  <a:cubicBezTo>
                    <a:pt x="12612" y="50"/>
                    <a:pt x="12600" y="39"/>
                    <a:pt x="12600" y="25"/>
                  </a:cubicBezTo>
                  <a:cubicBezTo>
                    <a:pt x="12600" y="12"/>
                    <a:pt x="12612" y="0"/>
                    <a:pt x="12625" y="0"/>
                  </a:cubicBezTo>
                  <a:close/>
                  <a:moveTo>
                    <a:pt x="12975" y="0"/>
                  </a:moveTo>
                  <a:lnTo>
                    <a:pt x="13125" y="0"/>
                  </a:lnTo>
                  <a:cubicBezTo>
                    <a:pt x="13139" y="0"/>
                    <a:pt x="13150" y="12"/>
                    <a:pt x="13150" y="25"/>
                  </a:cubicBezTo>
                  <a:cubicBezTo>
                    <a:pt x="13150" y="39"/>
                    <a:pt x="13139" y="50"/>
                    <a:pt x="13125" y="50"/>
                  </a:cubicBezTo>
                  <a:lnTo>
                    <a:pt x="12975" y="50"/>
                  </a:lnTo>
                  <a:cubicBezTo>
                    <a:pt x="12962" y="50"/>
                    <a:pt x="12950" y="39"/>
                    <a:pt x="12950" y="25"/>
                  </a:cubicBezTo>
                  <a:cubicBezTo>
                    <a:pt x="12950" y="12"/>
                    <a:pt x="12962" y="0"/>
                    <a:pt x="12975" y="0"/>
                  </a:cubicBezTo>
                  <a:close/>
                  <a:moveTo>
                    <a:pt x="13325" y="0"/>
                  </a:moveTo>
                  <a:lnTo>
                    <a:pt x="13475" y="0"/>
                  </a:lnTo>
                  <a:cubicBezTo>
                    <a:pt x="13489" y="0"/>
                    <a:pt x="13500" y="12"/>
                    <a:pt x="13500" y="25"/>
                  </a:cubicBezTo>
                  <a:cubicBezTo>
                    <a:pt x="13500" y="39"/>
                    <a:pt x="13489" y="50"/>
                    <a:pt x="13475" y="50"/>
                  </a:cubicBezTo>
                  <a:lnTo>
                    <a:pt x="13325" y="50"/>
                  </a:lnTo>
                  <a:cubicBezTo>
                    <a:pt x="13312" y="50"/>
                    <a:pt x="13300" y="39"/>
                    <a:pt x="13300" y="25"/>
                  </a:cubicBezTo>
                  <a:cubicBezTo>
                    <a:pt x="13300" y="12"/>
                    <a:pt x="13312" y="0"/>
                    <a:pt x="13325" y="0"/>
                  </a:cubicBezTo>
                  <a:close/>
                  <a:moveTo>
                    <a:pt x="13675" y="0"/>
                  </a:moveTo>
                  <a:lnTo>
                    <a:pt x="13825" y="0"/>
                  </a:lnTo>
                  <a:cubicBezTo>
                    <a:pt x="13839" y="0"/>
                    <a:pt x="13850" y="12"/>
                    <a:pt x="13850" y="25"/>
                  </a:cubicBezTo>
                  <a:cubicBezTo>
                    <a:pt x="13850" y="39"/>
                    <a:pt x="13839" y="50"/>
                    <a:pt x="13825" y="50"/>
                  </a:cubicBezTo>
                  <a:lnTo>
                    <a:pt x="13675" y="50"/>
                  </a:lnTo>
                  <a:cubicBezTo>
                    <a:pt x="13662" y="50"/>
                    <a:pt x="13650" y="39"/>
                    <a:pt x="13650" y="25"/>
                  </a:cubicBezTo>
                  <a:cubicBezTo>
                    <a:pt x="13650" y="12"/>
                    <a:pt x="13662" y="0"/>
                    <a:pt x="13675" y="0"/>
                  </a:cubicBezTo>
                  <a:close/>
                  <a:moveTo>
                    <a:pt x="14025" y="0"/>
                  </a:moveTo>
                  <a:lnTo>
                    <a:pt x="14175" y="0"/>
                  </a:lnTo>
                  <a:cubicBezTo>
                    <a:pt x="14189" y="0"/>
                    <a:pt x="14200" y="12"/>
                    <a:pt x="14200" y="25"/>
                  </a:cubicBezTo>
                  <a:cubicBezTo>
                    <a:pt x="14200" y="39"/>
                    <a:pt x="14189" y="50"/>
                    <a:pt x="14175" y="50"/>
                  </a:cubicBezTo>
                  <a:lnTo>
                    <a:pt x="14025" y="50"/>
                  </a:lnTo>
                  <a:cubicBezTo>
                    <a:pt x="14012" y="50"/>
                    <a:pt x="14000" y="39"/>
                    <a:pt x="14000" y="25"/>
                  </a:cubicBezTo>
                  <a:cubicBezTo>
                    <a:pt x="14000" y="12"/>
                    <a:pt x="14012" y="0"/>
                    <a:pt x="14025" y="0"/>
                  </a:cubicBezTo>
                  <a:close/>
                  <a:moveTo>
                    <a:pt x="14375" y="0"/>
                  </a:moveTo>
                  <a:lnTo>
                    <a:pt x="14525" y="0"/>
                  </a:lnTo>
                  <a:cubicBezTo>
                    <a:pt x="14539" y="0"/>
                    <a:pt x="14550" y="12"/>
                    <a:pt x="14550" y="25"/>
                  </a:cubicBezTo>
                  <a:cubicBezTo>
                    <a:pt x="14550" y="39"/>
                    <a:pt x="14539" y="50"/>
                    <a:pt x="14525" y="50"/>
                  </a:cubicBezTo>
                  <a:lnTo>
                    <a:pt x="14375" y="50"/>
                  </a:lnTo>
                  <a:cubicBezTo>
                    <a:pt x="14362" y="50"/>
                    <a:pt x="14350" y="39"/>
                    <a:pt x="14350" y="25"/>
                  </a:cubicBezTo>
                  <a:cubicBezTo>
                    <a:pt x="14350" y="12"/>
                    <a:pt x="14362" y="0"/>
                    <a:pt x="14375" y="0"/>
                  </a:cubicBezTo>
                  <a:close/>
                  <a:moveTo>
                    <a:pt x="14725" y="0"/>
                  </a:moveTo>
                  <a:lnTo>
                    <a:pt x="14875" y="0"/>
                  </a:lnTo>
                  <a:cubicBezTo>
                    <a:pt x="14889" y="0"/>
                    <a:pt x="14900" y="12"/>
                    <a:pt x="14900" y="25"/>
                  </a:cubicBezTo>
                  <a:cubicBezTo>
                    <a:pt x="14900" y="39"/>
                    <a:pt x="14889" y="50"/>
                    <a:pt x="14875" y="50"/>
                  </a:cubicBezTo>
                  <a:lnTo>
                    <a:pt x="14725" y="50"/>
                  </a:lnTo>
                  <a:cubicBezTo>
                    <a:pt x="14712" y="50"/>
                    <a:pt x="14700" y="39"/>
                    <a:pt x="14700" y="25"/>
                  </a:cubicBezTo>
                  <a:cubicBezTo>
                    <a:pt x="14700" y="12"/>
                    <a:pt x="14712" y="0"/>
                    <a:pt x="14725" y="0"/>
                  </a:cubicBezTo>
                  <a:close/>
                  <a:moveTo>
                    <a:pt x="15075" y="0"/>
                  </a:moveTo>
                  <a:lnTo>
                    <a:pt x="15225" y="0"/>
                  </a:lnTo>
                  <a:cubicBezTo>
                    <a:pt x="15239" y="0"/>
                    <a:pt x="15250" y="12"/>
                    <a:pt x="15250" y="25"/>
                  </a:cubicBezTo>
                  <a:cubicBezTo>
                    <a:pt x="15250" y="39"/>
                    <a:pt x="15239" y="50"/>
                    <a:pt x="15225" y="50"/>
                  </a:cubicBezTo>
                  <a:lnTo>
                    <a:pt x="15075" y="50"/>
                  </a:lnTo>
                  <a:cubicBezTo>
                    <a:pt x="15062" y="50"/>
                    <a:pt x="15050" y="39"/>
                    <a:pt x="15050" y="25"/>
                  </a:cubicBezTo>
                  <a:cubicBezTo>
                    <a:pt x="15050" y="12"/>
                    <a:pt x="15062" y="0"/>
                    <a:pt x="15075" y="0"/>
                  </a:cubicBezTo>
                  <a:close/>
                  <a:moveTo>
                    <a:pt x="15425" y="0"/>
                  </a:moveTo>
                  <a:lnTo>
                    <a:pt x="15575" y="0"/>
                  </a:lnTo>
                  <a:cubicBezTo>
                    <a:pt x="15589" y="0"/>
                    <a:pt x="15600" y="12"/>
                    <a:pt x="15600" y="25"/>
                  </a:cubicBezTo>
                  <a:cubicBezTo>
                    <a:pt x="15600" y="39"/>
                    <a:pt x="15589" y="50"/>
                    <a:pt x="15575" y="50"/>
                  </a:cubicBezTo>
                  <a:lnTo>
                    <a:pt x="15425" y="50"/>
                  </a:lnTo>
                  <a:cubicBezTo>
                    <a:pt x="15412" y="50"/>
                    <a:pt x="15400" y="39"/>
                    <a:pt x="15400" y="25"/>
                  </a:cubicBezTo>
                  <a:cubicBezTo>
                    <a:pt x="15400" y="12"/>
                    <a:pt x="15412" y="0"/>
                    <a:pt x="15425" y="0"/>
                  </a:cubicBezTo>
                  <a:close/>
                  <a:moveTo>
                    <a:pt x="15775" y="0"/>
                  </a:moveTo>
                  <a:lnTo>
                    <a:pt x="15925" y="0"/>
                  </a:lnTo>
                  <a:cubicBezTo>
                    <a:pt x="15939" y="0"/>
                    <a:pt x="15950" y="12"/>
                    <a:pt x="15950" y="25"/>
                  </a:cubicBezTo>
                  <a:cubicBezTo>
                    <a:pt x="15950" y="39"/>
                    <a:pt x="15939" y="50"/>
                    <a:pt x="15925" y="50"/>
                  </a:cubicBezTo>
                  <a:lnTo>
                    <a:pt x="15775" y="50"/>
                  </a:lnTo>
                  <a:cubicBezTo>
                    <a:pt x="15762" y="50"/>
                    <a:pt x="15750" y="39"/>
                    <a:pt x="15750" y="25"/>
                  </a:cubicBezTo>
                  <a:cubicBezTo>
                    <a:pt x="15750" y="12"/>
                    <a:pt x="15762" y="0"/>
                    <a:pt x="15775" y="0"/>
                  </a:cubicBezTo>
                  <a:close/>
                  <a:moveTo>
                    <a:pt x="16125" y="0"/>
                  </a:moveTo>
                  <a:lnTo>
                    <a:pt x="16275" y="0"/>
                  </a:lnTo>
                  <a:cubicBezTo>
                    <a:pt x="16289" y="0"/>
                    <a:pt x="16300" y="12"/>
                    <a:pt x="16300" y="25"/>
                  </a:cubicBezTo>
                  <a:cubicBezTo>
                    <a:pt x="16300" y="39"/>
                    <a:pt x="16289" y="50"/>
                    <a:pt x="16275" y="50"/>
                  </a:cubicBezTo>
                  <a:lnTo>
                    <a:pt x="16125" y="50"/>
                  </a:lnTo>
                  <a:cubicBezTo>
                    <a:pt x="16112" y="50"/>
                    <a:pt x="16100" y="39"/>
                    <a:pt x="16100" y="25"/>
                  </a:cubicBezTo>
                  <a:cubicBezTo>
                    <a:pt x="16100" y="12"/>
                    <a:pt x="16112" y="0"/>
                    <a:pt x="16125" y="0"/>
                  </a:cubicBezTo>
                  <a:close/>
                  <a:moveTo>
                    <a:pt x="16475" y="0"/>
                  </a:moveTo>
                  <a:lnTo>
                    <a:pt x="16625" y="0"/>
                  </a:lnTo>
                  <a:cubicBezTo>
                    <a:pt x="16639" y="0"/>
                    <a:pt x="16650" y="12"/>
                    <a:pt x="16650" y="25"/>
                  </a:cubicBezTo>
                  <a:cubicBezTo>
                    <a:pt x="16650" y="39"/>
                    <a:pt x="16639" y="50"/>
                    <a:pt x="16625" y="50"/>
                  </a:cubicBezTo>
                  <a:lnTo>
                    <a:pt x="16475" y="50"/>
                  </a:lnTo>
                  <a:cubicBezTo>
                    <a:pt x="16462" y="50"/>
                    <a:pt x="16450" y="39"/>
                    <a:pt x="16450" y="25"/>
                  </a:cubicBezTo>
                  <a:cubicBezTo>
                    <a:pt x="16450" y="12"/>
                    <a:pt x="16462" y="0"/>
                    <a:pt x="16475" y="0"/>
                  </a:cubicBezTo>
                  <a:close/>
                  <a:moveTo>
                    <a:pt x="16825" y="0"/>
                  </a:moveTo>
                  <a:lnTo>
                    <a:pt x="16975" y="0"/>
                  </a:lnTo>
                  <a:cubicBezTo>
                    <a:pt x="16989" y="0"/>
                    <a:pt x="17000" y="12"/>
                    <a:pt x="17000" y="25"/>
                  </a:cubicBezTo>
                  <a:cubicBezTo>
                    <a:pt x="17000" y="39"/>
                    <a:pt x="16989" y="50"/>
                    <a:pt x="16975" y="50"/>
                  </a:cubicBezTo>
                  <a:lnTo>
                    <a:pt x="16825" y="50"/>
                  </a:lnTo>
                  <a:cubicBezTo>
                    <a:pt x="16812" y="50"/>
                    <a:pt x="16800" y="39"/>
                    <a:pt x="16800" y="25"/>
                  </a:cubicBezTo>
                  <a:cubicBezTo>
                    <a:pt x="16800" y="12"/>
                    <a:pt x="16812" y="0"/>
                    <a:pt x="16825" y="0"/>
                  </a:cubicBezTo>
                  <a:close/>
                  <a:moveTo>
                    <a:pt x="17175" y="0"/>
                  </a:moveTo>
                  <a:lnTo>
                    <a:pt x="17325" y="0"/>
                  </a:lnTo>
                  <a:cubicBezTo>
                    <a:pt x="17339" y="0"/>
                    <a:pt x="17350" y="12"/>
                    <a:pt x="17350" y="25"/>
                  </a:cubicBezTo>
                  <a:cubicBezTo>
                    <a:pt x="17350" y="39"/>
                    <a:pt x="17339" y="50"/>
                    <a:pt x="17325" y="50"/>
                  </a:cubicBezTo>
                  <a:lnTo>
                    <a:pt x="17175" y="50"/>
                  </a:lnTo>
                  <a:cubicBezTo>
                    <a:pt x="17162" y="50"/>
                    <a:pt x="17150" y="39"/>
                    <a:pt x="17150" y="25"/>
                  </a:cubicBezTo>
                  <a:cubicBezTo>
                    <a:pt x="17150" y="12"/>
                    <a:pt x="17162" y="0"/>
                    <a:pt x="17175" y="0"/>
                  </a:cubicBezTo>
                  <a:close/>
                  <a:moveTo>
                    <a:pt x="17525" y="0"/>
                  </a:moveTo>
                  <a:lnTo>
                    <a:pt x="17675" y="0"/>
                  </a:lnTo>
                  <a:cubicBezTo>
                    <a:pt x="17689" y="0"/>
                    <a:pt x="17700" y="12"/>
                    <a:pt x="17700" y="25"/>
                  </a:cubicBezTo>
                  <a:cubicBezTo>
                    <a:pt x="17700" y="39"/>
                    <a:pt x="17689" y="50"/>
                    <a:pt x="17675" y="50"/>
                  </a:cubicBezTo>
                  <a:lnTo>
                    <a:pt x="17525" y="50"/>
                  </a:lnTo>
                  <a:cubicBezTo>
                    <a:pt x="17512" y="50"/>
                    <a:pt x="17500" y="39"/>
                    <a:pt x="17500" y="25"/>
                  </a:cubicBezTo>
                  <a:cubicBezTo>
                    <a:pt x="17500" y="12"/>
                    <a:pt x="17512" y="0"/>
                    <a:pt x="17525" y="0"/>
                  </a:cubicBezTo>
                  <a:close/>
                  <a:moveTo>
                    <a:pt x="17875" y="0"/>
                  </a:moveTo>
                  <a:lnTo>
                    <a:pt x="18025" y="0"/>
                  </a:lnTo>
                  <a:cubicBezTo>
                    <a:pt x="18039" y="0"/>
                    <a:pt x="18050" y="12"/>
                    <a:pt x="18050" y="25"/>
                  </a:cubicBezTo>
                  <a:cubicBezTo>
                    <a:pt x="18050" y="39"/>
                    <a:pt x="18039" y="50"/>
                    <a:pt x="18025" y="50"/>
                  </a:cubicBezTo>
                  <a:lnTo>
                    <a:pt x="17875" y="50"/>
                  </a:lnTo>
                  <a:cubicBezTo>
                    <a:pt x="17862" y="50"/>
                    <a:pt x="17850" y="39"/>
                    <a:pt x="17850" y="25"/>
                  </a:cubicBezTo>
                  <a:cubicBezTo>
                    <a:pt x="17850" y="12"/>
                    <a:pt x="17862" y="0"/>
                    <a:pt x="17875" y="0"/>
                  </a:cubicBez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79" name="Line 33"/>
            <p:cNvSpPr>
              <a:spLocks noChangeShapeType="1"/>
            </p:cNvSpPr>
            <p:nvPr/>
          </p:nvSpPr>
          <p:spPr bwMode="auto">
            <a:xfrm>
              <a:off x="2075632" y="5715904"/>
              <a:ext cx="6096768" cy="0"/>
            </a:xfrm>
            <a:prstGeom prst="line">
              <a:avLst/>
            </a:prstGeom>
            <a:noFill/>
            <a:ln w="9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4587" name="Rectangle 129"/>
            <p:cNvSpPr>
              <a:spLocks noChangeArrowheads="1"/>
            </p:cNvSpPr>
            <p:nvPr/>
          </p:nvSpPr>
          <p:spPr bwMode="auto">
            <a:xfrm>
              <a:off x="2190830" y="1897725"/>
              <a:ext cx="116705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b="1" dirty="0" err="1">
                  <a:solidFill>
                    <a:srgbClr val="000000"/>
                  </a:solidFill>
                </a:rPr>
                <a:t>Native</a:t>
              </a:r>
              <a:endParaRPr lang="pt-BR" b="1" dirty="0">
                <a:solidFill>
                  <a:srgbClr val="000000"/>
                </a:solidFill>
              </a:endParaRPr>
            </a:p>
            <a:p>
              <a:r>
                <a:rPr lang="pt-BR" b="1" dirty="0" err="1">
                  <a:solidFill>
                    <a:srgbClr val="000000"/>
                  </a:solidFill>
                </a:rPr>
                <a:t>Vegetation</a:t>
              </a:r>
              <a:endParaRPr lang="pt-BR" sz="2400" b="1" dirty="0"/>
            </a:p>
          </p:txBody>
        </p:sp>
        <p:sp>
          <p:nvSpPr>
            <p:cNvPr id="24589" name="Rectangle 170"/>
            <p:cNvSpPr>
              <a:spLocks noChangeArrowheads="1"/>
            </p:cNvSpPr>
            <p:nvPr/>
          </p:nvSpPr>
          <p:spPr bwMode="auto">
            <a:xfrm rot="-5400000">
              <a:off x="-310444" y="3272713"/>
              <a:ext cx="25072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400" b="1" dirty="0">
                  <a:solidFill>
                    <a:srgbClr val="000000"/>
                  </a:solidFill>
                </a:rPr>
                <a:t>SOC Stock (Mg ha</a:t>
              </a:r>
              <a:r>
                <a:rPr lang="pt-BR" sz="2400" b="1" baseline="30000" dirty="0">
                  <a:solidFill>
                    <a:srgbClr val="000000"/>
                  </a:solidFill>
                </a:rPr>
                <a:t>-1</a:t>
              </a:r>
              <a:r>
                <a:rPr lang="pt-BR" sz="2400" b="1" dirty="0">
                  <a:solidFill>
                    <a:srgbClr val="000000"/>
                  </a:solidFill>
                </a:rPr>
                <a:t>)</a:t>
              </a:r>
              <a:endParaRPr lang="pt-BR" sz="2400" b="1" dirty="0"/>
            </a:p>
          </p:txBody>
        </p:sp>
        <p:sp>
          <p:nvSpPr>
            <p:cNvPr id="24593" name="CaixaDeTexto 234"/>
            <p:cNvSpPr txBox="1">
              <a:spLocks noChangeArrowheads="1"/>
            </p:cNvSpPr>
            <p:nvPr/>
          </p:nvSpPr>
          <p:spPr bwMode="auto">
            <a:xfrm>
              <a:off x="3004320" y="5860367"/>
              <a:ext cx="400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/>
                <a:t>Temporal changes in SOC stock</a:t>
              </a:r>
              <a:endParaRPr lang="pt-BR" b="1" dirty="0"/>
            </a:p>
          </p:txBody>
        </p:sp>
        <p:grpSp>
          <p:nvGrpSpPr>
            <p:cNvPr id="3" name="Grupo 2"/>
            <p:cNvGrpSpPr/>
            <p:nvPr/>
          </p:nvGrpSpPr>
          <p:grpSpPr>
            <a:xfrm>
              <a:off x="1684264" y="1794928"/>
              <a:ext cx="259686" cy="4127302"/>
              <a:chOff x="1344613" y="1821978"/>
              <a:chExt cx="259686" cy="4127302"/>
            </a:xfrm>
          </p:grpSpPr>
          <p:sp>
            <p:nvSpPr>
              <p:cNvPr id="24615" name="Rectangle 12"/>
              <p:cNvSpPr>
                <a:spLocks noChangeArrowheads="1"/>
              </p:cNvSpPr>
              <p:nvPr/>
            </p:nvSpPr>
            <p:spPr bwMode="auto">
              <a:xfrm>
                <a:off x="1449388" y="5641503"/>
                <a:ext cx="12984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0</a:t>
                </a:r>
                <a:endParaRPr lang="pt-BR" sz="2000" b="1"/>
              </a:p>
            </p:txBody>
          </p:sp>
          <p:sp>
            <p:nvSpPr>
              <p:cNvPr id="24616" name="Rectangle 13"/>
              <p:cNvSpPr>
                <a:spLocks noChangeArrowheads="1"/>
              </p:cNvSpPr>
              <p:nvPr/>
            </p:nvSpPr>
            <p:spPr bwMode="auto">
              <a:xfrm>
                <a:off x="1344613" y="4687416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20</a:t>
                </a:r>
                <a:endParaRPr lang="pt-BR" sz="2000" b="1"/>
              </a:p>
            </p:txBody>
          </p:sp>
          <p:sp>
            <p:nvSpPr>
              <p:cNvPr id="24617" name="Rectangle 14"/>
              <p:cNvSpPr>
                <a:spLocks noChangeArrowheads="1"/>
              </p:cNvSpPr>
              <p:nvPr/>
            </p:nvSpPr>
            <p:spPr bwMode="auto">
              <a:xfrm>
                <a:off x="1344613" y="381587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40</a:t>
                </a:r>
                <a:endParaRPr lang="pt-BR" sz="2000" b="1"/>
              </a:p>
            </p:txBody>
          </p:sp>
          <p:sp>
            <p:nvSpPr>
              <p:cNvPr id="24618" name="Rectangle 15"/>
              <p:cNvSpPr>
                <a:spLocks noChangeArrowheads="1"/>
              </p:cNvSpPr>
              <p:nvPr/>
            </p:nvSpPr>
            <p:spPr bwMode="auto">
              <a:xfrm>
                <a:off x="1344613" y="270209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>
                    <a:solidFill>
                      <a:srgbClr val="000000"/>
                    </a:solidFill>
                  </a:rPr>
                  <a:t>60</a:t>
                </a:r>
                <a:endParaRPr lang="pt-BR" sz="2000" b="1"/>
              </a:p>
            </p:txBody>
          </p:sp>
          <p:sp>
            <p:nvSpPr>
              <p:cNvPr id="24619" name="Rectangle 16"/>
              <p:cNvSpPr>
                <a:spLocks noChangeArrowheads="1"/>
              </p:cNvSpPr>
              <p:nvPr/>
            </p:nvSpPr>
            <p:spPr bwMode="auto">
              <a:xfrm>
                <a:off x="1344613" y="1821978"/>
                <a:ext cx="25968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sz="2000" b="1" dirty="0">
                    <a:solidFill>
                      <a:srgbClr val="000000"/>
                    </a:solidFill>
                  </a:rPr>
                  <a:t>80</a:t>
                </a:r>
                <a:endParaRPr lang="pt-BR" sz="2000" b="1" dirty="0"/>
              </a:p>
            </p:txBody>
          </p:sp>
        </p:grpSp>
        <p:grpSp>
          <p:nvGrpSpPr>
            <p:cNvPr id="2" name="Grupo 1"/>
            <p:cNvGrpSpPr/>
            <p:nvPr/>
          </p:nvGrpSpPr>
          <p:grpSpPr>
            <a:xfrm>
              <a:off x="2056583" y="1591926"/>
              <a:ext cx="55562" cy="4138613"/>
              <a:chOff x="1631951" y="1641822"/>
              <a:chExt cx="55562" cy="4138613"/>
            </a:xfrm>
          </p:grpSpPr>
          <p:sp>
            <p:nvSpPr>
              <p:cNvPr id="24608" name="Line 5"/>
              <p:cNvSpPr>
                <a:spLocks noChangeShapeType="1"/>
              </p:cNvSpPr>
              <p:nvPr/>
            </p:nvSpPr>
            <p:spPr bwMode="auto">
              <a:xfrm>
                <a:off x="1685926" y="1641822"/>
                <a:ext cx="1587" cy="4138613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0" name="Line 7"/>
              <p:cNvSpPr>
                <a:spLocks noChangeShapeType="1"/>
              </p:cNvSpPr>
              <p:nvPr/>
            </p:nvSpPr>
            <p:spPr bwMode="auto">
              <a:xfrm>
                <a:off x="1631951" y="4891434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1" name="Line 8"/>
              <p:cNvSpPr>
                <a:spLocks noChangeShapeType="1"/>
              </p:cNvSpPr>
              <p:nvPr/>
            </p:nvSpPr>
            <p:spPr bwMode="auto">
              <a:xfrm>
                <a:off x="1631951" y="39992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2" name="Line 9"/>
              <p:cNvSpPr>
                <a:spLocks noChangeShapeType="1"/>
              </p:cNvSpPr>
              <p:nvPr/>
            </p:nvSpPr>
            <p:spPr bwMode="auto">
              <a:xfrm>
                <a:off x="1631951" y="288547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13" name="Line 10"/>
              <p:cNvSpPr>
                <a:spLocks noChangeShapeType="1"/>
              </p:cNvSpPr>
              <p:nvPr/>
            </p:nvSpPr>
            <p:spPr bwMode="auto">
              <a:xfrm>
                <a:off x="1631951" y="20053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22" name="Line 119"/>
              <p:cNvSpPr>
                <a:spLocks noChangeShapeType="1"/>
              </p:cNvSpPr>
              <p:nvPr/>
            </p:nvSpPr>
            <p:spPr bwMode="auto">
              <a:xfrm>
                <a:off x="1631951" y="4891434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  <p:sp>
            <p:nvSpPr>
              <p:cNvPr id="24623" name="Line 120"/>
              <p:cNvSpPr>
                <a:spLocks noChangeShapeType="1"/>
              </p:cNvSpPr>
              <p:nvPr/>
            </p:nvSpPr>
            <p:spPr bwMode="auto">
              <a:xfrm>
                <a:off x="1631951" y="3999259"/>
                <a:ext cx="53975" cy="1588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000"/>
              </a:p>
            </p:txBody>
          </p:sp>
        </p:grpSp>
      </p:grpSp>
      <p:sp>
        <p:nvSpPr>
          <p:cNvPr id="24607" name="CaixaDeTexto 234"/>
          <p:cNvSpPr txBox="1">
            <a:spLocks noChangeArrowheads="1"/>
          </p:cNvSpPr>
          <p:nvPr/>
        </p:nvSpPr>
        <p:spPr bwMode="auto">
          <a:xfrm>
            <a:off x="539552" y="44624"/>
            <a:ext cx="7992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itchFamily="34" charset="0"/>
              </a:rPr>
              <a:t>Temporal changes in SOC stock due </a:t>
            </a:r>
          </a:p>
          <a:p>
            <a:pPr algn="ctr"/>
            <a:r>
              <a:rPr lang="en-US" sz="3200" b="1" dirty="0">
                <a:latin typeface="Calibri" pitchFamily="34" charset="0"/>
              </a:rPr>
              <a:t>plow-based tillage</a:t>
            </a:r>
            <a:endParaRPr lang="pt-BR" sz="3200" b="1" dirty="0">
              <a:latin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6525344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Source</a:t>
            </a:r>
            <a:r>
              <a:rPr lang="pt-BR" sz="1600" b="1" dirty="0"/>
              <a:t>: Sá, </a:t>
            </a:r>
            <a:r>
              <a:rPr lang="pt-BR" sz="1600" b="1" dirty="0" err="1"/>
              <a:t>Séguy</a:t>
            </a:r>
            <a:r>
              <a:rPr lang="pt-BR" sz="1600" b="1" dirty="0"/>
              <a:t>, Tivet, Lal et al., 2015 - Land Degradation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2204685" y="2542528"/>
            <a:ext cx="936080" cy="923330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  </a:t>
            </a:r>
            <a:r>
              <a:rPr lang="pt-BR" b="1" dirty="0" err="1">
                <a:solidFill>
                  <a:schemeClr val="bg1"/>
                </a:solidFill>
              </a:rPr>
              <a:t>Steady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 err="1">
                <a:solidFill>
                  <a:schemeClr val="bg1"/>
                </a:solidFill>
              </a:rPr>
              <a:t>state</a:t>
            </a:r>
            <a:endParaRPr lang="pt-BR" b="1" dirty="0">
              <a:solidFill>
                <a:schemeClr val="bg1"/>
              </a:solidFill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2990800" y="2134504"/>
            <a:ext cx="1101725" cy="3487401"/>
            <a:chOff x="2990800" y="2134504"/>
            <a:chExt cx="1101725" cy="3487401"/>
          </a:xfrm>
        </p:grpSpPr>
        <p:sp>
          <p:nvSpPr>
            <p:cNvPr id="47" name="Freeform 76"/>
            <p:cNvSpPr>
              <a:spLocks noEditPoints="1"/>
            </p:cNvSpPr>
            <p:nvPr/>
          </p:nvSpPr>
          <p:spPr bwMode="auto">
            <a:xfrm>
              <a:off x="3408313" y="2971117"/>
              <a:ext cx="106362" cy="1493837"/>
            </a:xfrm>
            <a:custGeom>
              <a:avLst/>
              <a:gdLst>
                <a:gd name="T0" fmla="*/ 2147483647 w 800"/>
                <a:gd name="T1" fmla="*/ 2147483647 h 11266"/>
                <a:gd name="T2" fmla="*/ 2147483647 w 800"/>
                <a:gd name="T3" fmla="*/ 2147483647 h 11266"/>
                <a:gd name="T4" fmla="*/ 2147483647 w 800"/>
                <a:gd name="T5" fmla="*/ 2147483647 h 11266"/>
                <a:gd name="T6" fmla="*/ 2147483647 w 800"/>
                <a:gd name="T7" fmla="*/ 2147483647 h 11266"/>
                <a:gd name="T8" fmla="*/ 2147483647 w 800"/>
                <a:gd name="T9" fmla="*/ 2147483647 h 11266"/>
                <a:gd name="T10" fmla="*/ 2147483647 w 800"/>
                <a:gd name="T11" fmla="*/ 0 h 11266"/>
                <a:gd name="T12" fmla="*/ 2147483647 w 800"/>
                <a:gd name="T13" fmla="*/ 2147483647 h 11266"/>
                <a:gd name="T14" fmla="*/ 2147483647 w 800"/>
                <a:gd name="T15" fmla="*/ 2147483647 h 11266"/>
                <a:gd name="T16" fmla="*/ 2147483647 w 800"/>
                <a:gd name="T17" fmla="*/ 2147483647 h 11266"/>
                <a:gd name="T18" fmla="*/ 0 w 800"/>
                <a:gd name="T19" fmla="*/ 2147483647 h 11266"/>
                <a:gd name="T20" fmla="*/ 2147483647 w 800"/>
                <a:gd name="T21" fmla="*/ 2147483647 h 11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0"/>
                <a:gd name="T34" fmla="*/ 0 h 11266"/>
                <a:gd name="T35" fmla="*/ 800 w 800"/>
                <a:gd name="T36" fmla="*/ 11266 h 11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0" h="11266">
                  <a:moveTo>
                    <a:pt x="467" y="66"/>
                  </a:moveTo>
                  <a:lnTo>
                    <a:pt x="467" y="10600"/>
                  </a:lnTo>
                  <a:cubicBezTo>
                    <a:pt x="467" y="10637"/>
                    <a:pt x="437" y="10666"/>
                    <a:pt x="400" y="10666"/>
                  </a:cubicBezTo>
                  <a:cubicBezTo>
                    <a:pt x="364" y="10666"/>
                    <a:pt x="334" y="10637"/>
                    <a:pt x="334" y="10600"/>
                  </a:cubicBezTo>
                  <a:lnTo>
                    <a:pt x="334" y="66"/>
                  </a:lnTo>
                  <a:cubicBezTo>
                    <a:pt x="334" y="30"/>
                    <a:pt x="364" y="0"/>
                    <a:pt x="400" y="0"/>
                  </a:cubicBezTo>
                  <a:cubicBezTo>
                    <a:pt x="437" y="0"/>
                    <a:pt x="467" y="30"/>
                    <a:pt x="467" y="66"/>
                  </a:cubicBezTo>
                  <a:close/>
                  <a:moveTo>
                    <a:pt x="800" y="10466"/>
                  </a:moveTo>
                  <a:lnTo>
                    <a:pt x="400" y="11266"/>
                  </a:lnTo>
                  <a:lnTo>
                    <a:pt x="0" y="10466"/>
                  </a:lnTo>
                  <a:lnTo>
                    <a:pt x="800" y="10466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CaixaDeTexto 240"/>
            <p:cNvSpPr txBox="1">
              <a:spLocks noChangeArrowheads="1"/>
            </p:cNvSpPr>
            <p:nvPr/>
          </p:nvSpPr>
          <p:spPr bwMode="auto">
            <a:xfrm>
              <a:off x="2990800" y="4606242"/>
              <a:ext cx="11017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Forest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75.7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Mg ha</a:t>
              </a:r>
              <a:r>
                <a:rPr lang="en-US" sz="2000" b="1" baseline="30000" dirty="0">
                  <a:latin typeface="Calibri" pitchFamily="34" charset="0"/>
                </a:rPr>
                <a:t>-1</a:t>
              </a:r>
              <a:endParaRPr lang="pt-BR" sz="2000" b="1" baseline="30000" dirty="0">
                <a:latin typeface="Calibri" pitchFamily="34" charset="0"/>
              </a:endParaRPr>
            </a:p>
          </p:txBody>
        </p:sp>
        <p:sp>
          <p:nvSpPr>
            <p:cNvPr id="49" name="Retângulo 48"/>
            <p:cNvSpPr>
              <a:spLocks noChangeAspect="1"/>
            </p:cNvSpPr>
            <p:nvPr/>
          </p:nvSpPr>
          <p:spPr bwMode="auto">
            <a:xfrm>
              <a:off x="3452763" y="2134504"/>
              <a:ext cx="107950" cy="1063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3371800" y="2443000"/>
              <a:ext cx="241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0</a:t>
              </a:r>
              <a:endParaRPr lang="pt-BR" sz="2400" baseline="-25000" dirty="0"/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99760" y="1136240"/>
            <a:ext cx="2404692" cy="900893"/>
            <a:chOff x="3399760" y="1136240"/>
            <a:chExt cx="2404692" cy="900893"/>
          </a:xfrm>
        </p:grpSpPr>
        <p:sp>
          <p:nvSpPr>
            <p:cNvPr id="61" name="CaixaDeTexto 60"/>
            <p:cNvSpPr txBox="1"/>
            <p:nvPr/>
          </p:nvSpPr>
          <p:spPr>
            <a:xfrm>
              <a:off x="3461493" y="1136240"/>
              <a:ext cx="2342959" cy="64633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Conversion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to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agricultural</a:t>
              </a:r>
              <a:r>
                <a:rPr lang="pt-BR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pt-BR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land</a:t>
              </a:r>
              <a:endParaRPr lang="pt-BR" b="1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2" name="Seta para baixo 61"/>
            <p:cNvSpPr>
              <a:spLocks noChangeAspect="1"/>
            </p:cNvSpPr>
            <p:nvPr/>
          </p:nvSpPr>
          <p:spPr>
            <a:xfrm>
              <a:off x="3399760" y="1781678"/>
              <a:ext cx="236011" cy="255455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4" name="Grupo 63"/>
          <p:cNvGrpSpPr/>
          <p:nvPr/>
        </p:nvGrpSpPr>
        <p:grpSpPr>
          <a:xfrm>
            <a:off x="3517850" y="2190067"/>
            <a:ext cx="1533525" cy="2185035"/>
            <a:chOff x="3517850" y="2190067"/>
            <a:chExt cx="1533525" cy="2185035"/>
          </a:xfrm>
        </p:grpSpPr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>
              <a:off x="4810075" y="3425142"/>
              <a:ext cx="2413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1</a:t>
              </a:r>
              <a:endParaRPr lang="pt-BR" sz="2400" baseline="-25000" dirty="0"/>
            </a:p>
          </p:txBody>
        </p:sp>
        <p:sp>
          <p:nvSpPr>
            <p:cNvPr id="66" name="Rectangle 41"/>
            <p:cNvSpPr>
              <a:spLocks noChangeArrowheads="1"/>
            </p:cNvSpPr>
            <p:nvPr/>
          </p:nvSpPr>
          <p:spPr bwMode="auto">
            <a:xfrm>
              <a:off x="3541662" y="3390217"/>
              <a:ext cx="1154113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000000"/>
                  </a:solidFill>
                </a:rPr>
                <a:t>15 </a:t>
              </a:r>
              <a:r>
                <a:rPr lang="pt-BR" sz="1600" b="1" dirty="0" err="1">
                  <a:solidFill>
                    <a:srgbClr val="000000"/>
                  </a:solidFill>
                </a:rPr>
                <a:t>years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continuous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soybean</a:t>
              </a:r>
              <a:r>
                <a:rPr lang="pt-BR" sz="1600" b="1" dirty="0">
                  <a:solidFill>
                    <a:srgbClr val="000000"/>
                  </a:solidFill>
                </a:rPr>
                <a:t> </a:t>
              </a:r>
              <a:r>
                <a:rPr lang="pt-BR" sz="1600" b="1" dirty="0" err="1">
                  <a:solidFill>
                    <a:srgbClr val="000000"/>
                  </a:solidFill>
                </a:rPr>
                <a:t>under</a:t>
              </a:r>
              <a:r>
                <a:rPr lang="pt-BR" sz="1600" b="1" dirty="0">
                  <a:solidFill>
                    <a:srgbClr val="000000"/>
                  </a:solidFill>
                </a:rPr>
                <a:t> CT </a:t>
              </a:r>
              <a:endParaRPr lang="pt-BR" sz="1600" b="1" dirty="0"/>
            </a:p>
          </p:txBody>
        </p:sp>
        <p:sp>
          <p:nvSpPr>
            <p:cNvPr id="67" name="Freeform 86"/>
            <p:cNvSpPr>
              <a:spLocks/>
            </p:cNvSpPr>
            <p:nvPr/>
          </p:nvSpPr>
          <p:spPr bwMode="auto">
            <a:xfrm>
              <a:off x="3517850" y="2190067"/>
              <a:ext cx="1362075" cy="1084262"/>
            </a:xfrm>
            <a:custGeom>
              <a:avLst/>
              <a:gdLst>
                <a:gd name="T0" fmla="*/ 0 w 533"/>
                <a:gd name="T1" fmla="*/ 0 h 602"/>
                <a:gd name="T2" fmla="*/ 2147483647 w 533"/>
                <a:gd name="T3" fmla="*/ 2147483647 h 602"/>
                <a:gd name="T4" fmla="*/ 2147483647 w 533"/>
                <a:gd name="T5" fmla="*/ 2147483647 h 602"/>
                <a:gd name="T6" fmla="*/ 0 60000 65536"/>
                <a:gd name="T7" fmla="*/ 0 60000 65536"/>
                <a:gd name="T8" fmla="*/ 0 60000 65536"/>
                <a:gd name="T9" fmla="*/ 0 w 533"/>
                <a:gd name="T10" fmla="*/ 0 h 602"/>
                <a:gd name="T11" fmla="*/ 533 w 533"/>
                <a:gd name="T12" fmla="*/ 602 h 60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33" h="602">
                  <a:moveTo>
                    <a:pt x="0" y="0"/>
                  </a:moveTo>
                  <a:cubicBezTo>
                    <a:pt x="32" y="151"/>
                    <a:pt x="64" y="301"/>
                    <a:pt x="152" y="402"/>
                  </a:cubicBezTo>
                  <a:cubicBezTo>
                    <a:pt x="241" y="502"/>
                    <a:pt x="470" y="569"/>
                    <a:pt x="533" y="602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Oval 228"/>
            <p:cNvSpPr>
              <a:spLocks noChangeArrowheads="1"/>
            </p:cNvSpPr>
            <p:nvPr/>
          </p:nvSpPr>
          <p:spPr bwMode="auto">
            <a:xfrm>
              <a:off x="4879925" y="3221942"/>
              <a:ext cx="106363" cy="104775"/>
            </a:xfrm>
            <a:prstGeom prst="ellipse">
              <a:avLst/>
            </a:prstGeom>
            <a:noFill/>
            <a:ln w="9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69" name="Grupo 68"/>
          <p:cNvGrpSpPr/>
          <p:nvPr/>
        </p:nvGrpSpPr>
        <p:grpSpPr>
          <a:xfrm>
            <a:off x="4979386" y="3297038"/>
            <a:ext cx="2678663" cy="2269304"/>
            <a:chOff x="4979386" y="3297038"/>
            <a:chExt cx="2678663" cy="2269304"/>
          </a:xfrm>
        </p:grpSpPr>
        <p:sp>
          <p:nvSpPr>
            <p:cNvPr id="70" name="Freeform 89"/>
            <p:cNvSpPr>
              <a:spLocks/>
            </p:cNvSpPr>
            <p:nvPr/>
          </p:nvSpPr>
          <p:spPr bwMode="auto">
            <a:xfrm>
              <a:off x="4979386" y="3297038"/>
              <a:ext cx="2016125" cy="101600"/>
            </a:xfrm>
            <a:custGeom>
              <a:avLst/>
              <a:gdLst>
                <a:gd name="T0" fmla="*/ 0 w 783"/>
                <a:gd name="T1" fmla="*/ 0 h 107"/>
                <a:gd name="T2" fmla="*/ 2147483647 w 783"/>
                <a:gd name="T3" fmla="*/ 2147483647 h 107"/>
                <a:gd name="T4" fmla="*/ 2147483647 w 783"/>
                <a:gd name="T5" fmla="*/ 2147483647 h 107"/>
                <a:gd name="T6" fmla="*/ 0 60000 65536"/>
                <a:gd name="T7" fmla="*/ 0 60000 65536"/>
                <a:gd name="T8" fmla="*/ 0 60000 65536"/>
                <a:gd name="T9" fmla="*/ 0 w 783"/>
                <a:gd name="T10" fmla="*/ 0 h 107"/>
                <a:gd name="T11" fmla="*/ 783 w 783"/>
                <a:gd name="T12" fmla="*/ 107 h 1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3" h="107">
                  <a:moveTo>
                    <a:pt x="0" y="0"/>
                  </a:moveTo>
                  <a:cubicBezTo>
                    <a:pt x="164" y="34"/>
                    <a:pt x="327" y="67"/>
                    <a:pt x="457" y="85"/>
                  </a:cubicBezTo>
                  <a:cubicBezTo>
                    <a:pt x="587" y="103"/>
                    <a:pt x="729" y="103"/>
                    <a:pt x="783" y="107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12"/>
            <p:cNvSpPr>
              <a:spLocks noEditPoints="1"/>
            </p:cNvSpPr>
            <p:nvPr/>
          </p:nvSpPr>
          <p:spPr bwMode="auto">
            <a:xfrm>
              <a:off x="7040513" y="3976004"/>
              <a:ext cx="106362" cy="539750"/>
            </a:xfrm>
            <a:custGeom>
              <a:avLst/>
              <a:gdLst>
                <a:gd name="T0" fmla="*/ 2147483647 w 400"/>
                <a:gd name="T1" fmla="*/ 2147483647 h 2033"/>
                <a:gd name="T2" fmla="*/ 2147483647 w 400"/>
                <a:gd name="T3" fmla="*/ 2147483647 h 2033"/>
                <a:gd name="T4" fmla="*/ 2147483647 w 400"/>
                <a:gd name="T5" fmla="*/ 2147483647 h 2033"/>
                <a:gd name="T6" fmla="*/ 2147483647 w 400"/>
                <a:gd name="T7" fmla="*/ 2147483647 h 2033"/>
                <a:gd name="T8" fmla="*/ 2147483647 w 400"/>
                <a:gd name="T9" fmla="*/ 2147483647 h 2033"/>
                <a:gd name="T10" fmla="*/ 2147483647 w 400"/>
                <a:gd name="T11" fmla="*/ 0 h 2033"/>
                <a:gd name="T12" fmla="*/ 2147483647 w 400"/>
                <a:gd name="T13" fmla="*/ 2147483647 h 2033"/>
                <a:gd name="T14" fmla="*/ 2147483647 w 400"/>
                <a:gd name="T15" fmla="*/ 2147483647 h 2033"/>
                <a:gd name="T16" fmla="*/ 2147483647 w 400"/>
                <a:gd name="T17" fmla="*/ 2147483647 h 2033"/>
                <a:gd name="T18" fmla="*/ 0 w 400"/>
                <a:gd name="T19" fmla="*/ 2147483647 h 2033"/>
                <a:gd name="T20" fmla="*/ 2147483647 w 400"/>
                <a:gd name="T21" fmla="*/ 2147483647 h 2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033"/>
                <a:gd name="T35" fmla="*/ 400 w 400"/>
                <a:gd name="T36" fmla="*/ 2033 h 2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033">
                  <a:moveTo>
                    <a:pt x="234" y="33"/>
                  </a:moveTo>
                  <a:lnTo>
                    <a:pt x="234" y="1700"/>
                  </a:lnTo>
                  <a:cubicBezTo>
                    <a:pt x="234" y="1719"/>
                    <a:pt x="219" y="1733"/>
                    <a:pt x="200" y="1733"/>
                  </a:cubicBezTo>
                  <a:cubicBezTo>
                    <a:pt x="182" y="1733"/>
                    <a:pt x="167" y="1719"/>
                    <a:pt x="167" y="1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4" y="15"/>
                    <a:pt x="234" y="33"/>
                  </a:cubicBezTo>
                  <a:close/>
                  <a:moveTo>
                    <a:pt x="400" y="1633"/>
                  </a:moveTo>
                  <a:lnTo>
                    <a:pt x="200" y="2033"/>
                  </a:lnTo>
                  <a:lnTo>
                    <a:pt x="0" y="1633"/>
                  </a:lnTo>
                  <a:lnTo>
                    <a:pt x="400" y="1633"/>
                  </a:lnTo>
                  <a:close/>
                </a:path>
              </a:pathLst>
            </a:custGeom>
            <a:solidFill>
              <a:srgbClr val="000000"/>
            </a:solidFill>
            <a:ln w="2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Rectangle 148"/>
            <p:cNvSpPr>
              <a:spLocks noChangeArrowheads="1"/>
            </p:cNvSpPr>
            <p:nvPr/>
          </p:nvSpPr>
          <p:spPr bwMode="auto">
            <a:xfrm>
              <a:off x="7010350" y="3537854"/>
              <a:ext cx="24205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800" i="1" dirty="0">
                  <a:solidFill>
                    <a:srgbClr val="000000"/>
                  </a:solidFill>
                </a:rPr>
                <a:t>t</a:t>
              </a:r>
              <a:r>
                <a:rPr lang="pt-BR" sz="2800" i="1" baseline="-25000" dirty="0">
                  <a:solidFill>
                    <a:srgbClr val="000000"/>
                  </a:solidFill>
                </a:rPr>
                <a:t>2</a:t>
              </a:r>
              <a:endParaRPr lang="pt-BR" sz="2400" baseline="-25000" dirty="0"/>
            </a:p>
          </p:txBody>
        </p:sp>
        <p:sp>
          <p:nvSpPr>
            <p:cNvPr id="73" name="CaixaDeTexto 238"/>
            <p:cNvSpPr txBox="1">
              <a:spLocks noChangeArrowheads="1"/>
            </p:cNvSpPr>
            <p:nvPr/>
          </p:nvSpPr>
          <p:spPr bwMode="auto">
            <a:xfrm>
              <a:off x="6619824" y="4550679"/>
              <a:ext cx="1038225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CT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55.6</a:t>
              </a:r>
            </a:p>
            <a:p>
              <a:pPr algn="ctr">
                <a:spcBef>
                  <a:spcPct val="0"/>
                </a:spcBef>
              </a:pPr>
              <a:r>
                <a:rPr lang="en-US" sz="2000" b="1" dirty="0">
                  <a:latin typeface="Calibri" pitchFamily="34" charset="0"/>
                </a:rPr>
                <a:t>Mg ha</a:t>
              </a:r>
              <a:r>
                <a:rPr lang="en-US" sz="2000" b="1" baseline="30000" dirty="0">
                  <a:latin typeface="Calibri" pitchFamily="34" charset="0"/>
                </a:rPr>
                <a:t>-1</a:t>
              </a:r>
              <a:endParaRPr lang="pt-BR" sz="2000" b="1" baseline="30000" dirty="0">
                <a:latin typeface="Calibri" pitchFamily="34" charset="0"/>
              </a:endParaRPr>
            </a:p>
          </p:txBody>
        </p:sp>
      </p:grpSp>
      <p:sp>
        <p:nvSpPr>
          <p:cNvPr id="74" name="CaixaDeTexto 73"/>
          <p:cNvSpPr txBox="1"/>
          <p:nvPr/>
        </p:nvSpPr>
        <p:spPr>
          <a:xfrm>
            <a:off x="4183101" y="4813995"/>
            <a:ext cx="2418116" cy="7078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</a:rPr>
              <a:t>20.1 Mg ha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</a:rPr>
              <a:t>-1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pt-BR" sz="2000" b="1" dirty="0">
                <a:solidFill>
                  <a:schemeClr val="bg1"/>
                </a:solidFill>
                <a:latin typeface="+mn-lt"/>
              </a:rPr>
              <a:t> C </a:t>
            </a:r>
            <a:r>
              <a:rPr lang="pt-BR" sz="2000" b="1" dirty="0" err="1">
                <a:solidFill>
                  <a:schemeClr val="bg1"/>
                </a:solidFill>
                <a:latin typeface="+mn-lt"/>
              </a:rPr>
              <a:t>lost</a:t>
            </a:r>
            <a:endParaRPr lang="pt-BR" sz="20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pt-BR" sz="2000" b="1" dirty="0">
                <a:solidFill>
                  <a:schemeClr val="bg1"/>
                </a:solidFill>
                <a:latin typeface="+mn-lt"/>
                <a:sym typeface="Symbol"/>
              </a:rPr>
              <a:t>- 0.87 Mg ha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  <a:sym typeface="Symbol"/>
              </a:rPr>
              <a:t>-1</a:t>
            </a:r>
            <a:r>
              <a:rPr lang="pt-BR" sz="2000" b="1" dirty="0">
                <a:solidFill>
                  <a:schemeClr val="bg1"/>
                </a:solidFill>
                <a:latin typeface="+mn-lt"/>
                <a:sym typeface="Symbol"/>
              </a:rPr>
              <a:t> yr</a:t>
            </a:r>
            <a:r>
              <a:rPr lang="pt-BR" sz="2000" b="1" baseline="30000" dirty="0">
                <a:solidFill>
                  <a:schemeClr val="bg1"/>
                </a:solidFill>
                <a:latin typeface="+mn-lt"/>
                <a:sym typeface="Symbol"/>
              </a:rPr>
              <a:t>-1</a:t>
            </a:r>
            <a:endParaRPr lang="pt-BR" sz="2000" b="1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Freeform 90"/>
          <p:cNvSpPr>
            <a:spLocks/>
          </p:cNvSpPr>
          <p:nvPr/>
        </p:nvSpPr>
        <p:spPr bwMode="auto">
          <a:xfrm>
            <a:off x="4932040" y="2386459"/>
            <a:ext cx="2079625" cy="89535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" name="CaixaDeTexto 231"/>
          <p:cNvSpPr txBox="1">
            <a:spLocks noChangeArrowheads="1"/>
          </p:cNvSpPr>
          <p:nvPr/>
        </p:nvSpPr>
        <p:spPr bwMode="auto">
          <a:xfrm>
            <a:off x="7011665" y="2275334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71.4 Mg ha</a:t>
            </a:r>
            <a:r>
              <a:rPr lang="en-US" sz="1600" b="1" baseline="30000" dirty="0">
                <a:latin typeface="Calibri" pitchFamily="34" charset="0"/>
              </a:rPr>
              <a:t>-1</a:t>
            </a:r>
            <a:endParaRPr lang="pt-BR" sz="1600" b="1" dirty="0">
              <a:latin typeface="Calibri" pitchFamily="34" charset="0"/>
            </a:endParaRPr>
          </a:p>
        </p:txBody>
      </p:sp>
      <p:sp>
        <p:nvSpPr>
          <p:cNvPr id="52" name="CaixaDeTexto 232"/>
          <p:cNvSpPr txBox="1">
            <a:spLocks noChangeArrowheads="1"/>
          </p:cNvSpPr>
          <p:nvPr/>
        </p:nvSpPr>
        <p:spPr bwMode="auto">
          <a:xfrm>
            <a:off x="7057702" y="2700784"/>
            <a:ext cx="1285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alibri" pitchFamily="34" charset="0"/>
              </a:rPr>
              <a:t>61.4 Mg ha</a:t>
            </a:r>
            <a:r>
              <a:rPr lang="en-US" sz="1600" b="1" baseline="30000" dirty="0">
                <a:latin typeface="Calibri" pitchFamily="34" charset="0"/>
              </a:rPr>
              <a:t>-1</a:t>
            </a:r>
            <a:endParaRPr lang="pt-BR" sz="1600" b="1" dirty="0">
              <a:latin typeface="Calibri" pitchFamily="34" charset="0"/>
            </a:endParaRPr>
          </a:p>
        </p:txBody>
      </p:sp>
      <p:sp>
        <p:nvSpPr>
          <p:cNvPr id="53" name="Freeform 90"/>
          <p:cNvSpPr>
            <a:spLocks/>
          </p:cNvSpPr>
          <p:nvPr/>
        </p:nvSpPr>
        <p:spPr bwMode="auto">
          <a:xfrm>
            <a:off x="4932040" y="2538859"/>
            <a:ext cx="2079625" cy="746125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" name="Freeform 90"/>
          <p:cNvSpPr>
            <a:spLocks/>
          </p:cNvSpPr>
          <p:nvPr/>
        </p:nvSpPr>
        <p:spPr bwMode="auto">
          <a:xfrm>
            <a:off x="4932040" y="2834134"/>
            <a:ext cx="2079625" cy="45085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" name="Freeform 90"/>
          <p:cNvSpPr>
            <a:spLocks/>
          </p:cNvSpPr>
          <p:nvPr/>
        </p:nvSpPr>
        <p:spPr bwMode="auto">
          <a:xfrm>
            <a:off x="4932040" y="2700784"/>
            <a:ext cx="2073275" cy="584200"/>
          </a:xfrm>
          <a:custGeom>
            <a:avLst/>
            <a:gdLst>
              <a:gd name="T0" fmla="*/ 0 w 866"/>
              <a:gd name="T1" fmla="*/ 2147483647 h 312"/>
              <a:gd name="T2" fmla="*/ 2147483647 w 866"/>
              <a:gd name="T3" fmla="*/ 2147483647 h 312"/>
              <a:gd name="T4" fmla="*/ 2147483647 w 866"/>
              <a:gd name="T5" fmla="*/ 2147483647 h 312"/>
              <a:gd name="T6" fmla="*/ 0 60000 65536"/>
              <a:gd name="T7" fmla="*/ 0 60000 65536"/>
              <a:gd name="T8" fmla="*/ 0 60000 65536"/>
              <a:gd name="T9" fmla="*/ 0 w 866"/>
              <a:gd name="T10" fmla="*/ 0 h 312"/>
              <a:gd name="T11" fmla="*/ 866 w 866"/>
              <a:gd name="T12" fmla="*/ 312 h 3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6" h="312">
                <a:moveTo>
                  <a:pt x="0" y="312"/>
                </a:moveTo>
                <a:cubicBezTo>
                  <a:pt x="163" y="205"/>
                  <a:pt x="325" y="97"/>
                  <a:pt x="470" y="49"/>
                </a:cubicBezTo>
                <a:cubicBezTo>
                  <a:pt x="614" y="0"/>
                  <a:pt x="740" y="10"/>
                  <a:pt x="866" y="19"/>
                </a:cubicBezTo>
              </a:path>
            </a:pathLst>
          </a:custGeom>
          <a:noFill/>
          <a:ln w="15875" cap="rnd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7" name="Right Bracket 1"/>
          <p:cNvSpPr>
            <a:spLocks/>
          </p:cNvSpPr>
          <p:nvPr/>
        </p:nvSpPr>
        <p:spPr bwMode="auto">
          <a:xfrm>
            <a:off x="8248327" y="2303909"/>
            <a:ext cx="95250" cy="755650"/>
          </a:xfrm>
          <a:prstGeom prst="rightBracket">
            <a:avLst>
              <a:gd name="adj" fmla="val 822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8" name="CaixaDeTexto 238"/>
          <p:cNvSpPr txBox="1">
            <a:spLocks noChangeArrowheads="1"/>
          </p:cNvSpPr>
          <p:nvPr/>
        </p:nvSpPr>
        <p:spPr bwMode="auto">
          <a:xfrm>
            <a:off x="8168952" y="2472184"/>
            <a:ext cx="9286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>
                <a:latin typeface="Calibri" pitchFamily="34" charset="0"/>
              </a:rPr>
              <a:t>NTs</a:t>
            </a:r>
            <a:endParaRPr lang="pt-BR" sz="1600" baseline="30000">
              <a:latin typeface="Calibri" pitchFamily="34" charset="0"/>
            </a:endParaRPr>
          </a:p>
        </p:txBody>
      </p:sp>
      <p:sp>
        <p:nvSpPr>
          <p:cNvPr id="60" name="Rectangle 41"/>
          <p:cNvSpPr>
            <a:spLocks noChangeArrowheads="1"/>
          </p:cNvSpPr>
          <p:nvPr/>
        </p:nvSpPr>
        <p:spPr bwMode="auto">
          <a:xfrm>
            <a:off x="6578868" y="3114001"/>
            <a:ext cx="1862755" cy="492443"/>
          </a:xfrm>
          <a:prstGeom prst="rect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8 </a:t>
            </a:r>
            <a:r>
              <a:rPr lang="pt-BR" sz="1600" b="1" dirty="0" err="1">
                <a:solidFill>
                  <a:schemeClr val="bg1"/>
                </a:solidFill>
              </a:rPr>
              <a:t>yrs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under</a:t>
            </a:r>
            <a:r>
              <a:rPr lang="pt-BR" sz="1600" b="1" dirty="0">
                <a:solidFill>
                  <a:schemeClr val="bg1"/>
                </a:solidFill>
              </a:rPr>
              <a:t> NT </a:t>
            </a:r>
            <a:r>
              <a:rPr lang="pt-BR" sz="1600" b="1" dirty="0" err="1">
                <a:solidFill>
                  <a:schemeClr val="bg1"/>
                </a:solidFill>
              </a:rPr>
              <a:t>cropping</a:t>
            </a:r>
            <a:r>
              <a:rPr lang="pt-BR" sz="1600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907784" y="1399987"/>
            <a:ext cx="1552575" cy="738664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C-input                         8.38 Mg ha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r>
              <a:rPr lang="pt-BR" sz="1400" b="1" dirty="0">
                <a:solidFill>
                  <a:schemeClr val="bg1"/>
                </a:solidFill>
              </a:rPr>
              <a:t> yr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endParaRPr lang="pt-BR" sz="1400" b="1" dirty="0">
              <a:solidFill>
                <a:schemeClr val="bg1"/>
              </a:solidFill>
            </a:endParaRPr>
          </a:p>
          <a:p>
            <a:r>
              <a:rPr lang="pt-BR" sz="1400" b="1" dirty="0">
                <a:solidFill>
                  <a:schemeClr val="bg1"/>
                </a:solidFill>
              </a:rPr>
              <a:t>+ 144 kg ha</a:t>
            </a:r>
            <a:r>
              <a:rPr lang="pt-BR" sz="1400" b="1" baseline="30000" dirty="0">
                <a:solidFill>
                  <a:schemeClr val="bg1"/>
                </a:solidFill>
              </a:rPr>
              <a:t>-1</a:t>
            </a:r>
            <a:r>
              <a:rPr lang="pt-BR" sz="1400" b="1" dirty="0">
                <a:solidFill>
                  <a:schemeClr val="bg1"/>
                </a:solidFill>
              </a:rPr>
              <a:t> N </a:t>
            </a:r>
          </a:p>
        </p:txBody>
      </p:sp>
      <p:sp>
        <p:nvSpPr>
          <p:cNvPr id="63" name="Rectangle 41"/>
          <p:cNvSpPr>
            <a:spLocks noChangeArrowheads="1"/>
          </p:cNvSpPr>
          <p:nvPr/>
        </p:nvSpPr>
        <p:spPr bwMode="auto">
          <a:xfrm>
            <a:off x="5284664" y="3523120"/>
            <a:ext cx="13303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dirty="0">
                <a:solidFill>
                  <a:srgbClr val="000000"/>
                </a:solidFill>
              </a:rPr>
              <a:t>8 </a:t>
            </a:r>
            <a:r>
              <a:rPr lang="pt-BR" dirty="0" err="1">
                <a:solidFill>
                  <a:srgbClr val="000000"/>
                </a:solidFill>
              </a:rPr>
              <a:t>years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dirty="0" err="1">
                <a:solidFill>
                  <a:srgbClr val="000000"/>
                </a:solidFill>
              </a:rPr>
              <a:t>under</a:t>
            </a:r>
            <a:r>
              <a:rPr lang="pt-BR" dirty="0">
                <a:solidFill>
                  <a:srgbClr val="000000"/>
                </a:solidFill>
              </a:rPr>
              <a:t> CT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5375804" y="2240687"/>
            <a:ext cx="1223775" cy="738664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/>
              <a:t>SOC seq.</a:t>
            </a:r>
          </a:p>
          <a:p>
            <a:r>
              <a:rPr lang="pt-BR" sz="1400" b="1" u="sng" dirty="0"/>
              <a:t>0.73 </a:t>
            </a:r>
            <a:r>
              <a:rPr lang="pt-BR" sz="1400" b="1" u="sng" dirty="0" err="1"/>
              <a:t>to</a:t>
            </a:r>
            <a:r>
              <a:rPr lang="pt-BR" sz="1400" b="1" u="sng" dirty="0"/>
              <a:t> 1.25 </a:t>
            </a:r>
            <a:r>
              <a:rPr lang="pt-BR" sz="1400" b="1" dirty="0">
                <a:sym typeface="Symbol"/>
              </a:rPr>
              <a:t>Mg ha</a:t>
            </a:r>
            <a:r>
              <a:rPr lang="pt-BR" sz="1400" b="1" baseline="30000" dirty="0">
                <a:sym typeface="Symbol"/>
              </a:rPr>
              <a:t>-1</a:t>
            </a:r>
            <a:r>
              <a:rPr lang="pt-BR" sz="1400" b="1" dirty="0">
                <a:sym typeface="Symbol"/>
              </a:rPr>
              <a:t> yr</a:t>
            </a:r>
            <a:r>
              <a:rPr lang="pt-BR" sz="1400" b="1" baseline="30000" dirty="0">
                <a:sym typeface="Symbol"/>
              </a:rPr>
              <a:t>-1</a:t>
            </a:r>
            <a:endParaRPr lang="pt-BR" sz="1400" b="1" baseline="30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5318" y="1088942"/>
            <a:ext cx="2248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/>
              <a:t>Location</a:t>
            </a:r>
            <a:r>
              <a:rPr lang="pt-BR" sz="1600" b="1" dirty="0"/>
              <a:t>: 13° 00´ SL</a:t>
            </a:r>
          </a:p>
        </p:txBody>
      </p:sp>
    </p:spTree>
    <p:extLst>
      <p:ext uri="{BB962C8B-B14F-4D97-AF65-F5344CB8AC3E}">
        <p14:creationId xmlns:p14="http://schemas.microsoft.com/office/powerpoint/2010/main" val="17135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8" grpId="0"/>
      <p:bldP spid="60" grpId="0" animBg="1"/>
      <p:bldP spid="6" grpId="0" animBg="1"/>
      <p:bldP spid="6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Area de Trabalho - JCMS\Eventos\2009\Sinop - Curso GMOSFSPD, Maio\Fotos Curso\DSC05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CaixaDeTexto 2"/>
          <p:cNvSpPr txBox="1">
            <a:spLocks noChangeArrowheads="1"/>
          </p:cNvSpPr>
          <p:nvPr/>
        </p:nvSpPr>
        <p:spPr bwMode="auto">
          <a:xfrm>
            <a:off x="179388" y="5222810"/>
            <a:ext cx="8785225" cy="144655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chemeClr val="bg1"/>
                </a:solidFill>
              </a:rPr>
              <a:t>Como é a </a:t>
            </a:r>
            <a:r>
              <a:rPr lang="en-US" sz="4400" b="1" dirty="0" err="1">
                <a:solidFill>
                  <a:schemeClr val="bg1"/>
                </a:solidFill>
              </a:rPr>
              <a:t>fertilidade</a:t>
            </a:r>
            <a:r>
              <a:rPr lang="en-US" sz="4400" b="1" dirty="0">
                <a:solidFill>
                  <a:schemeClr val="bg1"/>
                </a:solidFill>
              </a:rPr>
              <a:t> do solo sob </a:t>
            </a:r>
            <a:r>
              <a:rPr lang="en-US" sz="4400" b="1" dirty="0" err="1">
                <a:solidFill>
                  <a:schemeClr val="bg1"/>
                </a:solidFill>
              </a:rPr>
              <a:t>vegetação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nativa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96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1"/>
            <a:ext cx="9144000" cy="998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Gráfico 1"/>
          <p:cNvGraphicFramePr>
            <a:graphicFrameLocks/>
          </p:cNvGraphicFramePr>
          <p:nvPr>
            <p:extLst/>
          </p:nvPr>
        </p:nvGraphicFramePr>
        <p:xfrm>
          <a:off x="344841" y="1268760"/>
          <a:ext cx="8352928" cy="5022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72975" y="188640"/>
            <a:ext cx="882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SOC stock </a:t>
            </a:r>
            <a:r>
              <a:rPr lang="pt-BR" sz="2800" b="1" dirty="0" err="1">
                <a:solidFill>
                  <a:schemeClr val="bg1"/>
                </a:solidFill>
              </a:rPr>
              <a:t>increase</a:t>
            </a:r>
            <a:r>
              <a:rPr lang="pt-BR" sz="2800" b="1" dirty="0">
                <a:solidFill>
                  <a:schemeClr val="bg1"/>
                </a:solidFill>
              </a:rPr>
              <a:t> x </a:t>
            </a:r>
            <a:r>
              <a:rPr lang="pt-BR" sz="2800" b="1" dirty="0" err="1">
                <a:solidFill>
                  <a:schemeClr val="bg1"/>
                </a:solidFill>
              </a:rPr>
              <a:t>Yield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16024" y="6444044"/>
            <a:ext cx="781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/>
              <a:t>Source</a:t>
            </a:r>
            <a:r>
              <a:rPr lang="pt-BR" sz="1600" dirty="0"/>
              <a:t>: </a:t>
            </a:r>
            <a:r>
              <a:rPr lang="pt-BR" sz="1600" b="1" dirty="0"/>
              <a:t>Sá, </a:t>
            </a:r>
            <a:r>
              <a:rPr lang="pt-BR" sz="1600" b="1" dirty="0" err="1"/>
              <a:t>Séguy</a:t>
            </a:r>
            <a:r>
              <a:rPr lang="pt-BR" sz="1600" b="1" dirty="0"/>
              <a:t>, </a:t>
            </a:r>
            <a:r>
              <a:rPr lang="pt-BR" sz="1600" b="1" dirty="0" err="1"/>
              <a:t>Tivet</a:t>
            </a:r>
            <a:r>
              <a:rPr lang="pt-BR" sz="1600" b="1" dirty="0"/>
              <a:t>, </a:t>
            </a:r>
            <a:r>
              <a:rPr lang="pt-BR" sz="1600" b="1" dirty="0" err="1"/>
              <a:t>Lal</a:t>
            </a:r>
            <a:r>
              <a:rPr lang="pt-BR" sz="1600" b="1" dirty="0"/>
              <a:t> et al., 2015 - Land </a:t>
            </a:r>
            <a:r>
              <a:rPr lang="pt-BR" sz="1600" b="1" dirty="0" err="1"/>
              <a:t>Degradation</a:t>
            </a:r>
            <a:r>
              <a:rPr lang="pt-BR" sz="1600" b="1" dirty="0"/>
              <a:t> &amp; </a:t>
            </a:r>
            <a:r>
              <a:rPr lang="pt-BR" sz="1600" b="1" dirty="0" err="1"/>
              <a:t>Development</a:t>
            </a:r>
            <a:r>
              <a:rPr lang="pt-BR" sz="1600" b="1" dirty="0"/>
              <a:t>, v.26:531-543 </a:t>
            </a:r>
          </a:p>
        </p:txBody>
      </p:sp>
      <p:sp>
        <p:nvSpPr>
          <p:cNvPr id="6" name="Elipse 5"/>
          <p:cNvSpPr/>
          <p:nvPr/>
        </p:nvSpPr>
        <p:spPr>
          <a:xfrm>
            <a:off x="7092280" y="1700808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2915816" y="3429000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7130446" y="1002727"/>
            <a:ext cx="1982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b="1" dirty="0" err="1"/>
              <a:t>Location</a:t>
            </a:r>
            <a:r>
              <a:rPr lang="pt-BR" sz="1400" b="1" dirty="0"/>
              <a:t>: 13° 00´ SL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84872" y="1671191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18,6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7821563" y="1784117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087659" y="3527700"/>
            <a:ext cx="872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8,9</a:t>
            </a:r>
          </a:p>
          <a:p>
            <a:pPr algn="ctr"/>
            <a:r>
              <a:rPr lang="pt-BR" b="1" dirty="0" err="1"/>
              <a:t>Ton</a:t>
            </a:r>
            <a:r>
              <a:rPr lang="pt-BR" b="1" dirty="0"/>
              <a:t>/ha</a:t>
            </a:r>
          </a:p>
          <a:p>
            <a:pPr algn="ctr"/>
            <a:r>
              <a:rPr lang="pt-BR" b="1" dirty="0"/>
              <a:t>palha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724350" y="3640626"/>
            <a:ext cx="48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/>
              <a:t>=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054442" y="4326335"/>
            <a:ext cx="2310545" cy="92333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O aumento de 1 </a:t>
            </a:r>
            <a:r>
              <a:rPr lang="pt-BR" b="1" dirty="0" err="1"/>
              <a:t>ton</a:t>
            </a:r>
            <a:r>
              <a:rPr lang="pt-BR" b="1" dirty="0"/>
              <a:t> de C aumenta 28 kg soja/ha</a:t>
            </a:r>
          </a:p>
        </p:txBody>
      </p:sp>
    </p:spTree>
    <p:extLst>
      <p:ext uri="{BB962C8B-B14F-4D97-AF65-F5344CB8AC3E}">
        <p14:creationId xmlns:p14="http://schemas.microsoft.com/office/powerpoint/2010/main" val="123719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 animBg="1"/>
      <p:bldP spid="7" grpId="0" animBg="1"/>
      <p:bldP spid="9" grpId="0"/>
      <p:bldP spid="10" grpId="0"/>
      <p:bldP spid="11" grpId="0"/>
      <p:bldP spid="12" grpId="0"/>
      <p:bldP spid="1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lho PD - Aval"/>
          <p:cNvPicPr>
            <a:picLocks noChangeAspect="1" noChangeArrowheads="1"/>
          </p:cNvPicPr>
          <p:nvPr/>
        </p:nvPicPr>
        <p:blipFill>
          <a:blip r:embed="rId2" cstate="print"/>
          <a:srcRect t="4060" b="9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 flipH="1">
            <a:off x="428625" y="2801564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2357438" y="2873002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4143375" y="3015877"/>
            <a:ext cx="1588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5929313" y="3087314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7786688" y="2971427"/>
            <a:ext cx="1587" cy="473075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rot="5400000">
            <a:off x="227807" y="324368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rot="5400000">
            <a:off x="2156618" y="3315121"/>
            <a:ext cx="8302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rot="5400000">
            <a:off x="3979069" y="3421483"/>
            <a:ext cx="758825" cy="1587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rot="5400000">
            <a:off x="5728494" y="3529433"/>
            <a:ext cx="8302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>
            <a:off x="7598569" y="3399258"/>
            <a:ext cx="8048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rot="5400000">
            <a:off x="120650" y="3565152"/>
            <a:ext cx="1473200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rot="5400000">
            <a:off x="2085181" y="3600871"/>
            <a:ext cx="1401763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rot="5400000">
            <a:off x="3907631" y="3707233"/>
            <a:ext cx="1330325" cy="1588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rot="5400000">
            <a:off x="5692775" y="3779465"/>
            <a:ext cx="1330325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>
            <a:off x="7527132" y="3685008"/>
            <a:ext cx="1376362" cy="0"/>
          </a:xfrm>
          <a:prstGeom prst="straightConnector1">
            <a:avLst/>
          </a:prstGeom>
          <a:ln w="57150">
            <a:solidFill>
              <a:srgbClr val="66FF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5675509" y="1833758"/>
            <a:ext cx="2539803" cy="46166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Zona de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contato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765777" y="1189468"/>
            <a:ext cx="3810991" cy="830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Fluxo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de C para as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camadas</a:t>
            </a: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itchFamily="34" charset="0"/>
              </a:rPr>
              <a:t>inferiores</a:t>
            </a:r>
            <a:endParaRPr lang="pt-BR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" name="Forma livre 3"/>
          <p:cNvSpPr/>
          <p:nvPr/>
        </p:nvSpPr>
        <p:spPr>
          <a:xfrm>
            <a:off x="0" y="2207172"/>
            <a:ext cx="9128234" cy="756745"/>
          </a:xfrm>
          <a:custGeom>
            <a:avLst/>
            <a:gdLst>
              <a:gd name="connsiteX0" fmla="*/ 0 w 9128234"/>
              <a:gd name="connsiteY0" fmla="*/ 756745 h 756745"/>
              <a:gd name="connsiteX1" fmla="*/ 78828 w 9128234"/>
              <a:gd name="connsiteY1" fmla="*/ 709449 h 756745"/>
              <a:gd name="connsiteX2" fmla="*/ 126124 w 9128234"/>
              <a:gd name="connsiteY2" fmla="*/ 677918 h 756745"/>
              <a:gd name="connsiteX3" fmla="*/ 268014 w 9128234"/>
              <a:gd name="connsiteY3" fmla="*/ 646387 h 756745"/>
              <a:gd name="connsiteX4" fmla="*/ 362607 w 9128234"/>
              <a:gd name="connsiteY4" fmla="*/ 614856 h 756745"/>
              <a:gd name="connsiteX5" fmla="*/ 472966 w 9128234"/>
              <a:gd name="connsiteY5" fmla="*/ 551794 h 756745"/>
              <a:gd name="connsiteX6" fmla="*/ 551793 w 9128234"/>
              <a:gd name="connsiteY6" fmla="*/ 488731 h 756745"/>
              <a:gd name="connsiteX7" fmla="*/ 898634 w 9128234"/>
              <a:gd name="connsiteY7" fmla="*/ 457200 h 756745"/>
              <a:gd name="connsiteX8" fmla="*/ 1024759 w 9128234"/>
              <a:gd name="connsiteY8" fmla="*/ 425669 h 756745"/>
              <a:gd name="connsiteX9" fmla="*/ 1119352 w 9128234"/>
              <a:gd name="connsiteY9" fmla="*/ 394138 h 756745"/>
              <a:gd name="connsiteX10" fmla="*/ 1166648 w 9128234"/>
              <a:gd name="connsiteY10" fmla="*/ 378373 h 756745"/>
              <a:gd name="connsiteX11" fmla="*/ 1213945 w 9128234"/>
              <a:gd name="connsiteY11" fmla="*/ 362607 h 756745"/>
              <a:gd name="connsiteX12" fmla="*/ 1308538 w 9128234"/>
              <a:gd name="connsiteY12" fmla="*/ 394138 h 756745"/>
              <a:gd name="connsiteX13" fmla="*/ 1355834 w 9128234"/>
              <a:gd name="connsiteY13" fmla="*/ 409904 h 756745"/>
              <a:gd name="connsiteX14" fmla="*/ 1529255 w 9128234"/>
              <a:gd name="connsiteY14" fmla="*/ 378373 h 756745"/>
              <a:gd name="connsiteX15" fmla="*/ 1592317 w 9128234"/>
              <a:gd name="connsiteY15" fmla="*/ 346842 h 756745"/>
              <a:gd name="connsiteX16" fmla="*/ 1639614 w 9128234"/>
              <a:gd name="connsiteY16" fmla="*/ 315311 h 756745"/>
              <a:gd name="connsiteX17" fmla="*/ 1734207 w 9128234"/>
              <a:gd name="connsiteY17" fmla="*/ 220718 h 756745"/>
              <a:gd name="connsiteX18" fmla="*/ 1781503 w 9128234"/>
              <a:gd name="connsiteY18" fmla="*/ 173421 h 756745"/>
              <a:gd name="connsiteX19" fmla="*/ 1860331 w 9128234"/>
              <a:gd name="connsiteY19" fmla="*/ 94594 h 756745"/>
              <a:gd name="connsiteX20" fmla="*/ 1939159 w 9128234"/>
              <a:gd name="connsiteY20" fmla="*/ 47297 h 756745"/>
              <a:gd name="connsiteX21" fmla="*/ 1986455 w 9128234"/>
              <a:gd name="connsiteY21" fmla="*/ 15766 h 756745"/>
              <a:gd name="connsiteX22" fmla="*/ 2017986 w 9128234"/>
              <a:gd name="connsiteY22" fmla="*/ 63062 h 756745"/>
              <a:gd name="connsiteX23" fmla="*/ 2049517 w 9128234"/>
              <a:gd name="connsiteY23" fmla="*/ 94594 h 756745"/>
              <a:gd name="connsiteX24" fmla="*/ 2207172 w 9128234"/>
              <a:gd name="connsiteY24" fmla="*/ 63062 h 756745"/>
              <a:gd name="connsiteX25" fmla="*/ 2301766 w 9128234"/>
              <a:gd name="connsiteY25" fmla="*/ 0 h 756745"/>
              <a:gd name="connsiteX26" fmla="*/ 2443655 w 9128234"/>
              <a:gd name="connsiteY26" fmla="*/ 47297 h 756745"/>
              <a:gd name="connsiteX27" fmla="*/ 2554014 w 9128234"/>
              <a:gd name="connsiteY27" fmla="*/ 189187 h 756745"/>
              <a:gd name="connsiteX28" fmla="*/ 2648607 w 9128234"/>
              <a:gd name="connsiteY28" fmla="*/ 220718 h 756745"/>
              <a:gd name="connsiteX29" fmla="*/ 2695903 w 9128234"/>
              <a:gd name="connsiteY29" fmla="*/ 236483 h 756745"/>
              <a:gd name="connsiteX30" fmla="*/ 3011214 w 9128234"/>
              <a:gd name="connsiteY30" fmla="*/ 220718 h 756745"/>
              <a:gd name="connsiteX31" fmla="*/ 3200400 w 9128234"/>
              <a:gd name="connsiteY31" fmla="*/ 173421 h 756745"/>
              <a:gd name="connsiteX32" fmla="*/ 3263462 w 9128234"/>
              <a:gd name="connsiteY32" fmla="*/ 157656 h 756745"/>
              <a:gd name="connsiteX33" fmla="*/ 3405352 w 9128234"/>
              <a:gd name="connsiteY33" fmla="*/ 189187 h 756745"/>
              <a:gd name="connsiteX34" fmla="*/ 3499945 w 9128234"/>
              <a:gd name="connsiteY34" fmla="*/ 252249 h 756745"/>
              <a:gd name="connsiteX35" fmla="*/ 3626069 w 9128234"/>
              <a:gd name="connsiteY35" fmla="*/ 236483 h 756745"/>
              <a:gd name="connsiteX36" fmla="*/ 3689131 w 9128234"/>
              <a:gd name="connsiteY36" fmla="*/ 220718 h 756745"/>
              <a:gd name="connsiteX37" fmla="*/ 3878317 w 9128234"/>
              <a:gd name="connsiteY37" fmla="*/ 236483 h 756745"/>
              <a:gd name="connsiteX38" fmla="*/ 4130566 w 9128234"/>
              <a:gd name="connsiteY38" fmla="*/ 252249 h 756745"/>
              <a:gd name="connsiteX39" fmla="*/ 4256690 w 9128234"/>
              <a:gd name="connsiteY39" fmla="*/ 268014 h 756745"/>
              <a:gd name="connsiteX40" fmla="*/ 4367048 w 9128234"/>
              <a:gd name="connsiteY40" fmla="*/ 409904 h 756745"/>
              <a:gd name="connsiteX41" fmla="*/ 4398579 w 9128234"/>
              <a:gd name="connsiteY41" fmla="*/ 457200 h 756745"/>
              <a:gd name="connsiteX42" fmla="*/ 4445876 w 9128234"/>
              <a:gd name="connsiteY42" fmla="*/ 472966 h 756745"/>
              <a:gd name="connsiteX43" fmla="*/ 4619297 w 9128234"/>
              <a:gd name="connsiteY43" fmla="*/ 425669 h 756745"/>
              <a:gd name="connsiteX44" fmla="*/ 4666593 w 9128234"/>
              <a:gd name="connsiteY44" fmla="*/ 394138 h 756745"/>
              <a:gd name="connsiteX45" fmla="*/ 4808483 w 9128234"/>
              <a:gd name="connsiteY45" fmla="*/ 362607 h 756745"/>
              <a:gd name="connsiteX46" fmla="*/ 4903076 w 9128234"/>
              <a:gd name="connsiteY46" fmla="*/ 331076 h 756745"/>
              <a:gd name="connsiteX47" fmla="*/ 4950372 w 9128234"/>
              <a:gd name="connsiteY47" fmla="*/ 315311 h 756745"/>
              <a:gd name="connsiteX48" fmla="*/ 5013434 w 9128234"/>
              <a:gd name="connsiteY48" fmla="*/ 331076 h 756745"/>
              <a:gd name="connsiteX49" fmla="*/ 5186855 w 9128234"/>
              <a:gd name="connsiteY49" fmla="*/ 362607 h 756745"/>
              <a:gd name="connsiteX50" fmla="*/ 5234152 w 9128234"/>
              <a:gd name="connsiteY50" fmla="*/ 378373 h 756745"/>
              <a:gd name="connsiteX51" fmla="*/ 5612524 w 9128234"/>
              <a:gd name="connsiteY51" fmla="*/ 409904 h 756745"/>
              <a:gd name="connsiteX52" fmla="*/ 5659821 w 9128234"/>
              <a:gd name="connsiteY52" fmla="*/ 441435 h 756745"/>
              <a:gd name="connsiteX53" fmla="*/ 5722883 w 9128234"/>
              <a:gd name="connsiteY53" fmla="*/ 488731 h 756745"/>
              <a:gd name="connsiteX54" fmla="*/ 5943600 w 9128234"/>
              <a:gd name="connsiteY54" fmla="*/ 504497 h 756745"/>
              <a:gd name="connsiteX55" fmla="*/ 6132786 w 9128234"/>
              <a:gd name="connsiteY55" fmla="*/ 536028 h 756745"/>
              <a:gd name="connsiteX56" fmla="*/ 6321972 w 9128234"/>
              <a:gd name="connsiteY56" fmla="*/ 520262 h 756745"/>
              <a:gd name="connsiteX57" fmla="*/ 6448097 w 9128234"/>
              <a:gd name="connsiteY57" fmla="*/ 472966 h 756745"/>
              <a:gd name="connsiteX58" fmla="*/ 6542690 w 9128234"/>
              <a:gd name="connsiteY58" fmla="*/ 425669 h 756745"/>
              <a:gd name="connsiteX59" fmla="*/ 6574221 w 9128234"/>
              <a:gd name="connsiteY59" fmla="*/ 378373 h 756745"/>
              <a:gd name="connsiteX60" fmla="*/ 6731876 w 9128234"/>
              <a:gd name="connsiteY60" fmla="*/ 346842 h 756745"/>
              <a:gd name="connsiteX61" fmla="*/ 7031421 w 9128234"/>
              <a:gd name="connsiteY61" fmla="*/ 299545 h 756745"/>
              <a:gd name="connsiteX62" fmla="*/ 7126014 w 9128234"/>
              <a:gd name="connsiteY62" fmla="*/ 299545 h 756745"/>
              <a:gd name="connsiteX63" fmla="*/ 7488621 w 9128234"/>
              <a:gd name="connsiteY63" fmla="*/ 315311 h 756745"/>
              <a:gd name="connsiteX64" fmla="*/ 7551683 w 9128234"/>
              <a:gd name="connsiteY64" fmla="*/ 331076 h 756745"/>
              <a:gd name="connsiteX65" fmla="*/ 7646276 w 9128234"/>
              <a:gd name="connsiteY65" fmla="*/ 394138 h 756745"/>
              <a:gd name="connsiteX66" fmla="*/ 7756634 w 9128234"/>
              <a:gd name="connsiteY66" fmla="*/ 409904 h 756745"/>
              <a:gd name="connsiteX67" fmla="*/ 7914290 w 9128234"/>
              <a:gd name="connsiteY67" fmla="*/ 378373 h 756745"/>
              <a:gd name="connsiteX68" fmla="*/ 7961586 w 9128234"/>
              <a:gd name="connsiteY68" fmla="*/ 346842 h 756745"/>
              <a:gd name="connsiteX69" fmla="*/ 8071945 w 9128234"/>
              <a:gd name="connsiteY69" fmla="*/ 331076 h 756745"/>
              <a:gd name="connsiteX70" fmla="*/ 8135007 w 9128234"/>
              <a:gd name="connsiteY70" fmla="*/ 315311 h 756745"/>
              <a:gd name="connsiteX71" fmla="*/ 8481848 w 9128234"/>
              <a:gd name="connsiteY71" fmla="*/ 283780 h 756745"/>
              <a:gd name="connsiteX72" fmla="*/ 8529145 w 9128234"/>
              <a:gd name="connsiteY72" fmla="*/ 268014 h 756745"/>
              <a:gd name="connsiteX73" fmla="*/ 8576441 w 9128234"/>
              <a:gd name="connsiteY73" fmla="*/ 236483 h 756745"/>
              <a:gd name="connsiteX74" fmla="*/ 8671034 w 9128234"/>
              <a:gd name="connsiteY74" fmla="*/ 204952 h 756745"/>
              <a:gd name="connsiteX75" fmla="*/ 8828690 w 9128234"/>
              <a:gd name="connsiteY75" fmla="*/ 157656 h 756745"/>
              <a:gd name="connsiteX76" fmla="*/ 8954814 w 9128234"/>
              <a:gd name="connsiteY76" fmla="*/ 126125 h 756745"/>
              <a:gd name="connsiteX77" fmla="*/ 9017876 w 9128234"/>
              <a:gd name="connsiteY77" fmla="*/ 141890 h 756745"/>
              <a:gd name="connsiteX78" fmla="*/ 9065172 w 9128234"/>
              <a:gd name="connsiteY78" fmla="*/ 157656 h 756745"/>
              <a:gd name="connsiteX79" fmla="*/ 9128234 w 9128234"/>
              <a:gd name="connsiteY79" fmla="*/ 157656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9128234" h="756745">
                <a:moveTo>
                  <a:pt x="0" y="756745"/>
                </a:moveTo>
                <a:cubicBezTo>
                  <a:pt x="26276" y="740980"/>
                  <a:pt x="52843" y="725690"/>
                  <a:pt x="78828" y="709449"/>
                </a:cubicBezTo>
                <a:cubicBezTo>
                  <a:pt x="94896" y="699407"/>
                  <a:pt x="109177" y="686392"/>
                  <a:pt x="126124" y="677918"/>
                </a:cubicBezTo>
                <a:cubicBezTo>
                  <a:pt x="164937" y="658511"/>
                  <a:pt x="231679" y="652443"/>
                  <a:pt x="268014" y="646387"/>
                </a:cubicBezTo>
                <a:cubicBezTo>
                  <a:pt x="299545" y="635877"/>
                  <a:pt x="332879" y="629720"/>
                  <a:pt x="362607" y="614856"/>
                </a:cubicBezTo>
                <a:cubicBezTo>
                  <a:pt x="405761" y="593279"/>
                  <a:pt x="435829" y="581504"/>
                  <a:pt x="472966" y="551794"/>
                </a:cubicBezTo>
                <a:cubicBezTo>
                  <a:pt x="499969" y="530191"/>
                  <a:pt x="514980" y="498771"/>
                  <a:pt x="551793" y="488731"/>
                </a:cubicBezTo>
                <a:cubicBezTo>
                  <a:pt x="604831" y="474266"/>
                  <a:pt x="890310" y="457795"/>
                  <a:pt x="898634" y="457200"/>
                </a:cubicBezTo>
                <a:cubicBezTo>
                  <a:pt x="1042160" y="409360"/>
                  <a:pt x="815461" y="482751"/>
                  <a:pt x="1024759" y="425669"/>
                </a:cubicBezTo>
                <a:cubicBezTo>
                  <a:pt x="1056824" y="416924"/>
                  <a:pt x="1087821" y="404648"/>
                  <a:pt x="1119352" y="394138"/>
                </a:cubicBezTo>
                <a:lnTo>
                  <a:pt x="1166648" y="378373"/>
                </a:lnTo>
                <a:lnTo>
                  <a:pt x="1213945" y="362607"/>
                </a:lnTo>
                <a:lnTo>
                  <a:pt x="1308538" y="394138"/>
                </a:lnTo>
                <a:lnTo>
                  <a:pt x="1355834" y="409904"/>
                </a:lnTo>
                <a:cubicBezTo>
                  <a:pt x="1396110" y="404150"/>
                  <a:pt x="1483514" y="395526"/>
                  <a:pt x="1529255" y="378373"/>
                </a:cubicBezTo>
                <a:cubicBezTo>
                  <a:pt x="1551260" y="370121"/>
                  <a:pt x="1571912" y="358502"/>
                  <a:pt x="1592317" y="346842"/>
                </a:cubicBezTo>
                <a:cubicBezTo>
                  <a:pt x="1608768" y="337441"/>
                  <a:pt x="1625452" y="327899"/>
                  <a:pt x="1639614" y="315311"/>
                </a:cubicBezTo>
                <a:cubicBezTo>
                  <a:pt x="1672942" y="285686"/>
                  <a:pt x="1702676" y="252249"/>
                  <a:pt x="1734207" y="220718"/>
                </a:cubicBezTo>
                <a:cubicBezTo>
                  <a:pt x="1749972" y="204952"/>
                  <a:pt x="1769135" y="191972"/>
                  <a:pt x="1781503" y="173421"/>
                </a:cubicBezTo>
                <a:cubicBezTo>
                  <a:pt x="1835558" y="92339"/>
                  <a:pt x="1785255" y="154655"/>
                  <a:pt x="1860331" y="94594"/>
                </a:cubicBezTo>
                <a:cubicBezTo>
                  <a:pt x="1922164" y="45128"/>
                  <a:pt x="1857020" y="74675"/>
                  <a:pt x="1939159" y="47297"/>
                </a:cubicBezTo>
                <a:cubicBezTo>
                  <a:pt x="1954924" y="36787"/>
                  <a:pt x="1967875" y="12050"/>
                  <a:pt x="1986455" y="15766"/>
                </a:cubicBezTo>
                <a:cubicBezTo>
                  <a:pt x="2005035" y="19482"/>
                  <a:pt x="2006150" y="48266"/>
                  <a:pt x="2017986" y="63062"/>
                </a:cubicBezTo>
                <a:cubicBezTo>
                  <a:pt x="2027271" y="74669"/>
                  <a:pt x="2039007" y="84083"/>
                  <a:pt x="2049517" y="94594"/>
                </a:cubicBezTo>
                <a:cubicBezTo>
                  <a:pt x="2076939" y="90676"/>
                  <a:pt x="2169070" y="84230"/>
                  <a:pt x="2207172" y="63062"/>
                </a:cubicBezTo>
                <a:cubicBezTo>
                  <a:pt x="2240299" y="44658"/>
                  <a:pt x="2301766" y="0"/>
                  <a:pt x="2301766" y="0"/>
                </a:cubicBezTo>
                <a:cubicBezTo>
                  <a:pt x="2354238" y="8746"/>
                  <a:pt x="2405807" y="4042"/>
                  <a:pt x="2443655" y="47297"/>
                </a:cubicBezTo>
                <a:cubicBezTo>
                  <a:pt x="2469653" y="77010"/>
                  <a:pt x="2509004" y="164181"/>
                  <a:pt x="2554014" y="189187"/>
                </a:cubicBezTo>
                <a:cubicBezTo>
                  <a:pt x="2583068" y="205328"/>
                  <a:pt x="2617076" y="210208"/>
                  <a:pt x="2648607" y="220718"/>
                </a:cubicBezTo>
                <a:lnTo>
                  <a:pt x="2695903" y="236483"/>
                </a:lnTo>
                <a:cubicBezTo>
                  <a:pt x="2801007" y="231228"/>
                  <a:pt x="2906289" y="228789"/>
                  <a:pt x="3011214" y="220718"/>
                </a:cubicBezTo>
                <a:cubicBezTo>
                  <a:pt x="3105298" y="213481"/>
                  <a:pt x="3110098" y="200511"/>
                  <a:pt x="3200400" y="173421"/>
                </a:cubicBezTo>
                <a:cubicBezTo>
                  <a:pt x="3221154" y="167195"/>
                  <a:pt x="3242441" y="162911"/>
                  <a:pt x="3263462" y="157656"/>
                </a:cubicBezTo>
                <a:cubicBezTo>
                  <a:pt x="3274912" y="159564"/>
                  <a:pt x="3379476" y="171936"/>
                  <a:pt x="3405352" y="189187"/>
                </a:cubicBezTo>
                <a:cubicBezTo>
                  <a:pt x="3523447" y="267917"/>
                  <a:pt x="3387484" y="214761"/>
                  <a:pt x="3499945" y="252249"/>
                </a:cubicBezTo>
                <a:cubicBezTo>
                  <a:pt x="3541986" y="246994"/>
                  <a:pt x="3584277" y="243448"/>
                  <a:pt x="3626069" y="236483"/>
                </a:cubicBezTo>
                <a:cubicBezTo>
                  <a:pt x="3647442" y="232921"/>
                  <a:pt x="3667463" y="220718"/>
                  <a:pt x="3689131" y="220718"/>
                </a:cubicBezTo>
                <a:cubicBezTo>
                  <a:pt x="3752412" y="220718"/>
                  <a:pt x="3815255" y="231228"/>
                  <a:pt x="3878317" y="236483"/>
                </a:cubicBezTo>
                <a:cubicBezTo>
                  <a:pt x="3989768" y="310783"/>
                  <a:pt x="3880894" y="252249"/>
                  <a:pt x="4130566" y="252249"/>
                </a:cubicBezTo>
                <a:cubicBezTo>
                  <a:pt x="4172934" y="252249"/>
                  <a:pt x="4214649" y="262759"/>
                  <a:pt x="4256690" y="268014"/>
                </a:cubicBezTo>
                <a:cubicBezTo>
                  <a:pt x="4330782" y="342108"/>
                  <a:pt x="4291618" y="296759"/>
                  <a:pt x="4367048" y="409904"/>
                </a:cubicBezTo>
                <a:cubicBezTo>
                  <a:pt x="4377558" y="425669"/>
                  <a:pt x="4380604" y="451208"/>
                  <a:pt x="4398579" y="457200"/>
                </a:cubicBezTo>
                <a:lnTo>
                  <a:pt x="4445876" y="472966"/>
                </a:lnTo>
                <a:cubicBezTo>
                  <a:pt x="4488179" y="464505"/>
                  <a:pt x="4585010" y="448527"/>
                  <a:pt x="4619297" y="425669"/>
                </a:cubicBezTo>
                <a:cubicBezTo>
                  <a:pt x="4635062" y="415159"/>
                  <a:pt x="4649177" y="401602"/>
                  <a:pt x="4666593" y="394138"/>
                </a:cubicBezTo>
                <a:cubicBezTo>
                  <a:pt x="4691362" y="383523"/>
                  <a:pt x="4787916" y="368216"/>
                  <a:pt x="4808483" y="362607"/>
                </a:cubicBezTo>
                <a:cubicBezTo>
                  <a:pt x="4840548" y="353862"/>
                  <a:pt x="4871545" y="341586"/>
                  <a:pt x="4903076" y="331076"/>
                </a:cubicBezTo>
                <a:lnTo>
                  <a:pt x="4950372" y="315311"/>
                </a:lnTo>
                <a:cubicBezTo>
                  <a:pt x="4971393" y="320566"/>
                  <a:pt x="4992187" y="326827"/>
                  <a:pt x="5013434" y="331076"/>
                </a:cubicBezTo>
                <a:cubicBezTo>
                  <a:pt x="5083689" y="345127"/>
                  <a:pt x="5119241" y="345704"/>
                  <a:pt x="5186855" y="362607"/>
                </a:cubicBezTo>
                <a:cubicBezTo>
                  <a:pt x="5202977" y="366638"/>
                  <a:pt x="5217635" y="376538"/>
                  <a:pt x="5234152" y="378373"/>
                </a:cubicBezTo>
                <a:cubicBezTo>
                  <a:pt x="5359939" y="392349"/>
                  <a:pt x="5612524" y="409904"/>
                  <a:pt x="5612524" y="409904"/>
                </a:cubicBezTo>
                <a:cubicBezTo>
                  <a:pt x="5628290" y="420414"/>
                  <a:pt x="5644402" y="430422"/>
                  <a:pt x="5659821" y="441435"/>
                </a:cubicBezTo>
                <a:cubicBezTo>
                  <a:pt x="5681203" y="456707"/>
                  <a:pt x="5697233" y="483031"/>
                  <a:pt x="5722883" y="488731"/>
                </a:cubicBezTo>
                <a:cubicBezTo>
                  <a:pt x="5794886" y="504732"/>
                  <a:pt x="5870028" y="499242"/>
                  <a:pt x="5943600" y="504497"/>
                </a:cubicBezTo>
                <a:cubicBezTo>
                  <a:pt x="6010015" y="521100"/>
                  <a:pt x="6058979" y="536028"/>
                  <a:pt x="6132786" y="536028"/>
                </a:cubicBezTo>
                <a:cubicBezTo>
                  <a:pt x="6196067" y="536028"/>
                  <a:pt x="6258910" y="525517"/>
                  <a:pt x="6321972" y="520262"/>
                </a:cubicBezTo>
                <a:cubicBezTo>
                  <a:pt x="6362909" y="506617"/>
                  <a:pt x="6410391" y="491819"/>
                  <a:pt x="6448097" y="472966"/>
                </a:cubicBezTo>
                <a:cubicBezTo>
                  <a:pt x="6570349" y="411840"/>
                  <a:pt x="6423803" y="465299"/>
                  <a:pt x="6542690" y="425669"/>
                </a:cubicBezTo>
                <a:cubicBezTo>
                  <a:pt x="6553200" y="409904"/>
                  <a:pt x="6556731" y="385661"/>
                  <a:pt x="6574221" y="378373"/>
                </a:cubicBezTo>
                <a:cubicBezTo>
                  <a:pt x="6623691" y="357761"/>
                  <a:pt x="6679884" y="359840"/>
                  <a:pt x="6731876" y="346842"/>
                </a:cubicBezTo>
                <a:cubicBezTo>
                  <a:pt x="6872089" y="311788"/>
                  <a:pt x="6773460" y="333940"/>
                  <a:pt x="7031421" y="299545"/>
                </a:cubicBezTo>
                <a:cubicBezTo>
                  <a:pt x="7133894" y="265388"/>
                  <a:pt x="7023539" y="291662"/>
                  <a:pt x="7126014" y="299545"/>
                </a:cubicBezTo>
                <a:cubicBezTo>
                  <a:pt x="7246641" y="308824"/>
                  <a:pt x="7367752" y="310056"/>
                  <a:pt x="7488621" y="315311"/>
                </a:cubicBezTo>
                <a:cubicBezTo>
                  <a:pt x="7509642" y="320566"/>
                  <a:pt x="7532303" y="321386"/>
                  <a:pt x="7551683" y="331076"/>
                </a:cubicBezTo>
                <a:cubicBezTo>
                  <a:pt x="7585578" y="348023"/>
                  <a:pt x="7608761" y="388779"/>
                  <a:pt x="7646276" y="394138"/>
                </a:cubicBezTo>
                <a:lnTo>
                  <a:pt x="7756634" y="409904"/>
                </a:lnTo>
                <a:cubicBezTo>
                  <a:pt x="7797297" y="404095"/>
                  <a:pt x="7870266" y="400385"/>
                  <a:pt x="7914290" y="378373"/>
                </a:cubicBezTo>
                <a:cubicBezTo>
                  <a:pt x="7931237" y="369899"/>
                  <a:pt x="7943437" y="352287"/>
                  <a:pt x="7961586" y="346842"/>
                </a:cubicBezTo>
                <a:cubicBezTo>
                  <a:pt x="7997179" y="336164"/>
                  <a:pt x="8035385" y="337723"/>
                  <a:pt x="8071945" y="331076"/>
                </a:cubicBezTo>
                <a:cubicBezTo>
                  <a:pt x="8093263" y="327200"/>
                  <a:pt x="8113482" y="317795"/>
                  <a:pt x="8135007" y="315311"/>
                </a:cubicBezTo>
                <a:cubicBezTo>
                  <a:pt x="8250332" y="302004"/>
                  <a:pt x="8481848" y="283780"/>
                  <a:pt x="8481848" y="283780"/>
                </a:cubicBezTo>
                <a:cubicBezTo>
                  <a:pt x="8497614" y="278525"/>
                  <a:pt x="8514281" y="275446"/>
                  <a:pt x="8529145" y="268014"/>
                </a:cubicBezTo>
                <a:cubicBezTo>
                  <a:pt x="8546092" y="259540"/>
                  <a:pt x="8559126" y="244178"/>
                  <a:pt x="8576441" y="236483"/>
                </a:cubicBezTo>
                <a:cubicBezTo>
                  <a:pt x="8606813" y="222984"/>
                  <a:pt x="8671034" y="204952"/>
                  <a:pt x="8671034" y="204952"/>
                </a:cubicBezTo>
                <a:cubicBezTo>
                  <a:pt x="8734211" y="141777"/>
                  <a:pt x="8683013" y="180068"/>
                  <a:pt x="8828690" y="157656"/>
                </a:cubicBezTo>
                <a:cubicBezTo>
                  <a:pt x="8899347" y="146786"/>
                  <a:pt x="8897269" y="145306"/>
                  <a:pt x="8954814" y="126125"/>
                </a:cubicBezTo>
                <a:cubicBezTo>
                  <a:pt x="8975835" y="131380"/>
                  <a:pt x="8997042" y="135937"/>
                  <a:pt x="9017876" y="141890"/>
                </a:cubicBezTo>
                <a:cubicBezTo>
                  <a:pt x="9033855" y="146455"/>
                  <a:pt x="9048721" y="155306"/>
                  <a:pt x="9065172" y="157656"/>
                </a:cubicBezTo>
                <a:cubicBezTo>
                  <a:pt x="9085981" y="160629"/>
                  <a:pt x="9107213" y="157656"/>
                  <a:pt x="9128234" y="157656"/>
                </a:cubicBezTo>
              </a:path>
            </a:pathLst>
          </a:custGeom>
          <a:noFill/>
          <a:ln w="76200">
            <a:solidFill>
              <a:srgbClr val="00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11" name="Agrupar 710"/>
          <p:cNvGrpSpPr/>
          <p:nvPr/>
        </p:nvGrpSpPr>
        <p:grpSpPr>
          <a:xfrm>
            <a:off x="1132162" y="3150624"/>
            <a:ext cx="5940152" cy="3501008"/>
            <a:chOff x="3203848" y="3356992"/>
            <a:chExt cx="5940152" cy="3501008"/>
          </a:xfrm>
        </p:grpSpPr>
        <p:sp>
          <p:nvSpPr>
            <p:cNvPr id="712" name="Retângulo 711"/>
            <p:cNvSpPr/>
            <p:nvPr/>
          </p:nvSpPr>
          <p:spPr>
            <a:xfrm>
              <a:off x="3203848" y="3428616"/>
              <a:ext cx="5940152" cy="342938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3" name="CaixaDeTexto 712"/>
            <p:cNvSpPr txBox="1"/>
            <p:nvPr/>
          </p:nvSpPr>
          <p:spPr>
            <a:xfrm>
              <a:off x="3779911" y="5805264"/>
              <a:ext cx="16561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Agrupa as partículas dispersas, microestruturas e </a:t>
              </a:r>
              <a:r>
                <a:rPr lang="pt-BR" sz="1400" dirty="0" err="1"/>
                <a:t>microagregados</a:t>
              </a:r>
              <a:endParaRPr lang="pt-BR" sz="1400" dirty="0"/>
            </a:p>
          </p:txBody>
        </p:sp>
        <p:grpSp>
          <p:nvGrpSpPr>
            <p:cNvPr id="714" name="Grupo 49"/>
            <p:cNvGrpSpPr/>
            <p:nvPr/>
          </p:nvGrpSpPr>
          <p:grpSpPr>
            <a:xfrm>
              <a:off x="3923928" y="4794473"/>
              <a:ext cx="1096963" cy="938783"/>
              <a:chOff x="3779912" y="4074393"/>
              <a:chExt cx="1096963" cy="938783"/>
            </a:xfrm>
          </p:grpSpPr>
          <p:grpSp>
            <p:nvGrpSpPr>
              <p:cNvPr id="1385" name="Group 138"/>
              <p:cNvGrpSpPr>
                <a:grpSpLocks/>
              </p:cNvGrpSpPr>
              <p:nvPr/>
            </p:nvGrpSpPr>
            <p:grpSpPr bwMode="auto">
              <a:xfrm>
                <a:off x="4618112" y="4560168"/>
                <a:ext cx="258763" cy="246062"/>
                <a:chOff x="1400" y="2127"/>
                <a:chExt cx="163" cy="155"/>
              </a:xfrm>
            </p:grpSpPr>
            <p:sp>
              <p:nvSpPr>
                <p:cNvPr id="1399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400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6" name="Freeform 441"/>
              <p:cNvSpPr>
                <a:spLocks/>
              </p:cNvSpPr>
              <p:nvPr/>
            </p:nvSpPr>
            <p:spPr bwMode="auto">
              <a:xfrm>
                <a:off x="4389512" y="463636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1387" name="Group 611"/>
              <p:cNvGrpSpPr>
                <a:grpSpLocks/>
              </p:cNvGrpSpPr>
              <p:nvPr/>
            </p:nvGrpSpPr>
            <p:grpSpPr bwMode="auto">
              <a:xfrm>
                <a:off x="4389512" y="4255368"/>
                <a:ext cx="258763" cy="246062"/>
                <a:chOff x="1400" y="2127"/>
                <a:chExt cx="163" cy="155"/>
              </a:xfrm>
            </p:grpSpPr>
            <p:sp>
              <p:nvSpPr>
                <p:cNvPr id="1397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8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1388" name="Group 626"/>
              <p:cNvGrpSpPr>
                <a:grpSpLocks/>
              </p:cNvGrpSpPr>
              <p:nvPr/>
            </p:nvGrpSpPr>
            <p:grpSpPr bwMode="auto">
              <a:xfrm>
                <a:off x="4008512" y="4479082"/>
                <a:ext cx="258763" cy="246062"/>
                <a:chOff x="1400" y="2127"/>
                <a:chExt cx="163" cy="155"/>
              </a:xfrm>
            </p:grpSpPr>
            <p:sp>
              <p:nvSpPr>
                <p:cNvPr id="1395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96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1389" name="Oval 630"/>
              <p:cNvSpPr>
                <a:spLocks noChangeArrowheads="1"/>
              </p:cNvSpPr>
              <p:nvPr/>
            </p:nvSpPr>
            <p:spPr bwMode="auto">
              <a:xfrm>
                <a:off x="3932312" y="4788768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390" name="Freeform 794"/>
              <p:cNvSpPr>
                <a:spLocks/>
              </p:cNvSpPr>
              <p:nvPr/>
            </p:nvSpPr>
            <p:spPr bwMode="auto">
              <a:xfrm>
                <a:off x="3923928" y="4303762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1" name="Freeform 795"/>
              <p:cNvSpPr>
                <a:spLocks/>
              </p:cNvSpPr>
              <p:nvPr/>
            </p:nvSpPr>
            <p:spPr bwMode="auto">
              <a:xfrm>
                <a:off x="3779912" y="459179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2" name="Freeform 803"/>
              <p:cNvSpPr>
                <a:spLocks/>
              </p:cNvSpPr>
              <p:nvPr/>
            </p:nvSpPr>
            <p:spPr bwMode="auto">
              <a:xfrm>
                <a:off x="4294634" y="4879826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3" name="Freeform 805"/>
              <p:cNvSpPr>
                <a:spLocks/>
              </p:cNvSpPr>
              <p:nvPr/>
            </p:nvSpPr>
            <p:spPr bwMode="auto">
              <a:xfrm>
                <a:off x="4389512" y="407439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1394" name="Freeform 806"/>
              <p:cNvSpPr>
                <a:spLocks/>
              </p:cNvSpPr>
              <p:nvPr/>
            </p:nvSpPr>
            <p:spPr bwMode="auto">
              <a:xfrm>
                <a:off x="4139952" y="4231754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grpSp>
          <p:nvGrpSpPr>
            <p:cNvPr id="715" name="Grupo 716"/>
            <p:cNvGrpSpPr>
              <a:grpSpLocks noChangeAspect="1"/>
            </p:cNvGrpSpPr>
            <p:nvPr/>
          </p:nvGrpSpPr>
          <p:grpSpPr>
            <a:xfrm>
              <a:off x="6085719" y="3356992"/>
              <a:ext cx="2767902" cy="2861802"/>
              <a:chOff x="2936875" y="1849438"/>
              <a:chExt cx="3041650" cy="3144837"/>
            </a:xfrm>
          </p:grpSpPr>
          <p:sp>
            <p:nvSpPr>
              <p:cNvPr id="720" name="Freeform 453"/>
              <p:cNvSpPr>
                <a:spLocks/>
              </p:cNvSpPr>
              <p:nvPr/>
            </p:nvSpPr>
            <p:spPr bwMode="auto">
              <a:xfrm>
                <a:off x="3132138" y="2078038"/>
                <a:ext cx="2846387" cy="2916237"/>
              </a:xfrm>
              <a:custGeom>
                <a:avLst/>
                <a:gdLst>
                  <a:gd name="T0" fmla="*/ 2147483647 w 1793"/>
                  <a:gd name="T1" fmla="*/ 2147483647 h 1837"/>
                  <a:gd name="T2" fmla="*/ 2147483647 w 1793"/>
                  <a:gd name="T3" fmla="*/ 2147483647 h 1837"/>
                  <a:gd name="T4" fmla="*/ 2147483647 w 1793"/>
                  <a:gd name="T5" fmla="*/ 2147483647 h 1837"/>
                  <a:gd name="T6" fmla="*/ 2147483647 w 1793"/>
                  <a:gd name="T7" fmla="*/ 2147483647 h 1837"/>
                  <a:gd name="T8" fmla="*/ 2147483647 w 1793"/>
                  <a:gd name="T9" fmla="*/ 2147483647 h 1837"/>
                  <a:gd name="T10" fmla="*/ 2147483647 w 1793"/>
                  <a:gd name="T11" fmla="*/ 2147483647 h 1837"/>
                  <a:gd name="T12" fmla="*/ 2147483647 w 1793"/>
                  <a:gd name="T13" fmla="*/ 2147483647 h 1837"/>
                  <a:gd name="T14" fmla="*/ 2147483647 w 1793"/>
                  <a:gd name="T15" fmla="*/ 2147483647 h 1837"/>
                  <a:gd name="T16" fmla="*/ 2147483647 w 1793"/>
                  <a:gd name="T17" fmla="*/ 2147483647 h 1837"/>
                  <a:gd name="T18" fmla="*/ 2147483647 w 1793"/>
                  <a:gd name="T19" fmla="*/ 2147483647 h 1837"/>
                  <a:gd name="T20" fmla="*/ 2147483647 w 1793"/>
                  <a:gd name="T21" fmla="*/ 0 h 1837"/>
                  <a:gd name="T22" fmla="*/ 2147483647 w 1793"/>
                  <a:gd name="T23" fmla="*/ 2147483647 h 1837"/>
                  <a:gd name="T24" fmla="*/ 2147483647 w 1793"/>
                  <a:gd name="T25" fmla="*/ 2147483647 h 1837"/>
                  <a:gd name="T26" fmla="*/ 2147483647 w 1793"/>
                  <a:gd name="T27" fmla="*/ 2147483647 h 1837"/>
                  <a:gd name="T28" fmla="*/ 2147483647 w 1793"/>
                  <a:gd name="T29" fmla="*/ 2147483647 h 1837"/>
                  <a:gd name="T30" fmla="*/ 2147483647 w 1793"/>
                  <a:gd name="T31" fmla="*/ 2147483647 h 1837"/>
                  <a:gd name="T32" fmla="*/ 2147483647 w 1793"/>
                  <a:gd name="T33" fmla="*/ 2147483647 h 1837"/>
                  <a:gd name="T34" fmla="*/ 2147483647 w 1793"/>
                  <a:gd name="T35" fmla="*/ 2147483647 h 1837"/>
                  <a:gd name="T36" fmla="*/ 2147483647 w 1793"/>
                  <a:gd name="T37" fmla="*/ 2147483647 h 1837"/>
                  <a:gd name="T38" fmla="*/ 2147483647 w 1793"/>
                  <a:gd name="T39" fmla="*/ 2147483647 h 1837"/>
                  <a:gd name="T40" fmla="*/ 2147483647 w 1793"/>
                  <a:gd name="T41" fmla="*/ 2147483647 h 1837"/>
                  <a:gd name="T42" fmla="*/ 2147483647 w 1793"/>
                  <a:gd name="T43" fmla="*/ 2147483647 h 1837"/>
                  <a:gd name="T44" fmla="*/ 2147483647 w 1793"/>
                  <a:gd name="T45" fmla="*/ 2147483647 h 1837"/>
                  <a:gd name="T46" fmla="*/ 2147483647 w 1793"/>
                  <a:gd name="T47" fmla="*/ 2147483647 h 1837"/>
                  <a:gd name="T48" fmla="*/ 2147483647 w 1793"/>
                  <a:gd name="T49" fmla="*/ 2147483647 h 1837"/>
                  <a:gd name="T50" fmla="*/ 2147483647 w 1793"/>
                  <a:gd name="T51" fmla="*/ 2147483647 h 1837"/>
                  <a:gd name="T52" fmla="*/ 2147483647 w 1793"/>
                  <a:gd name="T53" fmla="*/ 2147483647 h 1837"/>
                  <a:gd name="T54" fmla="*/ 2147483647 w 1793"/>
                  <a:gd name="T55" fmla="*/ 2147483647 h 1837"/>
                  <a:gd name="T56" fmla="*/ 2147483647 w 1793"/>
                  <a:gd name="T57" fmla="*/ 2147483647 h 1837"/>
                  <a:gd name="T58" fmla="*/ 2147483647 w 1793"/>
                  <a:gd name="T59" fmla="*/ 2147483647 h 1837"/>
                  <a:gd name="T60" fmla="*/ 2147483647 w 1793"/>
                  <a:gd name="T61" fmla="*/ 2147483647 h 1837"/>
                  <a:gd name="T62" fmla="*/ 2147483647 w 1793"/>
                  <a:gd name="T63" fmla="*/ 2147483647 h 1837"/>
                  <a:gd name="T64" fmla="*/ 2147483647 w 1793"/>
                  <a:gd name="T65" fmla="*/ 2147483647 h 1837"/>
                  <a:gd name="T66" fmla="*/ 2147483647 w 1793"/>
                  <a:gd name="T67" fmla="*/ 2147483647 h 1837"/>
                  <a:gd name="T68" fmla="*/ 2147483647 w 1793"/>
                  <a:gd name="T69" fmla="*/ 2147483647 h 1837"/>
                  <a:gd name="T70" fmla="*/ 2147483647 w 1793"/>
                  <a:gd name="T71" fmla="*/ 2147483647 h 1837"/>
                  <a:gd name="T72" fmla="*/ 2147483647 w 1793"/>
                  <a:gd name="T73" fmla="*/ 2147483647 h 1837"/>
                  <a:gd name="T74" fmla="*/ 2147483647 w 1793"/>
                  <a:gd name="T75" fmla="*/ 2147483647 h 1837"/>
                  <a:gd name="T76" fmla="*/ 2147483647 w 1793"/>
                  <a:gd name="T77" fmla="*/ 2147483647 h 1837"/>
                  <a:gd name="T78" fmla="*/ 2147483647 w 1793"/>
                  <a:gd name="T79" fmla="*/ 2147483647 h 1837"/>
                  <a:gd name="T80" fmla="*/ 2147483647 w 1793"/>
                  <a:gd name="T81" fmla="*/ 2147483647 h 1837"/>
                  <a:gd name="T82" fmla="*/ 2147483647 w 1793"/>
                  <a:gd name="T83" fmla="*/ 2147483647 h 1837"/>
                  <a:gd name="T84" fmla="*/ 2147483647 w 1793"/>
                  <a:gd name="T85" fmla="*/ 2147483647 h 1837"/>
                  <a:gd name="T86" fmla="*/ 2147483647 w 1793"/>
                  <a:gd name="T87" fmla="*/ 2147483647 h 1837"/>
                  <a:gd name="T88" fmla="*/ 2147483647 w 1793"/>
                  <a:gd name="T89" fmla="*/ 2147483647 h 1837"/>
                  <a:gd name="T90" fmla="*/ 2147483647 w 1793"/>
                  <a:gd name="T91" fmla="*/ 2147483647 h 1837"/>
                  <a:gd name="T92" fmla="*/ 2147483647 w 1793"/>
                  <a:gd name="T93" fmla="*/ 2147483647 h 1837"/>
                  <a:gd name="T94" fmla="*/ 2147483647 w 1793"/>
                  <a:gd name="T95" fmla="*/ 2147483647 h 1837"/>
                  <a:gd name="T96" fmla="*/ 2147483647 w 1793"/>
                  <a:gd name="T97" fmla="*/ 2147483647 h 1837"/>
                  <a:gd name="T98" fmla="*/ 2147483647 w 1793"/>
                  <a:gd name="T99" fmla="*/ 2147483647 h 1837"/>
                  <a:gd name="T100" fmla="*/ 2147483647 w 1793"/>
                  <a:gd name="T101" fmla="*/ 2147483647 h 1837"/>
                  <a:gd name="T102" fmla="*/ 2147483647 w 1793"/>
                  <a:gd name="T103" fmla="*/ 2147483647 h 1837"/>
                  <a:gd name="T104" fmla="*/ 2147483647 w 1793"/>
                  <a:gd name="T105" fmla="*/ 2147483647 h 1837"/>
                  <a:gd name="T106" fmla="*/ 2147483647 w 1793"/>
                  <a:gd name="T107" fmla="*/ 2147483647 h 1837"/>
                  <a:gd name="T108" fmla="*/ 2147483647 w 1793"/>
                  <a:gd name="T109" fmla="*/ 2147483647 h 1837"/>
                  <a:gd name="T110" fmla="*/ 2147483647 w 1793"/>
                  <a:gd name="T111" fmla="*/ 2147483647 h 183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93"/>
                  <a:gd name="T169" fmla="*/ 0 h 1837"/>
                  <a:gd name="T170" fmla="*/ 1793 w 1793"/>
                  <a:gd name="T171" fmla="*/ 1837 h 183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93" h="1837">
                    <a:moveTo>
                      <a:pt x="1737" y="378"/>
                    </a:moveTo>
                    <a:cubicBezTo>
                      <a:pt x="1704" y="371"/>
                      <a:pt x="1698" y="360"/>
                      <a:pt x="1671" y="342"/>
                    </a:cubicBezTo>
                    <a:cubicBezTo>
                      <a:pt x="1659" y="312"/>
                      <a:pt x="1639" y="288"/>
                      <a:pt x="1611" y="270"/>
                    </a:cubicBezTo>
                    <a:cubicBezTo>
                      <a:pt x="1586" y="232"/>
                      <a:pt x="1559" y="200"/>
                      <a:pt x="1527" y="168"/>
                    </a:cubicBezTo>
                    <a:cubicBezTo>
                      <a:pt x="1505" y="146"/>
                      <a:pt x="1458" y="126"/>
                      <a:pt x="1431" y="108"/>
                    </a:cubicBezTo>
                    <a:cubicBezTo>
                      <a:pt x="1401" y="62"/>
                      <a:pt x="1383" y="50"/>
                      <a:pt x="1329" y="42"/>
                    </a:cubicBezTo>
                    <a:cubicBezTo>
                      <a:pt x="1281" y="26"/>
                      <a:pt x="1305" y="32"/>
                      <a:pt x="1257" y="24"/>
                    </a:cubicBezTo>
                    <a:cubicBezTo>
                      <a:pt x="1134" y="29"/>
                      <a:pt x="1080" y="35"/>
                      <a:pt x="957" y="30"/>
                    </a:cubicBezTo>
                    <a:cubicBezTo>
                      <a:pt x="877" y="10"/>
                      <a:pt x="966" y="30"/>
                      <a:pt x="771" y="30"/>
                    </a:cubicBezTo>
                    <a:cubicBezTo>
                      <a:pt x="728" y="30"/>
                      <a:pt x="672" y="23"/>
                      <a:pt x="627" y="18"/>
                    </a:cubicBezTo>
                    <a:cubicBezTo>
                      <a:pt x="605" y="12"/>
                      <a:pt x="583" y="6"/>
                      <a:pt x="561" y="0"/>
                    </a:cubicBezTo>
                    <a:cubicBezTo>
                      <a:pt x="533" y="2"/>
                      <a:pt x="504" y="0"/>
                      <a:pt x="477" y="6"/>
                    </a:cubicBezTo>
                    <a:cubicBezTo>
                      <a:pt x="463" y="9"/>
                      <a:pt x="420" y="59"/>
                      <a:pt x="411" y="72"/>
                    </a:cubicBezTo>
                    <a:cubicBezTo>
                      <a:pt x="371" y="128"/>
                      <a:pt x="349" y="187"/>
                      <a:pt x="327" y="252"/>
                    </a:cubicBezTo>
                    <a:cubicBezTo>
                      <a:pt x="316" y="284"/>
                      <a:pt x="316" y="313"/>
                      <a:pt x="297" y="342"/>
                    </a:cubicBezTo>
                    <a:cubicBezTo>
                      <a:pt x="284" y="392"/>
                      <a:pt x="221" y="461"/>
                      <a:pt x="171" y="474"/>
                    </a:cubicBezTo>
                    <a:cubicBezTo>
                      <a:pt x="163" y="498"/>
                      <a:pt x="147" y="504"/>
                      <a:pt x="129" y="522"/>
                    </a:cubicBezTo>
                    <a:cubicBezTo>
                      <a:pt x="118" y="565"/>
                      <a:pt x="119" y="613"/>
                      <a:pt x="105" y="654"/>
                    </a:cubicBezTo>
                    <a:cubicBezTo>
                      <a:pt x="101" y="694"/>
                      <a:pt x="100" y="736"/>
                      <a:pt x="87" y="774"/>
                    </a:cubicBezTo>
                    <a:cubicBezTo>
                      <a:pt x="81" y="813"/>
                      <a:pt x="86" y="859"/>
                      <a:pt x="51" y="882"/>
                    </a:cubicBezTo>
                    <a:cubicBezTo>
                      <a:pt x="40" y="898"/>
                      <a:pt x="35" y="905"/>
                      <a:pt x="27" y="924"/>
                    </a:cubicBezTo>
                    <a:cubicBezTo>
                      <a:pt x="22" y="936"/>
                      <a:pt x="15" y="960"/>
                      <a:pt x="15" y="960"/>
                    </a:cubicBezTo>
                    <a:cubicBezTo>
                      <a:pt x="0" y="1062"/>
                      <a:pt x="16" y="1141"/>
                      <a:pt x="87" y="1212"/>
                    </a:cubicBezTo>
                    <a:cubicBezTo>
                      <a:pt x="100" y="1252"/>
                      <a:pt x="142" y="1333"/>
                      <a:pt x="177" y="1356"/>
                    </a:cubicBezTo>
                    <a:cubicBezTo>
                      <a:pt x="193" y="1380"/>
                      <a:pt x="216" y="1415"/>
                      <a:pt x="237" y="1434"/>
                    </a:cubicBezTo>
                    <a:cubicBezTo>
                      <a:pt x="261" y="1455"/>
                      <a:pt x="291" y="1462"/>
                      <a:pt x="315" y="1482"/>
                    </a:cubicBezTo>
                    <a:cubicBezTo>
                      <a:pt x="343" y="1505"/>
                      <a:pt x="370" y="1524"/>
                      <a:pt x="405" y="1536"/>
                    </a:cubicBezTo>
                    <a:cubicBezTo>
                      <a:pt x="430" y="1561"/>
                      <a:pt x="465" y="1576"/>
                      <a:pt x="495" y="1596"/>
                    </a:cubicBezTo>
                    <a:cubicBezTo>
                      <a:pt x="515" y="1626"/>
                      <a:pt x="553" y="1634"/>
                      <a:pt x="585" y="1650"/>
                    </a:cubicBezTo>
                    <a:cubicBezTo>
                      <a:pt x="624" y="1670"/>
                      <a:pt x="581" y="1653"/>
                      <a:pt x="621" y="1680"/>
                    </a:cubicBezTo>
                    <a:cubicBezTo>
                      <a:pt x="626" y="1684"/>
                      <a:pt x="633" y="1683"/>
                      <a:pt x="639" y="1686"/>
                    </a:cubicBezTo>
                    <a:cubicBezTo>
                      <a:pt x="665" y="1700"/>
                      <a:pt x="684" y="1725"/>
                      <a:pt x="711" y="1734"/>
                    </a:cubicBezTo>
                    <a:cubicBezTo>
                      <a:pt x="771" y="1779"/>
                      <a:pt x="836" y="1812"/>
                      <a:pt x="909" y="1836"/>
                    </a:cubicBezTo>
                    <a:cubicBezTo>
                      <a:pt x="1063" y="1824"/>
                      <a:pt x="1039" y="1837"/>
                      <a:pt x="1131" y="1776"/>
                    </a:cubicBezTo>
                    <a:cubicBezTo>
                      <a:pt x="1139" y="1764"/>
                      <a:pt x="1150" y="1754"/>
                      <a:pt x="1155" y="1740"/>
                    </a:cubicBezTo>
                    <a:cubicBezTo>
                      <a:pt x="1169" y="1698"/>
                      <a:pt x="1155" y="1708"/>
                      <a:pt x="1185" y="1698"/>
                    </a:cubicBezTo>
                    <a:cubicBezTo>
                      <a:pt x="1218" y="1648"/>
                      <a:pt x="1291" y="1661"/>
                      <a:pt x="1341" y="1638"/>
                    </a:cubicBezTo>
                    <a:cubicBezTo>
                      <a:pt x="1389" y="1616"/>
                      <a:pt x="1385" y="1617"/>
                      <a:pt x="1425" y="1590"/>
                    </a:cubicBezTo>
                    <a:cubicBezTo>
                      <a:pt x="1431" y="1586"/>
                      <a:pt x="1443" y="1578"/>
                      <a:pt x="1443" y="1578"/>
                    </a:cubicBezTo>
                    <a:cubicBezTo>
                      <a:pt x="1467" y="1542"/>
                      <a:pt x="1505" y="1508"/>
                      <a:pt x="1545" y="1488"/>
                    </a:cubicBezTo>
                    <a:cubicBezTo>
                      <a:pt x="1553" y="1463"/>
                      <a:pt x="1565" y="1449"/>
                      <a:pt x="1587" y="1434"/>
                    </a:cubicBezTo>
                    <a:cubicBezTo>
                      <a:pt x="1597" y="1404"/>
                      <a:pt x="1627" y="1352"/>
                      <a:pt x="1647" y="1326"/>
                    </a:cubicBezTo>
                    <a:cubicBezTo>
                      <a:pt x="1653" y="1258"/>
                      <a:pt x="1656" y="1175"/>
                      <a:pt x="1695" y="1116"/>
                    </a:cubicBezTo>
                    <a:cubicBezTo>
                      <a:pt x="1701" y="1093"/>
                      <a:pt x="1712" y="1078"/>
                      <a:pt x="1719" y="1056"/>
                    </a:cubicBezTo>
                    <a:cubicBezTo>
                      <a:pt x="1721" y="1022"/>
                      <a:pt x="1722" y="988"/>
                      <a:pt x="1725" y="954"/>
                    </a:cubicBezTo>
                    <a:cubicBezTo>
                      <a:pt x="1726" y="948"/>
                      <a:pt x="1734" y="941"/>
                      <a:pt x="1731" y="936"/>
                    </a:cubicBezTo>
                    <a:cubicBezTo>
                      <a:pt x="1726" y="928"/>
                      <a:pt x="1715" y="928"/>
                      <a:pt x="1707" y="924"/>
                    </a:cubicBezTo>
                    <a:cubicBezTo>
                      <a:pt x="1732" y="891"/>
                      <a:pt x="1743" y="858"/>
                      <a:pt x="1761" y="822"/>
                    </a:cubicBezTo>
                    <a:cubicBezTo>
                      <a:pt x="1768" y="779"/>
                      <a:pt x="1775" y="739"/>
                      <a:pt x="1779" y="696"/>
                    </a:cubicBezTo>
                    <a:cubicBezTo>
                      <a:pt x="1773" y="497"/>
                      <a:pt x="1793" y="569"/>
                      <a:pt x="1761" y="474"/>
                    </a:cubicBezTo>
                    <a:cubicBezTo>
                      <a:pt x="1756" y="458"/>
                      <a:pt x="1729" y="467"/>
                      <a:pt x="1713" y="462"/>
                    </a:cubicBezTo>
                    <a:cubicBezTo>
                      <a:pt x="1715" y="452"/>
                      <a:pt x="1709" y="434"/>
                      <a:pt x="1719" y="432"/>
                    </a:cubicBezTo>
                    <a:cubicBezTo>
                      <a:pt x="1724" y="431"/>
                      <a:pt x="1752" y="473"/>
                      <a:pt x="1773" y="480"/>
                    </a:cubicBezTo>
                    <a:cubicBezTo>
                      <a:pt x="1766" y="415"/>
                      <a:pt x="1770" y="377"/>
                      <a:pt x="1701" y="354"/>
                    </a:cubicBezTo>
                    <a:cubicBezTo>
                      <a:pt x="1691" y="325"/>
                      <a:pt x="1703" y="343"/>
                      <a:pt x="1677" y="330"/>
                    </a:cubicBezTo>
                    <a:cubicBezTo>
                      <a:pt x="1671" y="327"/>
                      <a:pt x="1659" y="318"/>
                      <a:pt x="1659" y="31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721" name="Group 138"/>
              <p:cNvGrpSpPr>
                <a:grpSpLocks/>
              </p:cNvGrpSpPr>
              <p:nvPr/>
            </p:nvGrpSpPr>
            <p:grpSpPr bwMode="auto">
              <a:xfrm>
                <a:off x="5222875" y="2563813"/>
                <a:ext cx="258763" cy="246062"/>
                <a:chOff x="1400" y="2127"/>
                <a:chExt cx="163" cy="155"/>
              </a:xfrm>
            </p:grpSpPr>
            <p:sp>
              <p:nvSpPr>
                <p:cNvPr id="1383" name="Freeform 139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4" name="Freeform 140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2" name="Group 141"/>
              <p:cNvGrpSpPr>
                <a:grpSpLocks/>
              </p:cNvGrpSpPr>
              <p:nvPr/>
            </p:nvGrpSpPr>
            <p:grpSpPr bwMode="auto">
              <a:xfrm>
                <a:off x="3927475" y="3859213"/>
                <a:ext cx="258763" cy="246062"/>
                <a:chOff x="1400" y="2127"/>
                <a:chExt cx="163" cy="155"/>
              </a:xfrm>
            </p:grpSpPr>
            <p:sp>
              <p:nvSpPr>
                <p:cNvPr id="1381" name="Freeform 14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382" name="Freeform 14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3" name="Group 144"/>
              <p:cNvGrpSpPr>
                <a:grpSpLocks/>
              </p:cNvGrpSpPr>
              <p:nvPr/>
            </p:nvGrpSpPr>
            <p:grpSpPr bwMode="auto">
              <a:xfrm rot="1874145">
                <a:off x="3698875" y="2182813"/>
                <a:ext cx="1211263" cy="677862"/>
                <a:chOff x="1560" y="1488"/>
                <a:chExt cx="763" cy="427"/>
              </a:xfrm>
            </p:grpSpPr>
            <p:sp>
              <p:nvSpPr>
                <p:cNvPr id="1357" name="Freeform 145"/>
                <p:cNvSpPr>
                  <a:spLocks/>
                </p:cNvSpPr>
                <p:nvPr/>
              </p:nvSpPr>
              <p:spPr bwMode="auto">
                <a:xfrm>
                  <a:off x="1662" y="1588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58" name="Group 146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379" name="Freeform 14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80" name="Freeform 148"/>
                  <p:cNvSpPr>
                    <a:spLocks/>
                  </p:cNvSpPr>
                  <p:nvPr/>
                </p:nvSpPr>
                <p:spPr bwMode="auto">
                  <a:xfrm>
                    <a:off x="1417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59" name="Freeform 149"/>
                <p:cNvSpPr>
                  <a:spLocks/>
                </p:cNvSpPr>
                <p:nvPr/>
              </p:nvSpPr>
              <p:spPr bwMode="auto">
                <a:xfrm>
                  <a:off x="1869" y="172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0" name="Group 150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377" name="Freeform 1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8" name="Freeform 152"/>
                  <p:cNvSpPr>
                    <a:spLocks/>
                  </p:cNvSpPr>
                  <p:nvPr/>
                </p:nvSpPr>
                <p:spPr bwMode="auto">
                  <a:xfrm>
                    <a:off x="1420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1" name="Group 153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375" name="Freeform 1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6" name="Freeform 155"/>
                  <p:cNvSpPr>
                    <a:spLocks/>
                  </p:cNvSpPr>
                  <p:nvPr/>
                </p:nvSpPr>
                <p:spPr bwMode="auto">
                  <a:xfrm>
                    <a:off x="1416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2" name="Group 156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3" name="Freeform 15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4" name="Freeform 158"/>
                  <p:cNvSpPr>
                    <a:spLocks/>
                  </p:cNvSpPr>
                  <p:nvPr/>
                </p:nvSpPr>
                <p:spPr bwMode="auto">
                  <a:xfrm>
                    <a:off x="1417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63" name="Freeform 159"/>
                <p:cNvSpPr>
                  <a:spLocks/>
                </p:cNvSpPr>
                <p:nvPr/>
              </p:nvSpPr>
              <p:spPr bwMode="auto">
                <a:xfrm>
                  <a:off x="1704" y="1612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4" name="Freeform 160"/>
                <p:cNvSpPr>
                  <a:spLocks/>
                </p:cNvSpPr>
                <p:nvPr/>
              </p:nvSpPr>
              <p:spPr bwMode="auto">
                <a:xfrm>
                  <a:off x="2110" y="1659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5" name="Freeform 161"/>
                <p:cNvSpPr>
                  <a:spLocks/>
                </p:cNvSpPr>
                <p:nvPr/>
              </p:nvSpPr>
              <p:spPr bwMode="auto">
                <a:xfrm>
                  <a:off x="1651" y="175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66" name="Freeform 162"/>
                <p:cNvSpPr>
                  <a:spLocks/>
                </p:cNvSpPr>
                <p:nvPr/>
              </p:nvSpPr>
              <p:spPr bwMode="auto">
                <a:xfrm>
                  <a:off x="2074" y="153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67" name="Group 163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371" name="Freeform 1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2" name="Freeform 16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68" name="Group 166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369" name="Freeform 167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70" name="Freeform 168"/>
                  <p:cNvSpPr>
                    <a:spLocks/>
                  </p:cNvSpPr>
                  <p:nvPr/>
                </p:nvSpPr>
                <p:spPr bwMode="auto">
                  <a:xfrm>
                    <a:off x="1419" y="216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4" name="Group 169"/>
              <p:cNvGrpSpPr>
                <a:grpSpLocks/>
              </p:cNvGrpSpPr>
              <p:nvPr/>
            </p:nvGrpSpPr>
            <p:grpSpPr bwMode="auto">
              <a:xfrm>
                <a:off x="5222875" y="2640013"/>
                <a:ext cx="698500" cy="627062"/>
                <a:chOff x="2956" y="2016"/>
                <a:chExt cx="440" cy="395"/>
              </a:xfrm>
            </p:grpSpPr>
            <p:sp>
              <p:nvSpPr>
                <p:cNvPr id="1340" name="Freeform 170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1" name="Group 171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55" name="Freeform 17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6" name="Freeform 17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2" name="Group 174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53" name="Freeform 175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4" name="Freeform 176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43" name="Group 177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51" name="Freeform 17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2" name="Freeform 17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4" name="Freeform 180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5" name="Freeform 181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46" name="Freeform 182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47" name="Group 183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49" name="Freeform 18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50" name="Freeform 18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48" name="Freeform 186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5" name="Group 187"/>
              <p:cNvGrpSpPr>
                <a:grpSpLocks/>
              </p:cNvGrpSpPr>
              <p:nvPr/>
            </p:nvGrpSpPr>
            <p:grpSpPr bwMode="auto">
              <a:xfrm>
                <a:off x="3317875" y="2868613"/>
                <a:ext cx="698500" cy="627062"/>
                <a:chOff x="2956" y="2016"/>
                <a:chExt cx="440" cy="395"/>
              </a:xfrm>
            </p:grpSpPr>
            <p:sp>
              <p:nvSpPr>
                <p:cNvPr id="1323" name="Freeform 188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24" name="Group 189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38" name="Freeform 19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9" name="Freeform 19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5" name="Group 192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36" name="Freeform 19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7" name="Freeform 194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26" name="Group 195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34" name="Freeform 19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5" name="Freeform 19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27" name="Freeform 198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8" name="Freeform 199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29" name="Freeform 200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30" name="Group 201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32" name="Freeform 20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33" name="Freeform 20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31" name="Freeform 204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6" name="Group 205"/>
              <p:cNvGrpSpPr>
                <a:grpSpLocks/>
              </p:cNvGrpSpPr>
              <p:nvPr/>
            </p:nvGrpSpPr>
            <p:grpSpPr bwMode="auto">
              <a:xfrm>
                <a:off x="4003675" y="3554413"/>
                <a:ext cx="698500" cy="627062"/>
                <a:chOff x="2956" y="2016"/>
                <a:chExt cx="440" cy="395"/>
              </a:xfrm>
            </p:grpSpPr>
            <p:sp>
              <p:nvSpPr>
                <p:cNvPr id="1306" name="Freeform 206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07" name="Group 207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21" name="Freeform 20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2" name="Freeform 20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8" name="Group 210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19" name="Freeform 21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20" name="Freeform 212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309" name="Group 213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17" name="Freeform 21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8" name="Freeform 215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0" name="Freeform 216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1" name="Freeform 217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312" name="Freeform 218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313" name="Group 219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315" name="Freeform 220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16" name="Freeform 221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314" name="Freeform 222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7" name="Group 223"/>
              <p:cNvGrpSpPr>
                <a:grpSpLocks/>
              </p:cNvGrpSpPr>
              <p:nvPr/>
            </p:nvGrpSpPr>
            <p:grpSpPr bwMode="auto">
              <a:xfrm>
                <a:off x="3165475" y="3478213"/>
                <a:ext cx="698500" cy="627062"/>
                <a:chOff x="2956" y="2016"/>
                <a:chExt cx="440" cy="395"/>
              </a:xfrm>
            </p:grpSpPr>
            <p:sp>
              <p:nvSpPr>
                <p:cNvPr id="1289" name="Freeform 224"/>
                <p:cNvSpPr>
                  <a:spLocks/>
                </p:cNvSpPr>
                <p:nvPr/>
              </p:nvSpPr>
              <p:spPr bwMode="auto">
                <a:xfrm>
                  <a:off x="3024" y="2112"/>
                  <a:ext cx="359" cy="200"/>
                </a:xfrm>
                <a:custGeom>
                  <a:avLst/>
                  <a:gdLst>
                    <a:gd name="T0" fmla="*/ 173 w 359"/>
                    <a:gd name="T1" fmla="*/ 86 h 200"/>
                    <a:gd name="T2" fmla="*/ 273 w 359"/>
                    <a:gd name="T3" fmla="*/ 23 h 200"/>
                    <a:gd name="T4" fmla="*/ 291 w 359"/>
                    <a:gd name="T5" fmla="*/ 50 h 200"/>
                    <a:gd name="T6" fmla="*/ 100 w 359"/>
                    <a:gd name="T7" fmla="*/ 159 h 200"/>
                    <a:gd name="T8" fmla="*/ 27 w 359"/>
                    <a:gd name="T9" fmla="*/ 168 h 200"/>
                    <a:gd name="T10" fmla="*/ 145 w 359"/>
                    <a:gd name="T11" fmla="*/ 105 h 200"/>
                    <a:gd name="T12" fmla="*/ 173 w 359"/>
                    <a:gd name="T13" fmla="*/ 86 h 2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59"/>
                    <a:gd name="T22" fmla="*/ 0 h 200"/>
                    <a:gd name="T23" fmla="*/ 359 w 359"/>
                    <a:gd name="T24" fmla="*/ 200 h 2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59" h="200">
                      <a:moveTo>
                        <a:pt x="173" y="86"/>
                      </a:moveTo>
                      <a:cubicBezTo>
                        <a:pt x="190" y="0"/>
                        <a:pt x="180" y="12"/>
                        <a:pt x="273" y="23"/>
                      </a:cubicBezTo>
                      <a:cubicBezTo>
                        <a:pt x="279" y="32"/>
                        <a:pt x="286" y="40"/>
                        <a:pt x="291" y="50"/>
                      </a:cubicBezTo>
                      <a:cubicBezTo>
                        <a:pt x="359" y="187"/>
                        <a:pt x="156" y="156"/>
                        <a:pt x="100" y="159"/>
                      </a:cubicBezTo>
                      <a:cubicBezTo>
                        <a:pt x="51" y="175"/>
                        <a:pt x="73" y="200"/>
                        <a:pt x="27" y="168"/>
                      </a:cubicBezTo>
                      <a:cubicBezTo>
                        <a:pt x="0" y="86"/>
                        <a:pt x="62" y="111"/>
                        <a:pt x="145" y="105"/>
                      </a:cubicBezTo>
                      <a:cubicBezTo>
                        <a:pt x="176" y="95"/>
                        <a:pt x="173" y="106"/>
                        <a:pt x="173" y="86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0" name="Group 225"/>
                <p:cNvGrpSpPr>
                  <a:grpSpLocks/>
                </p:cNvGrpSpPr>
                <p:nvPr/>
              </p:nvGrpSpPr>
              <p:grpSpPr bwMode="auto">
                <a:xfrm>
                  <a:off x="3072" y="2256"/>
                  <a:ext cx="163" cy="155"/>
                  <a:chOff x="1400" y="2127"/>
                  <a:chExt cx="163" cy="155"/>
                </a:xfrm>
              </p:grpSpPr>
              <p:sp>
                <p:nvSpPr>
                  <p:cNvPr id="1304" name="Freeform 22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5" name="Freeform 22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1" name="Group 228"/>
                <p:cNvGrpSpPr>
                  <a:grpSpLocks/>
                </p:cNvGrpSpPr>
                <p:nvPr/>
              </p:nvGrpSpPr>
              <p:grpSpPr bwMode="auto">
                <a:xfrm>
                  <a:off x="3220" y="2016"/>
                  <a:ext cx="163" cy="155"/>
                  <a:chOff x="1400" y="2127"/>
                  <a:chExt cx="163" cy="155"/>
                </a:xfrm>
              </p:grpSpPr>
              <p:sp>
                <p:nvSpPr>
                  <p:cNvPr id="1302" name="Freeform 22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3" name="Freeform 23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92" name="Group 231"/>
                <p:cNvGrpSpPr>
                  <a:grpSpLocks/>
                </p:cNvGrpSpPr>
                <p:nvPr/>
              </p:nvGrpSpPr>
              <p:grpSpPr bwMode="auto">
                <a:xfrm>
                  <a:off x="2956" y="2088"/>
                  <a:ext cx="163" cy="155"/>
                  <a:chOff x="1400" y="2127"/>
                  <a:chExt cx="163" cy="155"/>
                </a:xfrm>
              </p:grpSpPr>
              <p:sp>
                <p:nvSpPr>
                  <p:cNvPr id="1300" name="Freeform 232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301" name="Freeform 233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3" name="Freeform 234"/>
                <p:cNvSpPr>
                  <a:spLocks/>
                </p:cNvSpPr>
                <p:nvPr/>
              </p:nvSpPr>
              <p:spPr bwMode="auto">
                <a:xfrm>
                  <a:off x="2996" y="224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4" name="Freeform 235"/>
                <p:cNvSpPr>
                  <a:spLocks/>
                </p:cNvSpPr>
                <p:nvPr/>
              </p:nvSpPr>
              <p:spPr bwMode="auto">
                <a:xfrm>
                  <a:off x="3148" y="2056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95" name="Freeform 236"/>
                <p:cNvSpPr>
                  <a:spLocks/>
                </p:cNvSpPr>
                <p:nvPr/>
              </p:nvSpPr>
              <p:spPr bwMode="auto">
                <a:xfrm>
                  <a:off x="3120" y="212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96" name="Group 237"/>
                <p:cNvGrpSpPr>
                  <a:grpSpLocks/>
                </p:cNvGrpSpPr>
                <p:nvPr/>
              </p:nvGrpSpPr>
              <p:grpSpPr bwMode="auto">
                <a:xfrm>
                  <a:off x="3216" y="2240"/>
                  <a:ext cx="163" cy="155"/>
                  <a:chOff x="1400" y="2127"/>
                  <a:chExt cx="163" cy="155"/>
                </a:xfrm>
              </p:grpSpPr>
              <p:sp>
                <p:nvSpPr>
                  <p:cNvPr id="1298" name="Freeform 23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99" name="Freeform 239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97" name="Freeform 240"/>
                <p:cNvSpPr>
                  <a:spLocks/>
                </p:cNvSpPr>
                <p:nvPr/>
              </p:nvSpPr>
              <p:spPr bwMode="auto">
                <a:xfrm>
                  <a:off x="3312" y="216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28" name="Group 241"/>
              <p:cNvGrpSpPr>
                <a:grpSpLocks/>
              </p:cNvGrpSpPr>
              <p:nvPr/>
            </p:nvGrpSpPr>
            <p:grpSpPr bwMode="auto">
              <a:xfrm rot="-8585416">
                <a:off x="3775075" y="4164013"/>
                <a:ext cx="1211263" cy="677862"/>
                <a:chOff x="1560" y="1488"/>
                <a:chExt cx="763" cy="427"/>
              </a:xfrm>
            </p:grpSpPr>
            <p:sp>
              <p:nvSpPr>
                <p:cNvPr id="1265" name="Freeform 242"/>
                <p:cNvSpPr>
                  <a:spLocks/>
                </p:cNvSpPr>
                <p:nvPr/>
              </p:nvSpPr>
              <p:spPr bwMode="auto">
                <a:xfrm>
                  <a:off x="1666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6" name="Group 243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87" name="Freeform 24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8" name="Freeform 24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67" name="Freeform 246"/>
                <p:cNvSpPr>
                  <a:spLocks/>
                </p:cNvSpPr>
                <p:nvPr/>
              </p:nvSpPr>
              <p:spPr bwMode="auto">
                <a:xfrm>
                  <a:off x="1861" y="1723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68" name="Group 247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85" name="Freeform 248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6" name="Freeform 249"/>
                  <p:cNvSpPr>
                    <a:spLocks/>
                  </p:cNvSpPr>
                  <p:nvPr/>
                </p:nvSpPr>
                <p:spPr bwMode="auto">
                  <a:xfrm>
                    <a:off x="1442" y="2161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69" name="Group 250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83" name="Freeform 25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4" name="Freeform 252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0" name="Group 253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81" name="Freeform 25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2" name="Freeform 255"/>
                  <p:cNvSpPr>
                    <a:spLocks/>
                  </p:cNvSpPr>
                  <p:nvPr/>
                </p:nvSpPr>
                <p:spPr bwMode="auto">
                  <a:xfrm>
                    <a:off x="1442" y="216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71" name="Freeform 256"/>
                <p:cNvSpPr>
                  <a:spLocks/>
                </p:cNvSpPr>
                <p:nvPr/>
              </p:nvSpPr>
              <p:spPr bwMode="auto">
                <a:xfrm>
                  <a:off x="1707" y="161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2" name="Freeform 257"/>
                <p:cNvSpPr>
                  <a:spLocks/>
                </p:cNvSpPr>
                <p:nvPr/>
              </p:nvSpPr>
              <p:spPr bwMode="auto">
                <a:xfrm>
                  <a:off x="2112" y="1660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3" name="Freeform 258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74" name="Freeform 259"/>
                <p:cNvSpPr>
                  <a:spLocks/>
                </p:cNvSpPr>
                <p:nvPr/>
              </p:nvSpPr>
              <p:spPr bwMode="auto">
                <a:xfrm>
                  <a:off x="2078" y="1538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75" name="Group 260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79" name="Freeform 261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80" name="Freeform 262"/>
                  <p:cNvSpPr>
                    <a:spLocks/>
                  </p:cNvSpPr>
                  <p:nvPr/>
                </p:nvSpPr>
                <p:spPr bwMode="auto">
                  <a:xfrm>
                    <a:off x="1437" y="2159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76" name="Group 263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77" name="Freeform 264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78" name="Freeform 265"/>
                  <p:cNvSpPr>
                    <a:spLocks/>
                  </p:cNvSpPr>
                  <p:nvPr/>
                </p:nvSpPr>
                <p:spPr bwMode="auto">
                  <a:xfrm>
                    <a:off x="1444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29" name="Group 266"/>
              <p:cNvGrpSpPr>
                <a:grpSpLocks/>
              </p:cNvGrpSpPr>
              <p:nvPr/>
            </p:nvGrpSpPr>
            <p:grpSpPr bwMode="auto">
              <a:xfrm rot="-2173390">
                <a:off x="4765675" y="3859213"/>
                <a:ext cx="1211263" cy="677862"/>
                <a:chOff x="1560" y="1488"/>
                <a:chExt cx="763" cy="427"/>
              </a:xfrm>
            </p:grpSpPr>
            <p:sp>
              <p:nvSpPr>
                <p:cNvPr id="1241" name="Freeform 267"/>
                <p:cNvSpPr>
                  <a:spLocks/>
                </p:cNvSpPr>
                <p:nvPr/>
              </p:nvSpPr>
              <p:spPr bwMode="auto">
                <a:xfrm>
                  <a:off x="1663" y="1589"/>
                  <a:ext cx="591" cy="189"/>
                </a:xfrm>
                <a:custGeom>
                  <a:avLst/>
                  <a:gdLst>
                    <a:gd name="T0" fmla="*/ 46 w 591"/>
                    <a:gd name="T1" fmla="*/ 120 h 189"/>
                    <a:gd name="T2" fmla="*/ 264 w 591"/>
                    <a:gd name="T3" fmla="*/ 84 h 189"/>
                    <a:gd name="T4" fmla="*/ 491 w 591"/>
                    <a:gd name="T5" fmla="*/ 38 h 189"/>
                    <a:gd name="T6" fmla="*/ 591 w 591"/>
                    <a:gd name="T7" fmla="*/ 11 h 189"/>
                    <a:gd name="T8" fmla="*/ 528 w 591"/>
                    <a:gd name="T9" fmla="*/ 29 h 189"/>
                    <a:gd name="T10" fmla="*/ 482 w 591"/>
                    <a:gd name="T11" fmla="*/ 66 h 189"/>
                    <a:gd name="T12" fmla="*/ 400 w 591"/>
                    <a:gd name="T13" fmla="*/ 75 h 189"/>
                    <a:gd name="T14" fmla="*/ 355 w 591"/>
                    <a:gd name="T15" fmla="*/ 111 h 189"/>
                    <a:gd name="T16" fmla="*/ 210 w 591"/>
                    <a:gd name="T17" fmla="*/ 138 h 189"/>
                    <a:gd name="T18" fmla="*/ 100 w 591"/>
                    <a:gd name="T19" fmla="*/ 184 h 189"/>
                    <a:gd name="T20" fmla="*/ 0 w 591"/>
                    <a:gd name="T21" fmla="*/ 138 h 189"/>
                    <a:gd name="T22" fmla="*/ 46 w 591"/>
                    <a:gd name="T23" fmla="*/ 120 h 1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91"/>
                    <a:gd name="T37" fmla="*/ 0 h 189"/>
                    <a:gd name="T38" fmla="*/ 591 w 591"/>
                    <a:gd name="T39" fmla="*/ 189 h 1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91" h="189">
                      <a:moveTo>
                        <a:pt x="46" y="120"/>
                      </a:moveTo>
                      <a:cubicBezTo>
                        <a:pt x="119" y="110"/>
                        <a:pt x="191" y="94"/>
                        <a:pt x="264" y="84"/>
                      </a:cubicBezTo>
                      <a:cubicBezTo>
                        <a:pt x="336" y="36"/>
                        <a:pt x="399" y="44"/>
                        <a:pt x="491" y="38"/>
                      </a:cubicBezTo>
                      <a:cubicBezTo>
                        <a:pt x="530" y="0"/>
                        <a:pt x="537" y="0"/>
                        <a:pt x="591" y="11"/>
                      </a:cubicBezTo>
                      <a:cubicBezTo>
                        <a:pt x="570" y="18"/>
                        <a:pt x="548" y="21"/>
                        <a:pt x="528" y="29"/>
                      </a:cubicBezTo>
                      <a:cubicBezTo>
                        <a:pt x="510" y="37"/>
                        <a:pt x="501" y="61"/>
                        <a:pt x="482" y="66"/>
                      </a:cubicBezTo>
                      <a:cubicBezTo>
                        <a:pt x="456" y="73"/>
                        <a:pt x="427" y="72"/>
                        <a:pt x="400" y="75"/>
                      </a:cubicBezTo>
                      <a:cubicBezTo>
                        <a:pt x="299" y="109"/>
                        <a:pt x="451" y="52"/>
                        <a:pt x="355" y="111"/>
                      </a:cubicBezTo>
                      <a:cubicBezTo>
                        <a:pt x="318" y="134"/>
                        <a:pt x="246" y="134"/>
                        <a:pt x="210" y="138"/>
                      </a:cubicBezTo>
                      <a:cubicBezTo>
                        <a:pt x="171" y="151"/>
                        <a:pt x="138" y="172"/>
                        <a:pt x="100" y="184"/>
                      </a:cubicBezTo>
                      <a:cubicBezTo>
                        <a:pt x="45" y="176"/>
                        <a:pt x="18" y="189"/>
                        <a:pt x="0" y="138"/>
                      </a:cubicBezTo>
                      <a:cubicBezTo>
                        <a:pt x="34" y="127"/>
                        <a:pt x="19" y="133"/>
                        <a:pt x="46" y="1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2" name="Group 268"/>
                <p:cNvGrpSpPr>
                  <a:grpSpLocks/>
                </p:cNvGrpSpPr>
                <p:nvPr/>
              </p:nvGrpSpPr>
              <p:grpSpPr bwMode="auto">
                <a:xfrm>
                  <a:off x="1728" y="1760"/>
                  <a:ext cx="163" cy="155"/>
                  <a:chOff x="1400" y="2127"/>
                  <a:chExt cx="163" cy="155"/>
                </a:xfrm>
              </p:grpSpPr>
              <p:sp>
                <p:nvSpPr>
                  <p:cNvPr id="1263" name="Freeform 26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4" name="Freeform 270"/>
                  <p:cNvSpPr>
                    <a:spLocks/>
                  </p:cNvSpPr>
                  <p:nvPr/>
                </p:nvSpPr>
                <p:spPr bwMode="auto">
                  <a:xfrm>
                    <a:off x="1420" y="2148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43" name="Freeform 271"/>
                <p:cNvSpPr>
                  <a:spLocks/>
                </p:cNvSpPr>
                <p:nvPr/>
              </p:nvSpPr>
              <p:spPr bwMode="auto">
                <a:xfrm>
                  <a:off x="1871" y="172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44" name="Group 272"/>
                <p:cNvGrpSpPr>
                  <a:grpSpLocks/>
                </p:cNvGrpSpPr>
                <p:nvPr/>
              </p:nvGrpSpPr>
              <p:grpSpPr bwMode="auto">
                <a:xfrm>
                  <a:off x="1968" y="1680"/>
                  <a:ext cx="163" cy="155"/>
                  <a:chOff x="1400" y="2127"/>
                  <a:chExt cx="163" cy="155"/>
                </a:xfrm>
              </p:grpSpPr>
              <p:sp>
                <p:nvSpPr>
                  <p:cNvPr id="1261" name="Freeform 273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2" name="Freeform 274"/>
                  <p:cNvSpPr>
                    <a:spLocks/>
                  </p:cNvSpPr>
                  <p:nvPr/>
                </p:nvSpPr>
                <p:spPr bwMode="auto">
                  <a:xfrm>
                    <a:off x="1424" y="2153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45" name="Group 275"/>
                <p:cNvGrpSpPr>
                  <a:grpSpLocks/>
                </p:cNvGrpSpPr>
                <p:nvPr/>
              </p:nvGrpSpPr>
              <p:grpSpPr bwMode="auto">
                <a:xfrm>
                  <a:off x="1920" y="1488"/>
                  <a:ext cx="163" cy="155"/>
                  <a:chOff x="1400" y="2127"/>
                  <a:chExt cx="163" cy="155"/>
                </a:xfrm>
              </p:grpSpPr>
              <p:sp>
                <p:nvSpPr>
                  <p:cNvPr id="1259" name="Freeform 27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60" name="Freeform 277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246" name="Group 278"/>
                <p:cNvGrpSpPr>
                  <a:grpSpLocks/>
                </p:cNvGrpSpPr>
                <p:nvPr/>
              </p:nvGrpSpPr>
              <p:grpSpPr bwMode="auto">
                <a:xfrm>
                  <a:off x="1776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7" name="Freeform 27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8" name="Freeform 280"/>
                  <p:cNvSpPr>
                    <a:spLocks/>
                  </p:cNvSpPr>
                  <p:nvPr/>
                </p:nvSpPr>
                <p:spPr bwMode="auto">
                  <a:xfrm>
                    <a:off x="1431" y="2170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247" name="Freeform 281"/>
                <p:cNvSpPr>
                  <a:spLocks/>
                </p:cNvSpPr>
                <p:nvPr/>
              </p:nvSpPr>
              <p:spPr bwMode="auto">
                <a:xfrm>
                  <a:off x="1706" y="1614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8" name="Freeform 282"/>
                <p:cNvSpPr>
                  <a:spLocks/>
                </p:cNvSpPr>
                <p:nvPr/>
              </p:nvSpPr>
              <p:spPr bwMode="auto">
                <a:xfrm>
                  <a:off x="2097" y="162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49" name="Freeform 283"/>
                <p:cNvSpPr>
                  <a:spLocks/>
                </p:cNvSpPr>
                <p:nvPr/>
              </p:nvSpPr>
              <p:spPr bwMode="auto">
                <a:xfrm>
                  <a:off x="1652" y="1755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50" name="Freeform 284"/>
                <p:cNvSpPr>
                  <a:spLocks/>
                </p:cNvSpPr>
                <p:nvPr/>
              </p:nvSpPr>
              <p:spPr bwMode="auto">
                <a:xfrm>
                  <a:off x="2077" y="1537"/>
                  <a:ext cx="84" cy="84"/>
                </a:xfrm>
                <a:custGeom>
                  <a:avLst/>
                  <a:gdLst>
                    <a:gd name="T0" fmla="*/ 0 w 84"/>
                    <a:gd name="T1" fmla="*/ 40 h 84"/>
                    <a:gd name="T2" fmla="*/ 28 w 84"/>
                    <a:gd name="T3" fmla="*/ 0 h 84"/>
                    <a:gd name="T4" fmla="*/ 84 w 84"/>
                    <a:gd name="T5" fmla="*/ 28 h 84"/>
                    <a:gd name="T6" fmla="*/ 44 w 84"/>
                    <a:gd name="T7" fmla="*/ 84 h 84"/>
                    <a:gd name="T8" fmla="*/ 0 w 84"/>
                    <a:gd name="T9" fmla="*/ 40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84"/>
                    <a:gd name="T17" fmla="*/ 84 w 8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84">
                      <a:moveTo>
                        <a:pt x="0" y="40"/>
                      </a:moveTo>
                      <a:cubicBezTo>
                        <a:pt x="4" y="11"/>
                        <a:pt x="2" y="9"/>
                        <a:pt x="28" y="0"/>
                      </a:cubicBezTo>
                      <a:cubicBezTo>
                        <a:pt x="64" y="4"/>
                        <a:pt x="66" y="1"/>
                        <a:pt x="84" y="28"/>
                      </a:cubicBezTo>
                      <a:cubicBezTo>
                        <a:pt x="80" y="61"/>
                        <a:pt x="76" y="73"/>
                        <a:pt x="44" y="84"/>
                      </a:cubicBezTo>
                      <a:cubicBezTo>
                        <a:pt x="12" y="73"/>
                        <a:pt x="15" y="70"/>
                        <a:pt x="0" y="40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51" name="Group 285"/>
                <p:cNvGrpSpPr>
                  <a:grpSpLocks/>
                </p:cNvGrpSpPr>
                <p:nvPr/>
              </p:nvGrpSpPr>
              <p:grpSpPr bwMode="auto">
                <a:xfrm>
                  <a:off x="2160" y="1536"/>
                  <a:ext cx="163" cy="155"/>
                  <a:chOff x="1400" y="2127"/>
                  <a:chExt cx="163" cy="155"/>
                </a:xfrm>
              </p:grpSpPr>
              <p:sp>
                <p:nvSpPr>
                  <p:cNvPr id="1255" name="Freeform 286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6" name="Freeform 287"/>
                  <p:cNvSpPr>
                    <a:spLocks/>
                  </p:cNvSpPr>
                  <p:nvPr/>
                </p:nvSpPr>
                <p:spPr bwMode="auto">
                  <a:xfrm>
                    <a:off x="1431" y="2155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52" name="Group 288"/>
                <p:cNvGrpSpPr>
                  <a:grpSpLocks/>
                </p:cNvGrpSpPr>
                <p:nvPr/>
              </p:nvGrpSpPr>
              <p:grpSpPr bwMode="auto">
                <a:xfrm>
                  <a:off x="1560" y="1604"/>
                  <a:ext cx="163" cy="155"/>
                  <a:chOff x="1400" y="2127"/>
                  <a:chExt cx="163" cy="155"/>
                </a:xfrm>
              </p:grpSpPr>
              <p:sp>
                <p:nvSpPr>
                  <p:cNvPr id="1253" name="Freeform 289"/>
                  <p:cNvSpPr>
                    <a:spLocks/>
                  </p:cNvSpPr>
                  <p:nvPr/>
                </p:nvSpPr>
                <p:spPr bwMode="auto">
                  <a:xfrm>
                    <a:off x="1400" y="2127"/>
                    <a:ext cx="163" cy="155"/>
                  </a:xfrm>
                  <a:custGeom>
                    <a:avLst/>
                    <a:gdLst>
                      <a:gd name="T0" fmla="*/ 0 w 163"/>
                      <a:gd name="T1" fmla="*/ 100 h 155"/>
                      <a:gd name="T2" fmla="*/ 63 w 163"/>
                      <a:gd name="T3" fmla="*/ 0 h 155"/>
                      <a:gd name="T4" fmla="*/ 163 w 163"/>
                      <a:gd name="T5" fmla="*/ 64 h 155"/>
                      <a:gd name="T6" fmla="*/ 73 w 163"/>
                      <a:gd name="T7" fmla="*/ 155 h 155"/>
                      <a:gd name="T8" fmla="*/ 27 w 163"/>
                      <a:gd name="T9" fmla="*/ 146 h 155"/>
                      <a:gd name="T10" fmla="*/ 18 w 163"/>
                      <a:gd name="T11" fmla="*/ 119 h 155"/>
                      <a:gd name="T12" fmla="*/ 0 w 163"/>
                      <a:gd name="T13" fmla="*/ 100 h 15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3"/>
                      <a:gd name="T22" fmla="*/ 0 h 155"/>
                      <a:gd name="T23" fmla="*/ 163 w 163"/>
                      <a:gd name="T24" fmla="*/ 155 h 15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3" h="155">
                        <a:moveTo>
                          <a:pt x="0" y="100"/>
                        </a:moveTo>
                        <a:cubicBezTo>
                          <a:pt x="9" y="26"/>
                          <a:pt x="1" y="23"/>
                          <a:pt x="63" y="0"/>
                        </a:cubicBezTo>
                        <a:cubicBezTo>
                          <a:pt x="137" y="10"/>
                          <a:pt x="142" y="2"/>
                          <a:pt x="163" y="64"/>
                        </a:cubicBezTo>
                        <a:cubicBezTo>
                          <a:pt x="149" y="149"/>
                          <a:pt x="160" y="143"/>
                          <a:pt x="73" y="155"/>
                        </a:cubicBezTo>
                        <a:cubicBezTo>
                          <a:pt x="58" y="152"/>
                          <a:pt x="40" y="155"/>
                          <a:pt x="27" y="146"/>
                        </a:cubicBezTo>
                        <a:cubicBezTo>
                          <a:pt x="19" y="141"/>
                          <a:pt x="23" y="127"/>
                          <a:pt x="18" y="119"/>
                        </a:cubicBezTo>
                        <a:cubicBezTo>
                          <a:pt x="14" y="111"/>
                          <a:pt x="0" y="100"/>
                          <a:pt x="0" y="100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1254" name="Freeform 290"/>
                  <p:cNvSpPr>
                    <a:spLocks/>
                  </p:cNvSpPr>
                  <p:nvPr/>
                </p:nvSpPr>
                <p:spPr bwMode="auto">
                  <a:xfrm>
                    <a:off x="1423" y="2154"/>
                    <a:ext cx="73" cy="66"/>
                  </a:xfrm>
                  <a:custGeom>
                    <a:avLst/>
                    <a:gdLst>
                      <a:gd name="T0" fmla="*/ 17 w 73"/>
                      <a:gd name="T1" fmla="*/ 18 h 66"/>
                      <a:gd name="T2" fmla="*/ 73 w 73"/>
                      <a:gd name="T3" fmla="*/ 26 h 66"/>
                      <a:gd name="T4" fmla="*/ 45 w 73"/>
                      <a:gd name="T5" fmla="*/ 66 h 66"/>
                      <a:gd name="T6" fmla="*/ 17 w 73"/>
                      <a:gd name="T7" fmla="*/ 18 h 6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3"/>
                      <a:gd name="T13" fmla="*/ 0 h 66"/>
                      <a:gd name="T14" fmla="*/ 73 w 73"/>
                      <a:gd name="T15" fmla="*/ 66 h 6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3" h="66">
                        <a:moveTo>
                          <a:pt x="17" y="18"/>
                        </a:moveTo>
                        <a:cubicBezTo>
                          <a:pt x="36" y="5"/>
                          <a:pt x="64" y="0"/>
                          <a:pt x="73" y="26"/>
                        </a:cubicBezTo>
                        <a:cubicBezTo>
                          <a:pt x="69" y="55"/>
                          <a:pt x="71" y="57"/>
                          <a:pt x="45" y="66"/>
                        </a:cubicBezTo>
                        <a:cubicBezTo>
                          <a:pt x="0" y="58"/>
                          <a:pt x="17" y="55"/>
                          <a:pt x="17" y="18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30" name="Group 291"/>
              <p:cNvGrpSpPr>
                <a:grpSpLocks/>
              </p:cNvGrpSpPr>
              <p:nvPr/>
            </p:nvGrpSpPr>
            <p:grpSpPr bwMode="auto">
              <a:xfrm>
                <a:off x="5146675" y="21828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172" name="Freeform 29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73" name="Group 29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8" name="Freeform 29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9" name="Freeform 29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40" name="Freeform 29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74" name="Group 29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35" name="Freeform 29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6" name="Freeform 29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7" name="Freeform 30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75" name="Freeform 30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6" name="Freeform 30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7" name="Freeform 30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8" name="Freeform 30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9" name="Freeform 30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0" name="Freeform 30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1" name="Freeform 30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2" name="Freeform 30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3" name="Freeform 30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4" name="Freeform 31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5" name="Freeform 31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6" name="Freeform 31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7" name="Freeform 31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8" name="Freeform 31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89" name="Freeform 31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90" name="Group 31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32" name="Freeform 31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3" name="Freeform 31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4" name="Freeform 31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91" name="Group 32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9" name="Freeform 32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0" name="Freeform 32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31" name="Freeform 32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92" name="Freeform 32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3" name="Freeform 32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4" name="Freeform 32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5" name="Freeform 32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6" name="Freeform 32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7" name="Freeform 32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8" name="Freeform 33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99" name="Freeform 33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0" name="Freeform 33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1" name="Freeform 33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2" name="Freeform 33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3" name="Freeform 33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4" name="Freeform 33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5" name="Freeform 33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06" name="Freeform 33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207" name="Group 33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226" name="Freeform 34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7" name="Freeform 34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8" name="Freeform 34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208" name="Group 34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223" name="Freeform 34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4" name="Freeform 34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225" name="Freeform 34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209" name="Freeform 34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0" name="Freeform 34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1" name="Freeform 34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2" name="Freeform 35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3" name="Freeform 35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4" name="Freeform 35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5" name="Freeform 35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6" name="Freeform 35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7" name="Freeform 35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8" name="Freeform 35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19" name="Freeform 35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0" name="Freeform 35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1" name="Freeform 35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222" name="Freeform 36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1" name="Group 361"/>
              <p:cNvGrpSpPr>
                <a:grpSpLocks/>
              </p:cNvGrpSpPr>
              <p:nvPr/>
            </p:nvGrpSpPr>
            <p:grpSpPr bwMode="auto">
              <a:xfrm rot="-621878">
                <a:off x="3687763" y="2532077"/>
                <a:ext cx="2220912" cy="809625"/>
                <a:chOff x="1625" y="1468"/>
                <a:chExt cx="1399" cy="51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63" name="Freeform 362"/>
                <p:cNvSpPr>
                  <a:spLocks/>
                </p:cNvSpPr>
                <p:nvPr/>
              </p:nvSpPr>
              <p:spPr bwMode="auto">
                <a:xfrm rot="-3405074">
                  <a:off x="2198" y="1175"/>
                  <a:ext cx="235" cy="1372"/>
                </a:xfrm>
                <a:custGeom>
                  <a:avLst/>
                  <a:gdLst>
                    <a:gd name="T0" fmla="*/ 86 w 271"/>
                    <a:gd name="T1" fmla="*/ 1 h 2744"/>
                    <a:gd name="T2" fmla="*/ 52 w 271"/>
                    <a:gd name="T3" fmla="*/ 10 h 2744"/>
                    <a:gd name="T4" fmla="*/ 40 w 271"/>
                    <a:gd name="T5" fmla="*/ 27 h 2744"/>
                    <a:gd name="T6" fmla="*/ 43 w 271"/>
                    <a:gd name="T7" fmla="*/ 43 h 2744"/>
                    <a:gd name="T8" fmla="*/ 36 w 271"/>
                    <a:gd name="T9" fmla="*/ 54 h 2744"/>
                    <a:gd name="T10" fmla="*/ 36 w 271"/>
                    <a:gd name="T11" fmla="*/ 67 h 2744"/>
                    <a:gd name="T12" fmla="*/ 40 w 271"/>
                    <a:gd name="T13" fmla="*/ 86 h 2744"/>
                    <a:gd name="T14" fmla="*/ 36 w 271"/>
                    <a:gd name="T15" fmla="*/ 97 h 2744"/>
                    <a:gd name="T16" fmla="*/ 43 w 271"/>
                    <a:gd name="T17" fmla="*/ 111 h 2744"/>
                    <a:gd name="T18" fmla="*/ 30 w 271"/>
                    <a:gd name="T19" fmla="*/ 127 h 2744"/>
                    <a:gd name="T20" fmla="*/ 37 w 271"/>
                    <a:gd name="T21" fmla="*/ 142 h 2744"/>
                    <a:gd name="T22" fmla="*/ 40 w 271"/>
                    <a:gd name="T23" fmla="*/ 156 h 2744"/>
                    <a:gd name="T24" fmla="*/ 30 w 271"/>
                    <a:gd name="T25" fmla="*/ 170 h 2744"/>
                    <a:gd name="T26" fmla="*/ 36 w 271"/>
                    <a:gd name="T27" fmla="*/ 182 h 2744"/>
                    <a:gd name="T28" fmla="*/ 37 w 271"/>
                    <a:gd name="T29" fmla="*/ 197 h 2744"/>
                    <a:gd name="T30" fmla="*/ 28 w 271"/>
                    <a:gd name="T31" fmla="*/ 210 h 2744"/>
                    <a:gd name="T32" fmla="*/ 28 w 271"/>
                    <a:gd name="T33" fmla="*/ 224 h 2744"/>
                    <a:gd name="T34" fmla="*/ 34 w 271"/>
                    <a:gd name="T35" fmla="*/ 237 h 2744"/>
                    <a:gd name="T36" fmla="*/ 31 w 271"/>
                    <a:gd name="T37" fmla="*/ 251 h 2744"/>
                    <a:gd name="T38" fmla="*/ 24 w 271"/>
                    <a:gd name="T39" fmla="*/ 266 h 2744"/>
                    <a:gd name="T40" fmla="*/ 24 w 271"/>
                    <a:gd name="T41" fmla="*/ 286 h 2744"/>
                    <a:gd name="T42" fmla="*/ 14 w 271"/>
                    <a:gd name="T43" fmla="*/ 300 h 2744"/>
                    <a:gd name="T44" fmla="*/ 20 w 271"/>
                    <a:gd name="T45" fmla="*/ 312 h 2744"/>
                    <a:gd name="T46" fmla="*/ 8 w 271"/>
                    <a:gd name="T47" fmla="*/ 322 h 2744"/>
                    <a:gd name="T48" fmla="*/ 0 w 271"/>
                    <a:gd name="T49" fmla="*/ 335 h 2744"/>
                    <a:gd name="T50" fmla="*/ 28 w 271"/>
                    <a:gd name="T51" fmla="*/ 342 h 2744"/>
                    <a:gd name="T52" fmla="*/ 95 w 271"/>
                    <a:gd name="T53" fmla="*/ 343 h 2744"/>
                    <a:gd name="T54" fmla="*/ 160 w 271"/>
                    <a:gd name="T55" fmla="*/ 340 h 2744"/>
                    <a:gd name="T56" fmla="*/ 177 w 271"/>
                    <a:gd name="T57" fmla="*/ 336 h 2744"/>
                    <a:gd name="T58" fmla="*/ 172 w 271"/>
                    <a:gd name="T59" fmla="*/ 331 h 2744"/>
                    <a:gd name="T60" fmla="*/ 157 w 271"/>
                    <a:gd name="T61" fmla="*/ 325 h 2744"/>
                    <a:gd name="T62" fmla="*/ 145 w 271"/>
                    <a:gd name="T63" fmla="*/ 317 h 2744"/>
                    <a:gd name="T64" fmla="*/ 141 w 271"/>
                    <a:gd name="T65" fmla="*/ 305 h 2744"/>
                    <a:gd name="T66" fmla="*/ 151 w 271"/>
                    <a:gd name="T67" fmla="*/ 294 h 2744"/>
                    <a:gd name="T68" fmla="*/ 145 w 271"/>
                    <a:gd name="T69" fmla="*/ 282 h 2744"/>
                    <a:gd name="T70" fmla="*/ 155 w 271"/>
                    <a:gd name="T71" fmla="*/ 264 h 2744"/>
                    <a:gd name="T72" fmla="*/ 150 w 271"/>
                    <a:gd name="T73" fmla="*/ 248 h 2744"/>
                    <a:gd name="T74" fmla="*/ 155 w 271"/>
                    <a:gd name="T75" fmla="*/ 235 h 2744"/>
                    <a:gd name="T76" fmla="*/ 161 w 271"/>
                    <a:gd name="T77" fmla="*/ 220 h 2744"/>
                    <a:gd name="T78" fmla="*/ 160 w 271"/>
                    <a:gd name="T79" fmla="*/ 207 h 2744"/>
                    <a:gd name="T80" fmla="*/ 150 w 271"/>
                    <a:gd name="T81" fmla="*/ 196 h 2744"/>
                    <a:gd name="T82" fmla="*/ 160 w 271"/>
                    <a:gd name="T83" fmla="*/ 182 h 2744"/>
                    <a:gd name="T84" fmla="*/ 165 w 271"/>
                    <a:gd name="T85" fmla="*/ 169 h 2744"/>
                    <a:gd name="T86" fmla="*/ 156 w 271"/>
                    <a:gd name="T87" fmla="*/ 156 h 2744"/>
                    <a:gd name="T88" fmla="*/ 156 w 271"/>
                    <a:gd name="T89" fmla="*/ 144 h 2744"/>
                    <a:gd name="T90" fmla="*/ 163 w 271"/>
                    <a:gd name="T91" fmla="*/ 132 h 2744"/>
                    <a:gd name="T92" fmla="*/ 156 w 271"/>
                    <a:gd name="T93" fmla="*/ 119 h 2744"/>
                    <a:gd name="T94" fmla="*/ 165 w 271"/>
                    <a:gd name="T95" fmla="*/ 100 h 2744"/>
                    <a:gd name="T96" fmla="*/ 167 w 271"/>
                    <a:gd name="T97" fmla="*/ 87 h 2744"/>
                    <a:gd name="T98" fmla="*/ 160 w 271"/>
                    <a:gd name="T99" fmla="*/ 77 h 2744"/>
                    <a:gd name="T100" fmla="*/ 167 w 271"/>
                    <a:gd name="T101" fmla="*/ 59 h 2744"/>
                    <a:gd name="T102" fmla="*/ 160 w 271"/>
                    <a:gd name="T103" fmla="*/ 45 h 2744"/>
                    <a:gd name="T104" fmla="*/ 157 w 271"/>
                    <a:gd name="T105" fmla="*/ 28 h 2744"/>
                    <a:gd name="T106" fmla="*/ 164 w 271"/>
                    <a:gd name="T107" fmla="*/ 14 h 2744"/>
                    <a:gd name="T108" fmla="*/ 148 w 271"/>
                    <a:gd name="T109" fmla="*/ 3 h 2744"/>
                    <a:gd name="T110" fmla="*/ 105 w 271"/>
                    <a:gd name="T111" fmla="*/ 0 h 274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271"/>
                    <a:gd name="T169" fmla="*/ 0 h 2744"/>
                    <a:gd name="T170" fmla="*/ 271 w 271"/>
                    <a:gd name="T171" fmla="*/ 2744 h 274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271" h="2744">
                      <a:moveTo>
                        <a:pt x="160" y="0"/>
                      </a:moveTo>
                      <a:lnTo>
                        <a:pt x="131" y="12"/>
                      </a:lnTo>
                      <a:lnTo>
                        <a:pt x="116" y="31"/>
                      </a:lnTo>
                      <a:lnTo>
                        <a:pt x="79" y="79"/>
                      </a:lnTo>
                      <a:lnTo>
                        <a:pt x="61" y="142"/>
                      </a:lnTo>
                      <a:lnTo>
                        <a:pt x="61" y="220"/>
                      </a:lnTo>
                      <a:lnTo>
                        <a:pt x="70" y="278"/>
                      </a:lnTo>
                      <a:lnTo>
                        <a:pt x="67" y="345"/>
                      </a:lnTo>
                      <a:lnTo>
                        <a:pt x="61" y="397"/>
                      </a:lnTo>
                      <a:lnTo>
                        <a:pt x="55" y="437"/>
                      </a:lnTo>
                      <a:lnTo>
                        <a:pt x="55" y="489"/>
                      </a:lnTo>
                      <a:lnTo>
                        <a:pt x="55" y="535"/>
                      </a:lnTo>
                      <a:lnTo>
                        <a:pt x="67" y="613"/>
                      </a:lnTo>
                      <a:lnTo>
                        <a:pt x="61" y="685"/>
                      </a:lnTo>
                      <a:lnTo>
                        <a:pt x="52" y="736"/>
                      </a:lnTo>
                      <a:lnTo>
                        <a:pt x="55" y="779"/>
                      </a:lnTo>
                      <a:lnTo>
                        <a:pt x="61" y="825"/>
                      </a:lnTo>
                      <a:lnTo>
                        <a:pt x="67" y="888"/>
                      </a:lnTo>
                      <a:lnTo>
                        <a:pt x="61" y="959"/>
                      </a:lnTo>
                      <a:lnTo>
                        <a:pt x="46" y="1023"/>
                      </a:lnTo>
                      <a:lnTo>
                        <a:pt x="49" y="1085"/>
                      </a:lnTo>
                      <a:lnTo>
                        <a:pt x="58" y="1136"/>
                      </a:lnTo>
                      <a:lnTo>
                        <a:pt x="61" y="1188"/>
                      </a:lnTo>
                      <a:lnTo>
                        <a:pt x="61" y="1243"/>
                      </a:lnTo>
                      <a:lnTo>
                        <a:pt x="49" y="1313"/>
                      </a:lnTo>
                      <a:lnTo>
                        <a:pt x="46" y="1356"/>
                      </a:lnTo>
                      <a:lnTo>
                        <a:pt x="49" y="1408"/>
                      </a:lnTo>
                      <a:lnTo>
                        <a:pt x="55" y="1463"/>
                      </a:lnTo>
                      <a:lnTo>
                        <a:pt x="55" y="1526"/>
                      </a:lnTo>
                      <a:lnTo>
                        <a:pt x="58" y="1579"/>
                      </a:lnTo>
                      <a:lnTo>
                        <a:pt x="52" y="1621"/>
                      </a:lnTo>
                      <a:lnTo>
                        <a:pt x="43" y="1683"/>
                      </a:lnTo>
                      <a:lnTo>
                        <a:pt x="43" y="1741"/>
                      </a:lnTo>
                      <a:lnTo>
                        <a:pt x="43" y="1796"/>
                      </a:lnTo>
                      <a:lnTo>
                        <a:pt x="49" y="1840"/>
                      </a:lnTo>
                      <a:lnTo>
                        <a:pt x="52" y="1899"/>
                      </a:lnTo>
                      <a:lnTo>
                        <a:pt x="61" y="1951"/>
                      </a:lnTo>
                      <a:lnTo>
                        <a:pt x="49" y="2012"/>
                      </a:lnTo>
                      <a:lnTo>
                        <a:pt x="37" y="2061"/>
                      </a:lnTo>
                      <a:lnTo>
                        <a:pt x="37" y="2123"/>
                      </a:lnTo>
                      <a:lnTo>
                        <a:pt x="43" y="2210"/>
                      </a:lnTo>
                      <a:lnTo>
                        <a:pt x="37" y="2284"/>
                      </a:lnTo>
                      <a:lnTo>
                        <a:pt x="24" y="2352"/>
                      </a:lnTo>
                      <a:lnTo>
                        <a:pt x="21" y="2394"/>
                      </a:lnTo>
                      <a:lnTo>
                        <a:pt x="24" y="2453"/>
                      </a:lnTo>
                      <a:lnTo>
                        <a:pt x="30" y="2495"/>
                      </a:lnTo>
                      <a:lnTo>
                        <a:pt x="24" y="2539"/>
                      </a:lnTo>
                      <a:lnTo>
                        <a:pt x="12" y="2570"/>
                      </a:lnTo>
                      <a:lnTo>
                        <a:pt x="6" y="2625"/>
                      </a:lnTo>
                      <a:lnTo>
                        <a:pt x="0" y="2680"/>
                      </a:lnTo>
                      <a:lnTo>
                        <a:pt x="3" y="2719"/>
                      </a:lnTo>
                      <a:lnTo>
                        <a:pt x="43" y="2735"/>
                      </a:lnTo>
                      <a:lnTo>
                        <a:pt x="85" y="2744"/>
                      </a:lnTo>
                      <a:lnTo>
                        <a:pt x="147" y="2744"/>
                      </a:lnTo>
                      <a:lnTo>
                        <a:pt x="205" y="2735"/>
                      </a:lnTo>
                      <a:lnTo>
                        <a:pt x="244" y="2719"/>
                      </a:lnTo>
                      <a:lnTo>
                        <a:pt x="268" y="2703"/>
                      </a:lnTo>
                      <a:lnTo>
                        <a:pt x="271" y="2688"/>
                      </a:lnTo>
                      <a:lnTo>
                        <a:pt x="270" y="2675"/>
                      </a:lnTo>
                      <a:lnTo>
                        <a:pt x="263" y="2648"/>
                      </a:lnTo>
                      <a:lnTo>
                        <a:pt x="256" y="2627"/>
                      </a:lnTo>
                      <a:lnTo>
                        <a:pt x="241" y="2597"/>
                      </a:lnTo>
                      <a:lnTo>
                        <a:pt x="233" y="2572"/>
                      </a:lnTo>
                      <a:lnTo>
                        <a:pt x="223" y="2530"/>
                      </a:lnTo>
                      <a:lnTo>
                        <a:pt x="221" y="2493"/>
                      </a:lnTo>
                      <a:lnTo>
                        <a:pt x="217" y="2434"/>
                      </a:lnTo>
                      <a:lnTo>
                        <a:pt x="227" y="2390"/>
                      </a:lnTo>
                      <a:lnTo>
                        <a:pt x="232" y="2349"/>
                      </a:lnTo>
                      <a:lnTo>
                        <a:pt x="227" y="2296"/>
                      </a:lnTo>
                      <a:lnTo>
                        <a:pt x="223" y="2251"/>
                      </a:lnTo>
                      <a:lnTo>
                        <a:pt x="229" y="2193"/>
                      </a:lnTo>
                      <a:lnTo>
                        <a:pt x="238" y="2110"/>
                      </a:lnTo>
                      <a:lnTo>
                        <a:pt x="233" y="2044"/>
                      </a:lnTo>
                      <a:lnTo>
                        <a:pt x="229" y="1988"/>
                      </a:lnTo>
                      <a:lnTo>
                        <a:pt x="229" y="1927"/>
                      </a:lnTo>
                      <a:lnTo>
                        <a:pt x="238" y="1884"/>
                      </a:lnTo>
                      <a:lnTo>
                        <a:pt x="244" y="1823"/>
                      </a:lnTo>
                      <a:lnTo>
                        <a:pt x="247" y="1762"/>
                      </a:lnTo>
                      <a:lnTo>
                        <a:pt x="247" y="1716"/>
                      </a:lnTo>
                      <a:lnTo>
                        <a:pt x="244" y="1661"/>
                      </a:lnTo>
                      <a:lnTo>
                        <a:pt x="238" y="1615"/>
                      </a:lnTo>
                      <a:lnTo>
                        <a:pt x="229" y="1573"/>
                      </a:lnTo>
                      <a:lnTo>
                        <a:pt x="233" y="1533"/>
                      </a:lnTo>
                      <a:lnTo>
                        <a:pt x="244" y="1456"/>
                      </a:lnTo>
                      <a:lnTo>
                        <a:pt x="253" y="1395"/>
                      </a:lnTo>
                      <a:lnTo>
                        <a:pt x="253" y="1346"/>
                      </a:lnTo>
                      <a:lnTo>
                        <a:pt x="250" y="1295"/>
                      </a:lnTo>
                      <a:lnTo>
                        <a:pt x="239" y="1243"/>
                      </a:lnTo>
                      <a:lnTo>
                        <a:pt x="238" y="1197"/>
                      </a:lnTo>
                      <a:lnTo>
                        <a:pt x="239" y="1148"/>
                      </a:lnTo>
                      <a:lnTo>
                        <a:pt x="244" y="1102"/>
                      </a:lnTo>
                      <a:lnTo>
                        <a:pt x="250" y="1056"/>
                      </a:lnTo>
                      <a:lnTo>
                        <a:pt x="250" y="1010"/>
                      </a:lnTo>
                      <a:lnTo>
                        <a:pt x="239" y="959"/>
                      </a:lnTo>
                      <a:lnTo>
                        <a:pt x="239" y="873"/>
                      </a:lnTo>
                      <a:lnTo>
                        <a:pt x="253" y="804"/>
                      </a:lnTo>
                      <a:lnTo>
                        <a:pt x="256" y="761"/>
                      </a:lnTo>
                      <a:lnTo>
                        <a:pt x="256" y="700"/>
                      </a:lnTo>
                      <a:lnTo>
                        <a:pt x="251" y="652"/>
                      </a:lnTo>
                      <a:lnTo>
                        <a:pt x="244" y="611"/>
                      </a:lnTo>
                      <a:lnTo>
                        <a:pt x="253" y="538"/>
                      </a:lnTo>
                      <a:lnTo>
                        <a:pt x="256" y="474"/>
                      </a:lnTo>
                      <a:lnTo>
                        <a:pt x="250" y="400"/>
                      </a:lnTo>
                      <a:lnTo>
                        <a:pt x="245" y="362"/>
                      </a:lnTo>
                      <a:lnTo>
                        <a:pt x="238" y="287"/>
                      </a:lnTo>
                      <a:lnTo>
                        <a:pt x="241" y="229"/>
                      </a:lnTo>
                      <a:lnTo>
                        <a:pt x="250" y="171"/>
                      </a:lnTo>
                      <a:lnTo>
                        <a:pt x="251" y="117"/>
                      </a:lnTo>
                      <a:lnTo>
                        <a:pt x="241" y="67"/>
                      </a:lnTo>
                      <a:lnTo>
                        <a:pt x="227" y="31"/>
                      </a:lnTo>
                      <a:lnTo>
                        <a:pt x="195" y="9"/>
                      </a:lnTo>
                      <a:lnTo>
                        <a:pt x="16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4" name="Freeform 363"/>
                <p:cNvSpPr>
                  <a:spLocks/>
                </p:cNvSpPr>
                <p:nvPr/>
              </p:nvSpPr>
              <p:spPr bwMode="auto">
                <a:xfrm rot="-3405074">
                  <a:off x="2276" y="1145"/>
                  <a:ext cx="134" cy="1362"/>
                </a:xfrm>
                <a:custGeom>
                  <a:avLst/>
                  <a:gdLst>
                    <a:gd name="T0" fmla="*/ 40 w 154"/>
                    <a:gd name="T1" fmla="*/ 2 h 2725"/>
                    <a:gd name="T2" fmla="*/ 44 w 154"/>
                    <a:gd name="T3" fmla="*/ 16 h 2725"/>
                    <a:gd name="T4" fmla="*/ 25 w 154"/>
                    <a:gd name="T5" fmla="*/ 33 h 2725"/>
                    <a:gd name="T6" fmla="*/ 44 w 154"/>
                    <a:gd name="T7" fmla="*/ 48 h 2725"/>
                    <a:gd name="T8" fmla="*/ 38 w 154"/>
                    <a:gd name="T9" fmla="*/ 60 h 2725"/>
                    <a:gd name="T10" fmla="*/ 29 w 154"/>
                    <a:gd name="T11" fmla="*/ 76 h 2725"/>
                    <a:gd name="T12" fmla="*/ 38 w 154"/>
                    <a:gd name="T13" fmla="*/ 90 h 2725"/>
                    <a:gd name="T14" fmla="*/ 33 w 154"/>
                    <a:gd name="T15" fmla="*/ 102 h 2725"/>
                    <a:gd name="T16" fmla="*/ 29 w 154"/>
                    <a:gd name="T17" fmla="*/ 117 h 2725"/>
                    <a:gd name="T18" fmla="*/ 38 w 154"/>
                    <a:gd name="T19" fmla="*/ 134 h 2725"/>
                    <a:gd name="T20" fmla="*/ 29 w 154"/>
                    <a:gd name="T21" fmla="*/ 148 h 2725"/>
                    <a:gd name="T22" fmla="*/ 31 w 154"/>
                    <a:gd name="T23" fmla="*/ 161 h 2725"/>
                    <a:gd name="T24" fmla="*/ 37 w 154"/>
                    <a:gd name="T25" fmla="*/ 176 h 2725"/>
                    <a:gd name="T26" fmla="*/ 20 w 154"/>
                    <a:gd name="T27" fmla="*/ 189 h 2725"/>
                    <a:gd name="T28" fmla="*/ 29 w 154"/>
                    <a:gd name="T29" fmla="*/ 202 h 2725"/>
                    <a:gd name="T30" fmla="*/ 35 w 154"/>
                    <a:gd name="T31" fmla="*/ 217 h 2725"/>
                    <a:gd name="T32" fmla="*/ 29 w 154"/>
                    <a:gd name="T33" fmla="*/ 229 h 2725"/>
                    <a:gd name="T34" fmla="*/ 23 w 154"/>
                    <a:gd name="T35" fmla="*/ 242 h 2725"/>
                    <a:gd name="T36" fmla="*/ 29 w 154"/>
                    <a:gd name="T37" fmla="*/ 258 h 2725"/>
                    <a:gd name="T38" fmla="*/ 17 w 154"/>
                    <a:gd name="T39" fmla="*/ 274 h 2725"/>
                    <a:gd name="T40" fmla="*/ 25 w 154"/>
                    <a:gd name="T41" fmla="*/ 293 h 2725"/>
                    <a:gd name="T42" fmla="*/ 23 w 154"/>
                    <a:gd name="T43" fmla="*/ 305 h 2725"/>
                    <a:gd name="T44" fmla="*/ 27 w 154"/>
                    <a:gd name="T45" fmla="*/ 319 h 2725"/>
                    <a:gd name="T46" fmla="*/ 23 w 154"/>
                    <a:gd name="T47" fmla="*/ 330 h 2725"/>
                    <a:gd name="T48" fmla="*/ 8 w 154"/>
                    <a:gd name="T49" fmla="*/ 337 h 2725"/>
                    <a:gd name="T50" fmla="*/ 26 w 154"/>
                    <a:gd name="T51" fmla="*/ 340 h 2725"/>
                    <a:gd name="T52" fmla="*/ 90 w 154"/>
                    <a:gd name="T53" fmla="*/ 337 h 2725"/>
                    <a:gd name="T54" fmla="*/ 93 w 154"/>
                    <a:gd name="T55" fmla="*/ 331 h 2725"/>
                    <a:gd name="T56" fmla="*/ 81 w 154"/>
                    <a:gd name="T57" fmla="*/ 327 h 2725"/>
                    <a:gd name="T58" fmla="*/ 69 w 154"/>
                    <a:gd name="T59" fmla="*/ 321 h 2725"/>
                    <a:gd name="T60" fmla="*/ 57 w 154"/>
                    <a:gd name="T61" fmla="*/ 312 h 2725"/>
                    <a:gd name="T62" fmla="*/ 61 w 154"/>
                    <a:gd name="T63" fmla="*/ 303 h 2725"/>
                    <a:gd name="T64" fmla="*/ 69 w 154"/>
                    <a:gd name="T65" fmla="*/ 292 h 2725"/>
                    <a:gd name="T66" fmla="*/ 65 w 154"/>
                    <a:gd name="T67" fmla="*/ 280 h 2725"/>
                    <a:gd name="T68" fmla="*/ 71 w 154"/>
                    <a:gd name="T69" fmla="*/ 263 h 2725"/>
                    <a:gd name="T70" fmla="*/ 71 w 154"/>
                    <a:gd name="T71" fmla="*/ 247 h 2725"/>
                    <a:gd name="T72" fmla="*/ 73 w 154"/>
                    <a:gd name="T73" fmla="*/ 235 h 2725"/>
                    <a:gd name="T74" fmla="*/ 82 w 154"/>
                    <a:gd name="T75" fmla="*/ 218 h 2725"/>
                    <a:gd name="T76" fmla="*/ 81 w 154"/>
                    <a:gd name="T77" fmla="*/ 206 h 2725"/>
                    <a:gd name="T78" fmla="*/ 69 w 154"/>
                    <a:gd name="T79" fmla="*/ 195 h 2725"/>
                    <a:gd name="T80" fmla="*/ 81 w 154"/>
                    <a:gd name="T81" fmla="*/ 180 h 2725"/>
                    <a:gd name="T82" fmla="*/ 84 w 154"/>
                    <a:gd name="T83" fmla="*/ 167 h 2725"/>
                    <a:gd name="T84" fmla="*/ 75 w 154"/>
                    <a:gd name="T85" fmla="*/ 155 h 2725"/>
                    <a:gd name="T86" fmla="*/ 73 w 154"/>
                    <a:gd name="T87" fmla="*/ 143 h 2725"/>
                    <a:gd name="T88" fmla="*/ 83 w 154"/>
                    <a:gd name="T89" fmla="*/ 130 h 2725"/>
                    <a:gd name="T90" fmla="*/ 78 w 154"/>
                    <a:gd name="T91" fmla="*/ 118 h 2725"/>
                    <a:gd name="T92" fmla="*/ 84 w 154"/>
                    <a:gd name="T93" fmla="*/ 99 h 2725"/>
                    <a:gd name="T94" fmla="*/ 89 w 154"/>
                    <a:gd name="T95" fmla="*/ 86 h 2725"/>
                    <a:gd name="T96" fmla="*/ 77 w 154"/>
                    <a:gd name="T97" fmla="*/ 75 h 2725"/>
                    <a:gd name="T98" fmla="*/ 84 w 154"/>
                    <a:gd name="T99" fmla="*/ 58 h 2725"/>
                    <a:gd name="T100" fmla="*/ 81 w 154"/>
                    <a:gd name="T101" fmla="*/ 44 h 2725"/>
                    <a:gd name="T102" fmla="*/ 75 w 154"/>
                    <a:gd name="T103" fmla="*/ 29 h 2725"/>
                    <a:gd name="T104" fmla="*/ 84 w 154"/>
                    <a:gd name="T105" fmla="*/ 13 h 2725"/>
                    <a:gd name="T106" fmla="*/ 75 w 154"/>
                    <a:gd name="T107" fmla="*/ 4 h 2725"/>
                    <a:gd name="T108" fmla="*/ 37 w 154"/>
                    <a:gd name="T109" fmla="*/ 0 h 272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54"/>
                    <a:gd name="T166" fmla="*/ 0 h 2725"/>
                    <a:gd name="T167" fmla="*/ 154 w 154"/>
                    <a:gd name="T168" fmla="*/ 2725 h 272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54" h="2725">
                      <a:moveTo>
                        <a:pt x="56" y="0"/>
                      </a:moveTo>
                      <a:lnTo>
                        <a:pt x="61" y="23"/>
                      </a:lnTo>
                      <a:lnTo>
                        <a:pt x="68" y="71"/>
                      </a:lnTo>
                      <a:lnTo>
                        <a:pt x="68" y="132"/>
                      </a:lnTo>
                      <a:lnTo>
                        <a:pt x="59" y="208"/>
                      </a:lnTo>
                      <a:lnTo>
                        <a:pt x="38" y="269"/>
                      </a:lnTo>
                      <a:lnTo>
                        <a:pt x="50" y="339"/>
                      </a:lnTo>
                      <a:lnTo>
                        <a:pt x="65" y="388"/>
                      </a:lnTo>
                      <a:lnTo>
                        <a:pt x="68" y="440"/>
                      </a:lnTo>
                      <a:lnTo>
                        <a:pt x="59" y="483"/>
                      </a:lnTo>
                      <a:lnTo>
                        <a:pt x="59" y="538"/>
                      </a:lnTo>
                      <a:lnTo>
                        <a:pt x="44" y="608"/>
                      </a:lnTo>
                      <a:lnTo>
                        <a:pt x="59" y="654"/>
                      </a:lnTo>
                      <a:lnTo>
                        <a:pt x="59" y="724"/>
                      </a:lnTo>
                      <a:lnTo>
                        <a:pt x="56" y="767"/>
                      </a:lnTo>
                      <a:lnTo>
                        <a:pt x="50" y="819"/>
                      </a:lnTo>
                      <a:lnTo>
                        <a:pt x="50" y="885"/>
                      </a:lnTo>
                      <a:lnTo>
                        <a:pt x="44" y="943"/>
                      </a:lnTo>
                      <a:lnTo>
                        <a:pt x="62" y="1011"/>
                      </a:lnTo>
                      <a:lnTo>
                        <a:pt x="59" y="1078"/>
                      </a:lnTo>
                      <a:lnTo>
                        <a:pt x="50" y="1127"/>
                      </a:lnTo>
                      <a:lnTo>
                        <a:pt x="44" y="1185"/>
                      </a:lnTo>
                      <a:lnTo>
                        <a:pt x="34" y="1233"/>
                      </a:lnTo>
                      <a:lnTo>
                        <a:pt x="47" y="1292"/>
                      </a:lnTo>
                      <a:lnTo>
                        <a:pt x="56" y="1347"/>
                      </a:lnTo>
                      <a:lnTo>
                        <a:pt x="56" y="1408"/>
                      </a:lnTo>
                      <a:lnTo>
                        <a:pt x="41" y="1472"/>
                      </a:lnTo>
                      <a:lnTo>
                        <a:pt x="31" y="1516"/>
                      </a:lnTo>
                      <a:lnTo>
                        <a:pt x="44" y="1579"/>
                      </a:lnTo>
                      <a:lnTo>
                        <a:pt x="44" y="1622"/>
                      </a:lnTo>
                      <a:lnTo>
                        <a:pt x="53" y="1682"/>
                      </a:lnTo>
                      <a:lnTo>
                        <a:pt x="53" y="1737"/>
                      </a:lnTo>
                      <a:lnTo>
                        <a:pt x="47" y="1787"/>
                      </a:lnTo>
                      <a:lnTo>
                        <a:pt x="44" y="1833"/>
                      </a:lnTo>
                      <a:lnTo>
                        <a:pt x="30" y="1889"/>
                      </a:lnTo>
                      <a:lnTo>
                        <a:pt x="34" y="1940"/>
                      </a:lnTo>
                      <a:lnTo>
                        <a:pt x="47" y="2006"/>
                      </a:lnTo>
                      <a:lnTo>
                        <a:pt x="44" y="2070"/>
                      </a:lnTo>
                      <a:lnTo>
                        <a:pt x="38" y="2125"/>
                      </a:lnTo>
                      <a:lnTo>
                        <a:pt x="25" y="2198"/>
                      </a:lnTo>
                      <a:lnTo>
                        <a:pt x="34" y="2274"/>
                      </a:lnTo>
                      <a:lnTo>
                        <a:pt x="38" y="2345"/>
                      </a:lnTo>
                      <a:lnTo>
                        <a:pt x="34" y="2394"/>
                      </a:lnTo>
                      <a:lnTo>
                        <a:pt x="34" y="2445"/>
                      </a:lnTo>
                      <a:lnTo>
                        <a:pt x="16" y="2493"/>
                      </a:lnTo>
                      <a:lnTo>
                        <a:pt x="41" y="2555"/>
                      </a:lnTo>
                      <a:lnTo>
                        <a:pt x="41" y="2597"/>
                      </a:lnTo>
                      <a:lnTo>
                        <a:pt x="34" y="2640"/>
                      </a:lnTo>
                      <a:lnTo>
                        <a:pt x="22" y="2678"/>
                      </a:lnTo>
                      <a:lnTo>
                        <a:pt x="12" y="2699"/>
                      </a:lnTo>
                      <a:lnTo>
                        <a:pt x="0" y="2725"/>
                      </a:lnTo>
                      <a:lnTo>
                        <a:pt x="40" y="2725"/>
                      </a:lnTo>
                      <a:lnTo>
                        <a:pt x="92" y="2716"/>
                      </a:lnTo>
                      <a:lnTo>
                        <a:pt x="137" y="2699"/>
                      </a:lnTo>
                      <a:lnTo>
                        <a:pt x="154" y="2686"/>
                      </a:lnTo>
                      <a:lnTo>
                        <a:pt x="141" y="2655"/>
                      </a:lnTo>
                      <a:lnTo>
                        <a:pt x="134" y="2637"/>
                      </a:lnTo>
                      <a:lnTo>
                        <a:pt x="123" y="2621"/>
                      </a:lnTo>
                      <a:lnTo>
                        <a:pt x="117" y="2597"/>
                      </a:lnTo>
                      <a:lnTo>
                        <a:pt x="105" y="2570"/>
                      </a:lnTo>
                      <a:lnTo>
                        <a:pt x="99" y="2536"/>
                      </a:lnTo>
                      <a:lnTo>
                        <a:pt x="86" y="2496"/>
                      </a:lnTo>
                      <a:lnTo>
                        <a:pt x="83" y="2469"/>
                      </a:lnTo>
                      <a:lnTo>
                        <a:pt x="92" y="2430"/>
                      </a:lnTo>
                      <a:lnTo>
                        <a:pt x="96" y="2381"/>
                      </a:lnTo>
                      <a:lnTo>
                        <a:pt x="105" y="2339"/>
                      </a:lnTo>
                      <a:lnTo>
                        <a:pt x="105" y="2293"/>
                      </a:lnTo>
                      <a:lnTo>
                        <a:pt x="99" y="2244"/>
                      </a:lnTo>
                      <a:lnTo>
                        <a:pt x="102" y="2183"/>
                      </a:lnTo>
                      <a:lnTo>
                        <a:pt x="108" y="2106"/>
                      </a:lnTo>
                      <a:lnTo>
                        <a:pt x="108" y="2039"/>
                      </a:lnTo>
                      <a:lnTo>
                        <a:pt x="108" y="1981"/>
                      </a:lnTo>
                      <a:lnTo>
                        <a:pt x="102" y="1923"/>
                      </a:lnTo>
                      <a:lnTo>
                        <a:pt x="111" y="1886"/>
                      </a:lnTo>
                      <a:lnTo>
                        <a:pt x="114" y="1810"/>
                      </a:lnTo>
                      <a:lnTo>
                        <a:pt x="124" y="1751"/>
                      </a:lnTo>
                      <a:lnTo>
                        <a:pt x="124" y="1705"/>
                      </a:lnTo>
                      <a:lnTo>
                        <a:pt x="123" y="1650"/>
                      </a:lnTo>
                      <a:lnTo>
                        <a:pt x="114" y="1609"/>
                      </a:lnTo>
                      <a:lnTo>
                        <a:pt x="105" y="1567"/>
                      </a:lnTo>
                      <a:lnTo>
                        <a:pt x="111" y="1512"/>
                      </a:lnTo>
                      <a:lnTo>
                        <a:pt x="123" y="1447"/>
                      </a:lnTo>
                      <a:lnTo>
                        <a:pt x="127" y="1385"/>
                      </a:lnTo>
                      <a:lnTo>
                        <a:pt x="127" y="1337"/>
                      </a:lnTo>
                      <a:lnTo>
                        <a:pt x="125" y="1285"/>
                      </a:lnTo>
                      <a:lnTo>
                        <a:pt x="114" y="1246"/>
                      </a:lnTo>
                      <a:lnTo>
                        <a:pt x="111" y="1197"/>
                      </a:lnTo>
                      <a:lnTo>
                        <a:pt x="111" y="1148"/>
                      </a:lnTo>
                      <a:lnTo>
                        <a:pt x="117" y="1093"/>
                      </a:lnTo>
                      <a:lnTo>
                        <a:pt x="125" y="1047"/>
                      </a:lnTo>
                      <a:lnTo>
                        <a:pt x="125" y="1001"/>
                      </a:lnTo>
                      <a:lnTo>
                        <a:pt x="120" y="951"/>
                      </a:lnTo>
                      <a:lnTo>
                        <a:pt x="111" y="870"/>
                      </a:lnTo>
                      <a:lnTo>
                        <a:pt x="127" y="795"/>
                      </a:lnTo>
                      <a:lnTo>
                        <a:pt x="128" y="752"/>
                      </a:lnTo>
                      <a:lnTo>
                        <a:pt x="135" y="693"/>
                      </a:lnTo>
                      <a:lnTo>
                        <a:pt x="126" y="643"/>
                      </a:lnTo>
                      <a:lnTo>
                        <a:pt x="117" y="604"/>
                      </a:lnTo>
                      <a:lnTo>
                        <a:pt x="127" y="530"/>
                      </a:lnTo>
                      <a:lnTo>
                        <a:pt x="128" y="466"/>
                      </a:lnTo>
                      <a:lnTo>
                        <a:pt x="126" y="403"/>
                      </a:lnTo>
                      <a:lnTo>
                        <a:pt x="123" y="354"/>
                      </a:lnTo>
                      <a:lnTo>
                        <a:pt x="114" y="287"/>
                      </a:lnTo>
                      <a:lnTo>
                        <a:pt x="114" y="235"/>
                      </a:lnTo>
                      <a:lnTo>
                        <a:pt x="125" y="163"/>
                      </a:lnTo>
                      <a:lnTo>
                        <a:pt x="126" y="109"/>
                      </a:lnTo>
                      <a:lnTo>
                        <a:pt x="121" y="59"/>
                      </a:lnTo>
                      <a:lnTo>
                        <a:pt x="114" y="36"/>
                      </a:lnTo>
                      <a:lnTo>
                        <a:pt x="96" y="15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5" name="Freeform 364"/>
                <p:cNvSpPr>
                  <a:spLocks/>
                </p:cNvSpPr>
                <p:nvPr/>
              </p:nvSpPr>
              <p:spPr bwMode="auto">
                <a:xfrm rot="-3405074">
                  <a:off x="2263" y="1209"/>
                  <a:ext cx="85" cy="1355"/>
                </a:xfrm>
                <a:custGeom>
                  <a:avLst/>
                  <a:gdLst>
                    <a:gd name="T0" fmla="*/ 65 w 97"/>
                    <a:gd name="T1" fmla="*/ 6 h 2711"/>
                    <a:gd name="T2" fmla="*/ 57 w 97"/>
                    <a:gd name="T3" fmla="*/ 21 h 2711"/>
                    <a:gd name="T4" fmla="*/ 45 w 97"/>
                    <a:gd name="T5" fmla="*/ 32 h 2711"/>
                    <a:gd name="T6" fmla="*/ 57 w 97"/>
                    <a:gd name="T7" fmla="*/ 42 h 2711"/>
                    <a:gd name="T8" fmla="*/ 61 w 97"/>
                    <a:gd name="T9" fmla="*/ 59 h 2711"/>
                    <a:gd name="T10" fmla="*/ 53 w 97"/>
                    <a:gd name="T11" fmla="*/ 70 h 2711"/>
                    <a:gd name="T12" fmla="*/ 51 w 97"/>
                    <a:gd name="T13" fmla="*/ 78 h 2711"/>
                    <a:gd name="T14" fmla="*/ 57 w 97"/>
                    <a:gd name="T15" fmla="*/ 96 h 2711"/>
                    <a:gd name="T16" fmla="*/ 46 w 97"/>
                    <a:gd name="T17" fmla="*/ 113 h 2711"/>
                    <a:gd name="T18" fmla="*/ 61 w 97"/>
                    <a:gd name="T19" fmla="*/ 125 h 2711"/>
                    <a:gd name="T20" fmla="*/ 54 w 97"/>
                    <a:gd name="T21" fmla="*/ 136 h 2711"/>
                    <a:gd name="T22" fmla="*/ 48 w 97"/>
                    <a:gd name="T23" fmla="*/ 146 h 2711"/>
                    <a:gd name="T24" fmla="*/ 45 w 97"/>
                    <a:gd name="T25" fmla="*/ 155 h 2711"/>
                    <a:gd name="T26" fmla="*/ 53 w 97"/>
                    <a:gd name="T27" fmla="*/ 165 h 2711"/>
                    <a:gd name="T28" fmla="*/ 45 w 97"/>
                    <a:gd name="T29" fmla="*/ 177 h 2711"/>
                    <a:gd name="T30" fmla="*/ 51 w 97"/>
                    <a:gd name="T31" fmla="*/ 198 h 2711"/>
                    <a:gd name="T32" fmla="*/ 54 w 97"/>
                    <a:gd name="T33" fmla="*/ 208 h 2711"/>
                    <a:gd name="T34" fmla="*/ 48 w 97"/>
                    <a:gd name="T35" fmla="*/ 223 h 2711"/>
                    <a:gd name="T36" fmla="*/ 40 w 97"/>
                    <a:gd name="T37" fmla="*/ 234 h 2711"/>
                    <a:gd name="T38" fmla="*/ 45 w 97"/>
                    <a:gd name="T39" fmla="*/ 243 h 2711"/>
                    <a:gd name="T40" fmla="*/ 48 w 97"/>
                    <a:gd name="T41" fmla="*/ 256 h 2711"/>
                    <a:gd name="T42" fmla="*/ 40 w 97"/>
                    <a:gd name="T43" fmla="*/ 271 h 2711"/>
                    <a:gd name="T44" fmla="*/ 42 w 97"/>
                    <a:gd name="T45" fmla="*/ 284 h 2711"/>
                    <a:gd name="T46" fmla="*/ 36 w 97"/>
                    <a:gd name="T47" fmla="*/ 303 h 2711"/>
                    <a:gd name="T48" fmla="*/ 39 w 97"/>
                    <a:gd name="T49" fmla="*/ 315 h 2711"/>
                    <a:gd name="T50" fmla="*/ 34 w 97"/>
                    <a:gd name="T51" fmla="*/ 325 h 2711"/>
                    <a:gd name="T52" fmla="*/ 23 w 97"/>
                    <a:gd name="T53" fmla="*/ 335 h 2711"/>
                    <a:gd name="T54" fmla="*/ 0 w 97"/>
                    <a:gd name="T55" fmla="*/ 338 h 2711"/>
                    <a:gd name="T56" fmla="*/ 11 w 97"/>
                    <a:gd name="T57" fmla="*/ 332 h 2711"/>
                    <a:gd name="T58" fmla="*/ 19 w 97"/>
                    <a:gd name="T59" fmla="*/ 326 h 2711"/>
                    <a:gd name="T60" fmla="*/ 28 w 97"/>
                    <a:gd name="T61" fmla="*/ 309 h 2711"/>
                    <a:gd name="T62" fmla="*/ 32 w 97"/>
                    <a:gd name="T63" fmla="*/ 297 h 2711"/>
                    <a:gd name="T64" fmla="*/ 32 w 97"/>
                    <a:gd name="T65" fmla="*/ 281 h 2711"/>
                    <a:gd name="T66" fmla="*/ 32 w 97"/>
                    <a:gd name="T67" fmla="*/ 264 h 2711"/>
                    <a:gd name="T68" fmla="*/ 34 w 97"/>
                    <a:gd name="T69" fmla="*/ 249 h 2711"/>
                    <a:gd name="T70" fmla="*/ 34 w 97"/>
                    <a:gd name="T71" fmla="*/ 232 h 2711"/>
                    <a:gd name="T72" fmla="*/ 39 w 97"/>
                    <a:gd name="T73" fmla="*/ 218 h 2711"/>
                    <a:gd name="T74" fmla="*/ 42 w 97"/>
                    <a:gd name="T75" fmla="*/ 204 h 2711"/>
                    <a:gd name="T76" fmla="*/ 34 w 97"/>
                    <a:gd name="T77" fmla="*/ 185 h 2711"/>
                    <a:gd name="T78" fmla="*/ 39 w 97"/>
                    <a:gd name="T79" fmla="*/ 169 h 2711"/>
                    <a:gd name="T80" fmla="*/ 34 w 97"/>
                    <a:gd name="T81" fmla="*/ 156 h 2711"/>
                    <a:gd name="T82" fmla="*/ 42 w 97"/>
                    <a:gd name="T83" fmla="*/ 136 h 2711"/>
                    <a:gd name="T84" fmla="*/ 46 w 97"/>
                    <a:gd name="T85" fmla="*/ 126 h 2711"/>
                    <a:gd name="T86" fmla="*/ 39 w 97"/>
                    <a:gd name="T87" fmla="*/ 114 h 2711"/>
                    <a:gd name="T88" fmla="*/ 46 w 97"/>
                    <a:gd name="T89" fmla="*/ 103 h 2711"/>
                    <a:gd name="T90" fmla="*/ 46 w 97"/>
                    <a:gd name="T91" fmla="*/ 88 h 2711"/>
                    <a:gd name="T92" fmla="*/ 40 w 97"/>
                    <a:gd name="T93" fmla="*/ 74 h 2711"/>
                    <a:gd name="T94" fmla="*/ 48 w 97"/>
                    <a:gd name="T95" fmla="*/ 65 h 2711"/>
                    <a:gd name="T96" fmla="*/ 53 w 97"/>
                    <a:gd name="T97" fmla="*/ 49 h 2711"/>
                    <a:gd name="T98" fmla="*/ 39 w 97"/>
                    <a:gd name="T99" fmla="*/ 35 h 2711"/>
                    <a:gd name="T100" fmla="*/ 40 w 97"/>
                    <a:gd name="T101" fmla="*/ 26 h 2711"/>
                    <a:gd name="T102" fmla="*/ 65 w 97"/>
                    <a:gd name="T103" fmla="*/ 0 h 2711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97"/>
                    <a:gd name="T157" fmla="*/ 0 h 2711"/>
                    <a:gd name="T158" fmla="*/ 97 w 97"/>
                    <a:gd name="T159" fmla="*/ 2711 h 2711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97" h="2711">
                      <a:moveTo>
                        <a:pt x="97" y="0"/>
                      </a:moveTo>
                      <a:lnTo>
                        <a:pt x="97" y="49"/>
                      </a:lnTo>
                      <a:lnTo>
                        <a:pt x="91" y="110"/>
                      </a:lnTo>
                      <a:lnTo>
                        <a:pt x="84" y="168"/>
                      </a:lnTo>
                      <a:lnTo>
                        <a:pt x="69" y="223"/>
                      </a:lnTo>
                      <a:lnTo>
                        <a:pt x="66" y="259"/>
                      </a:lnTo>
                      <a:lnTo>
                        <a:pt x="72" y="293"/>
                      </a:lnTo>
                      <a:lnTo>
                        <a:pt x="84" y="342"/>
                      </a:lnTo>
                      <a:lnTo>
                        <a:pt x="91" y="409"/>
                      </a:lnTo>
                      <a:lnTo>
                        <a:pt x="91" y="476"/>
                      </a:lnTo>
                      <a:lnTo>
                        <a:pt x="81" y="528"/>
                      </a:lnTo>
                      <a:lnTo>
                        <a:pt x="78" y="565"/>
                      </a:lnTo>
                      <a:lnTo>
                        <a:pt x="69" y="595"/>
                      </a:lnTo>
                      <a:lnTo>
                        <a:pt x="75" y="626"/>
                      </a:lnTo>
                      <a:lnTo>
                        <a:pt x="84" y="696"/>
                      </a:lnTo>
                      <a:lnTo>
                        <a:pt x="84" y="770"/>
                      </a:lnTo>
                      <a:lnTo>
                        <a:pt x="78" y="861"/>
                      </a:lnTo>
                      <a:lnTo>
                        <a:pt x="69" y="904"/>
                      </a:lnTo>
                      <a:lnTo>
                        <a:pt x="84" y="956"/>
                      </a:lnTo>
                      <a:lnTo>
                        <a:pt x="91" y="1005"/>
                      </a:lnTo>
                      <a:lnTo>
                        <a:pt x="87" y="1051"/>
                      </a:lnTo>
                      <a:lnTo>
                        <a:pt x="81" y="1090"/>
                      </a:lnTo>
                      <a:lnTo>
                        <a:pt x="72" y="1133"/>
                      </a:lnTo>
                      <a:lnTo>
                        <a:pt x="72" y="1170"/>
                      </a:lnTo>
                      <a:lnTo>
                        <a:pt x="69" y="1206"/>
                      </a:lnTo>
                      <a:lnTo>
                        <a:pt x="66" y="1243"/>
                      </a:lnTo>
                      <a:lnTo>
                        <a:pt x="69" y="1283"/>
                      </a:lnTo>
                      <a:lnTo>
                        <a:pt x="78" y="1323"/>
                      </a:lnTo>
                      <a:lnTo>
                        <a:pt x="75" y="1368"/>
                      </a:lnTo>
                      <a:lnTo>
                        <a:pt x="66" y="1417"/>
                      </a:lnTo>
                      <a:lnTo>
                        <a:pt x="60" y="1469"/>
                      </a:lnTo>
                      <a:lnTo>
                        <a:pt x="75" y="1589"/>
                      </a:lnTo>
                      <a:lnTo>
                        <a:pt x="81" y="1626"/>
                      </a:lnTo>
                      <a:lnTo>
                        <a:pt x="81" y="1666"/>
                      </a:lnTo>
                      <a:lnTo>
                        <a:pt x="78" y="1727"/>
                      </a:lnTo>
                      <a:lnTo>
                        <a:pt x="72" y="1785"/>
                      </a:lnTo>
                      <a:lnTo>
                        <a:pt x="72" y="1831"/>
                      </a:lnTo>
                      <a:lnTo>
                        <a:pt x="60" y="1877"/>
                      </a:lnTo>
                      <a:lnTo>
                        <a:pt x="60" y="1913"/>
                      </a:lnTo>
                      <a:lnTo>
                        <a:pt x="66" y="1950"/>
                      </a:lnTo>
                      <a:lnTo>
                        <a:pt x="66" y="1996"/>
                      </a:lnTo>
                      <a:lnTo>
                        <a:pt x="72" y="2051"/>
                      </a:lnTo>
                      <a:lnTo>
                        <a:pt x="66" y="2097"/>
                      </a:lnTo>
                      <a:lnTo>
                        <a:pt x="60" y="2170"/>
                      </a:lnTo>
                      <a:lnTo>
                        <a:pt x="63" y="2231"/>
                      </a:lnTo>
                      <a:lnTo>
                        <a:pt x="63" y="2277"/>
                      </a:lnTo>
                      <a:lnTo>
                        <a:pt x="69" y="2362"/>
                      </a:lnTo>
                      <a:lnTo>
                        <a:pt x="54" y="2430"/>
                      </a:lnTo>
                      <a:lnTo>
                        <a:pt x="51" y="2490"/>
                      </a:lnTo>
                      <a:lnTo>
                        <a:pt x="57" y="2526"/>
                      </a:lnTo>
                      <a:lnTo>
                        <a:pt x="54" y="2560"/>
                      </a:lnTo>
                      <a:lnTo>
                        <a:pt x="51" y="2600"/>
                      </a:lnTo>
                      <a:lnTo>
                        <a:pt x="45" y="2648"/>
                      </a:lnTo>
                      <a:lnTo>
                        <a:pt x="34" y="2687"/>
                      </a:lnTo>
                      <a:lnTo>
                        <a:pt x="26" y="2711"/>
                      </a:lnTo>
                      <a:lnTo>
                        <a:pt x="0" y="2704"/>
                      </a:lnTo>
                      <a:lnTo>
                        <a:pt x="11" y="2685"/>
                      </a:lnTo>
                      <a:lnTo>
                        <a:pt x="17" y="2661"/>
                      </a:lnTo>
                      <a:lnTo>
                        <a:pt x="26" y="2630"/>
                      </a:lnTo>
                      <a:lnTo>
                        <a:pt x="29" y="2609"/>
                      </a:lnTo>
                      <a:lnTo>
                        <a:pt x="42" y="2551"/>
                      </a:lnTo>
                      <a:lnTo>
                        <a:pt x="42" y="2474"/>
                      </a:lnTo>
                      <a:lnTo>
                        <a:pt x="45" y="2423"/>
                      </a:lnTo>
                      <a:lnTo>
                        <a:pt x="48" y="2378"/>
                      </a:lnTo>
                      <a:lnTo>
                        <a:pt x="51" y="2310"/>
                      </a:lnTo>
                      <a:lnTo>
                        <a:pt x="48" y="2249"/>
                      </a:lnTo>
                      <a:lnTo>
                        <a:pt x="45" y="2179"/>
                      </a:lnTo>
                      <a:lnTo>
                        <a:pt x="48" y="2118"/>
                      </a:lnTo>
                      <a:lnTo>
                        <a:pt x="48" y="2057"/>
                      </a:lnTo>
                      <a:lnTo>
                        <a:pt x="51" y="1993"/>
                      </a:lnTo>
                      <a:lnTo>
                        <a:pt x="48" y="1916"/>
                      </a:lnTo>
                      <a:lnTo>
                        <a:pt x="51" y="1858"/>
                      </a:lnTo>
                      <a:lnTo>
                        <a:pt x="54" y="1803"/>
                      </a:lnTo>
                      <a:lnTo>
                        <a:pt x="57" y="1745"/>
                      </a:lnTo>
                      <a:lnTo>
                        <a:pt x="60" y="1690"/>
                      </a:lnTo>
                      <a:lnTo>
                        <a:pt x="63" y="1635"/>
                      </a:lnTo>
                      <a:lnTo>
                        <a:pt x="63" y="1580"/>
                      </a:lnTo>
                      <a:lnTo>
                        <a:pt x="51" y="1484"/>
                      </a:lnTo>
                      <a:lnTo>
                        <a:pt x="51" y="1426"/>
                      </a:lnTo>
                      <a:lnTo>
                        <a:pt x="57" y="1359"/>
                      </a:lnTo>
                      <a:lnTo>
                        <a:pt x="57" y="1316"/>
                      </a:lnTo>
                      <a:lnTo>
                        <a:pt x="51" y="1252"/>
                      </a:lnTo>
                      <a:lnTo>
                        <a:pt x="57" y="1173"/>
                      </a:lnTo>
                      <a:lnTo>
                        <a:pt x="63" y="1090"/>
                      </a:lnTo>
                      <a:lnTo>
                        <a:pt x="63" y="1060"/>
                      </a:lnTo>
                      <a:lnTo>
                        <a:pt x="69" y="1014"/>
                      </a:lnTo>
                      <a:lnTo>
                        <a:pt x="63" y="977"/>
                      </a:lnTo>
                      <a:lnTo>
                        <a:pt x="57" y="919"/>
                      </a:lnTo>
                      <a:lnTo>
                        <a:pt x="63" y="880"/>
                      </a:lnTo>
                      <a:lnTo>
                        <a:pt x="69" y="831"/>
                      </a:lnTo>
                      <a:lnTo>
                        <a:pt x="69" y="763"/>
                      </a:lnTo>
                      <a:lnTo>
                        <a:pt x="69" y="708"/>
                      </a:lnTo>
                      <a:lnTo>
                        <a:pt x="69" y="660"/>
                      </a:lnTo>
                      <a:lnTo>
                        <a:pt x="60" y="598"/>
                      </a:lnTo>
                      <a:lnTo>
                        <a:pt x="66" y="568"/>
                      </a:lnTo>
                      <a:lnTo>
                        <a:pt x="72" y="522"/>
                      </a:lnTo>
                      <a:lnTo>
                        <a:pt x="81" y="461"/>
                      </a:lnTo>
                      <a:lnTo>
                        <a:pt x="78" y="397"/>
                      </a:lnTo>
                      <a:lnTo>
                        <a:pt x="69" y="330"/>
                      </a:lnTo>
                      <a:lnTo>
                        <a:pt x="57" y="284"/>
                      </a:lnTo>
                      <a:lnTo>
                        <a:pt x="54" y="259"/>
                      </a:lnTo>
                      <a:lnTo>
                        <a:pt x="60" y="210"/>
                      </a:lnTo>
                      <a:lnTo>
                        <a:pt x="81" y="137"/>
                      </a:lnTo>
                      <a:lnTo>
                        <a:pt x="9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6" name="Freeform 365"/>
                <p:cNvSpPr>
                  <a:spLocks/>
                </p:cNvSpPr>
                <p:nvPr/>
              </p:nvSpPr>
              <p:spPr bwMode="auto">
                <a:xfrm rot="-3405074">
                  <a:off x="2245" y="1236"/>
                  <a:ext cx="102" cy="1342"/>
                </a:xfrm>
                <a:custGeom>
                  <a:avLst/>
                  <a:gdLst>
                    <a:gd name="T0" fmla="*/ 68 w 119"/>
                    <a:gd name="T1" fmla="*/ 5 h 2684"/>
                    <a:gd name="T2" fmla="*/ 49 w 119"/>
                    <a:gd name="T3" fmla="*/ 23 h 2684"/>
                    <a:gd name="T4" fmla="*/ 49 w 119"/>
                    <a:gd name="T5" fmla="*/ 33 h 2684"/>
                    <a:gd name="T6" fmla="*/ 52 w 119"/>
                    <a:gd name="T7" fmla="*/ 45 h 2684"/>
                    <a:gd name="T8" fmla="*/ 52 w 119"/>
                    <a:gd name="T9" fmla="*/ 61 h 2684"/>
                    <a:gd name="T10" fmla="*/ 49 w 119"/>
                    <a:gd name="T11" fmla="*/ 71 h 2684"/>
                    <a:gd name="T12" fmla="*/ 51 w 119"/>
                    <a:gd name="T13" fmla="*/ 89 h 2684"/>
                    <a:gd name="T14" fmla="*/ 52 w 119"/>
                    <a:gd name="T15" fmla="*/ 104 h 2684"/>
                    <a:gd name="T16" fmla="*/ 51 w 119"/>
                    <a:gd name="T17" fmla="*/ 118 h 2684"/>
                    <a:gd name="T18" fmla="*/ 54 w 119"/>
                    <a:gd name="T19" fmla="*/ 126 h 2684"/>
                    <a:gd name="T20" fmla="*/ 46 w 119"/>
                    <a:gd name="T21" fmla="*/ 142 h 2684"/>
                    <a:gd name="T22" fmla="*/ 51 w 119"/>
                    <a:gd name="T23" fmla="*/ 147 h 2684"/>
                    <a:gd name="T24" fmla="*/ 42 w 119"/>
                    <a:gd name="T25" fmla="*/ 157 h 2684"/>
                    <a:gd name="T26" fmla="*/ 46 w 119"/>
                    <a:gd name="T27" fmla="*/ 168 h 2684"/>
                    <a:gd name="T28" fmla="*/ 39 w 119"/>
                    <a:gd name="T29" fmla="*/ 179 h 2684"/>
                    <a:gd name="T30" fmla="*/ 51 w 119"/>
                    <a:gd name="T31" fmla="*/ 193 h 2684"/>
                    <a:gd name="T32" fmla="*/ 52 w 119"/>
                    <a:gd name="T33" fmla="*/ 204 h 2684"/>
                    <a:gd name="T34" fmla="*/ 49 w 119"/>
                    <a:gd name="T35" fmla="*/ 218 h 2684"/>
                    <a:gd name="T36" fmla="*/ 45 w 119"/>
                    <a:gd name="T37" fmla="*/ 233 h 2684"/>
                    <a:gd name="T38" fmla="*/ 40 w 119"/>
                    <a:gd name="T39" fmla="*/ 249 h 2684"/>
                    <a:gd name="T40" fmla="*/ 37 w 119"/>
                    <a:gd name="T41" fmla="*/ 269 h 2684"/>
                    <a:gd name="T42" fmla="*/ 39 w 119"/>
                    <a:gd name="T43" fmla="*/ 285 h 2684"/>
                    <a:gd name="T44" fmla="*/ 42 w 119"/>
                    <a:gd name="T45" fmla="*/ 297 h 2684"/>
                    <a:gd name="T46" fmla="*/ 34 w 119"/>
                    <a:gd name="T47" fmla="*/ 307 h 2684"/>
                    <a:gd name="T48" fmla="*/ 39 w 119"/>
                    <a:gd name="T49" fmla="*/ 319 h 2684"/>
                    <a:gd name="T50" fmla="*/ 24 w 119"/>
                    <a:gd name="T51" fmla="*/ 327 h 2684"/>
                    <a:gd name="T52" fmla="*/ 17 w 119"/>
                    <a:gd name="T53" fmla="*/ 332 h 2684"/>
                    <a:gd name="T54" fmla="*/ 2 w 119"/>
                    <a:gd name="T55" fmla="*/ 335 h 2684"/>
                    <a:gd name="T56" fmla="*/ 3 w 119"/>
                    <a:gd name="T57" fmla="*/ 330 h 2684"/>
                    <a:gd name="T58" fmla="*/ 18 w 119"/>
                    <a:gd name="T59" fmla="*/ 322 h 2684"/>
                    <a:gd name="T60" fmla="*/ 23 w 119"/>
                    <a:gd name="T61" fmla="*/ 309 h 2684"/>
                    <a:gd name="T62" fmla="*/ 27 w 119"/>
                    <a:gd name="T63" fmla="*/ 297 h 2684"/>
                    <a:gd name="T64" fmla="*/ 33 w 119"/>
                    <a:gd name="T65" fmla="*/ 283 h 2684"/>
                    <a:gd name="T66" fmla="*/ 27 w 119"/>
                    <a:gd name="T67" fmla="*/ 264 h 2684"/>
                    <a:gd name="T68" fmla="*/ 28 w 119"/>
                    <a:gd name="T69" fmla="*/ 247 h 2684"/>
                    <a:gd name="T70" fmla="*/ 39 w 119"/>
                    <a:gd name="T71" fmla="*/ 229 h 2684"/>
                    <a:gd name="T72" fmla="*/ 39 w 119"/>
                    <a:gd name="T73" fmla="*/ 216 h 2684"/>
                    <a:gd name="T74" fmla="*/ 34 w 119"/>
                    <a:gd name="T75" fmla="*/ 202 h 2684"/>
                    <a:gd name="T76" fmla="*/ 40 w 119"/>
                    <a:gd name="T77" fmla="*/ 192 h 2684"/>
                    <a:gd name="T78" fmla="*/ 33 w 119"/>
                    <a:gd name="T79" fmla="*/ 177 h 2684"/>
                    <a:gd name="T80" fmla="*/ 34 w 119"/>
                    <a:gd name="T81" fmla="*/ 164 h 2684"/>
                    <a:gd name="T82" fmla="*/ 42 w 119"/>
                    <a:gd name="T83" fmla="*/ 138 h 2684"/>
                    <a:gd name="T84" fmla="*/ 37 w 119"/>
                    <a:gd name="T85" fmla="*/ 127 h 2684"/>
                    <a:gd name="T86" fmla="*/ 42 w 119"/>
                    <a:gd name="T87" fmla="*/ 115 h 2684"/>
                    <a:gd name="T88" fmla="*/ 46 w 119"/>
                    <a:gd name="T89" fmla="*/ 106 h 2684"/>
                    <a:gd name="T90" fmla="*/ 40 w 119"/>
                    <a:gd name="T91" fmla="*/ 95 h 2684"/>
                    <a:gd name="T92" fmla="*/ 45 w 119"/>
                    <a:gd name="T93" fmla="*/ 81 h 2684"/>
                    <a:gd name="T94" fmla="*/ 40 w 119"/>
                    <a:gd name="T95" fmla="*/ 67 h 2684"/>
                    <a:gd name="T96" fmla="*/ 40 w 119"/>
                    <a:gd name="T97" fmla="*/ 54 h 2684"/>
                    <a:gd name="T98" fmla="*/ 46 w 119"/>
                    <a:gd name="T99" fmla="*/ 43 h 2684"/>
                    <a:gd name="T100" fmla="*/ 42 w 119"/>
                    <a:gd name="T101" fmla="*/ 29 h 2684"/>
                    <a:gd name="T102" fmla="*/ 42 w 119"/>
                    <a:gd name="T103" fmla="*/ 18 h 2684"/>
                    <a:gd name="T104" fmla="*/ 59 w 119"/>
                    <a:gd name="T105" fmla="*/ 5 h 268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19"/>
                    <a:gd name="T160" fmla="*/ 0 h 2684"/>
                    <a:gd name="T161" fmla="*/ 119 w 119"/>
                    <a:gd name="T162" fmla="*/ 2684 h 268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19" h="2684">
                      <a:moveTo>
                        <a:pt x="119" y="0"/>
                      </a:moveTo>
                      <a:lnTo>
                        <a:pt x="107" y="46"/>
                      </a:lnTo>
                      <a:lnTo>
                        <a:pt x="95" y="110"/>
                      </a:lnTo>
                      <a:lnTo>
                        <a:pt x="77" y="186"/>
                      </a:lnTo>
                      <a:lnTo>
                        <a:pt x="77" y="217"/>
                      </a:lnTo>
                      <a:lnTo>
                        <a:pt x="77" y="257"/>
                      </a:lnTo>
                      <a:lnTo>
                        <a:pt x="77" y="312"/>
                      </a:lnTo>
                      <a:lnTo>
                        <a:pt x="83" y="360"/>
                      </a:lnTo>
                      <a:lnTo>
                        <a:pt x="83" y="434"/>
                      </a:lnTo>
                      <a:lnTo>
                        <a:pt x="83" y="489"/>
                      </a:lnTo>
                      <a:lnTo>
                        <a:pt x="77" y="535"/>
                      </a:lnTo>
                      <a:lnTo>
                        <a:pt x="77" y="568"/>
                      </a:lnTo>
                      <a:lnTo>
                        <a:pt x="80" y="663"/>
                      </a:lnTo>
                      <a:lnTo>
                        <a:pt x="80" y="712"/>
                      </a:lnTo>
                      <a:lnTo>
                        <a:pt x="83" y="807"/>
                      </a:lnTo>
                      <a:lnTo>
                        <a:pt x="83" y="837"/>
                      </a:lnTo>
                      <a:lnTo>
                        <a:pt x="77" y="880"/>
                      </a:lnTo>
                      <a:lnTo>
                        <a:pt x="80" y="950"/>
                      </a:lnTo>
                      <a:lnTo>
                        <a:pt x="86" y="981"/>
                      </a:lnTo>
                      <a:lnTo>
                        <a:pt x="86" y="1014"/>
                      </a:lnTo>
                      <a:lnTo>
                        <a:pt x="86" y="1063"/>
                      </a:lnTo>
                      <a:lnTo>
                        <a:pt x="74" y="1136"/>
                      </a:lnTo>
                      <a:lnTo>
                        <a:pt x="80" y="1112"/>
                      </a:lnTo>
                      <a:lnTo>
                        <a:pt x="80" y="1173"/>
                      </a:lnTo>
                      <a:lnTo>
                        <a:pt x="71" y="1207"/>
                      </a:lnTo>
                      <a:lnTo>
                        <a:pt x="67" y="1253"/>
                      </a:lnTo>
                      <a:lnTo>
                        <a:pt x="71" y="1308"/>
                      </a:lnTo>
                      <a:lnTo>
                        <a:pt x="74" y="1344"/>
                      </a:lnTo>
                      <a:lnTo>
                        <a:pt x="74" y="1387"/>
                      </a:lnTo>
                      <a:lnTo>
                        <a:pt x="61" y="1436"/>
                      </a:lnTo>
                      <a:lnTo>
                        <a:pt x="74" y="1488"/>
                      </a:lnTo>
                      <a:lnTo>
                        <a:pt x="80" y="1544"/>
                      </a:lnTo>
                      <a:lnTo>
                        <a:pt x="83" y="1599"/>
                      </a:lnTo>
                      <a:lnTo>
                        <a:pt x="83" y="1639"/>
                      </a:lnTo>
                      <a:lnTo>
                        <a:pt x="83" y="1694"/>
                      </a:lnTo>
                      <a:lnTo>
                        <a:pt x="77" y="1745"/>
                      </a:lnTo>
                      <a:lnTo>
                        <a:pt x="77" y="1804"/>
                      </a:lnTo>
                      <a:lnTo>
                        <a:pt x="71" y="1865"/>
                      </a:lnTo>
                      <a:lnTo>
                        <a:pt x="67" y="1907"/>
                      </a:lnTo>
                      <a:lnTo>
                        <a:pt x="64" y="1996"/>
                      </a:lnTo>
                      <a:lnTo>
                        <a:pt x="61" y="2069"/>
                      </a:lnTo>
                      <a:lnTo>
                        <a:pt x="58" y="2152"/>
                      </a:lnTo>
                      <a:lnTo>
                        <a:pt x="58" y="2219"/>
                      </a:lnTo>
                      <a:lnTo>
                        <a:pt x="61" y="2277"/>
                      </a:lnTo>
                      <a:lnTo>
                        <a:pt x="61" y="2326"/>
                      </a:lnTo>
                      <a:lnTo>
                        <a:pt x="67" y="2375"/>
                      </a:lnTo>
                      <a:lnTo>
                        <a:pt x="61" y="2429"/>
                      </a:lnTo>
                      <a:lnTo>
                        <a:pt x="55" y="2453"/>
                      </a:lnTo>
                      <a:lnTo>
                        <a:pt x="58" y="2496"/>
                      </a:lnTo>
                      <a:lnTo>
                        <a:pt x="61" y="2548"/>
                      </a:lnTo>
                      <a:lnTo>
                        <a:pt x="50" y="2585"/>
                      </a:lnTo>
                      <a:lnTo>
                        <a:pt x="39" y="2612"/>
                      </a:lnTo>
                      <a:lnTo>
                        <a:pt x="31" y="2633"/>
                      </a:lnTo>
                      <a:lnTo>
                        <a:pt x="27" y="2654"/>
                      </a:lnTo>
                      <a:lnTo>
                        <a:pt x="25" y="2684"/>
                      </a:lnTo>
                      <a:lnTo>
                        <a:pt x="2" y="2675"/>
                      </a:lnTo>
                      <a:lnTo>
                        <a:pt x="0" y="2656"/>
                      </a:lnTo>
                      <a:lnTo>
                        <a:pt x="3" y="2637"/>
                      </a:lnTo>
                      <a:lnTo>
                        <a:pt x="12" y="2603"/>
                      </a:lnTo>
                      <a:lnTo>
                        <a:pt x="28" y="2569"/>
                      </a:lnTo>
                      <a:lnTo>
                        <a:pt x="31" y="2527"/>
                      </a:lnTo>
                      <a:lnTo>
                        <a:pt x="37" y="2469"/>
                      </a:lnTo>
                      <a:lnTo>
                        <a:pt x="46" y="2404"/>
                      </a:lnTo>
                      <a:lnTo>
                        <a:pt x="43" y="2369"/>
                      </a:lnTo>
                      <a:lnTo>
                        <a:pt x="40" y="2320"/>
                      </a:lnTo>
                      <a:lnTo>
                        <a:pt x="52" y="2259"/>
                      </a:lnTo>
                      <a:lnTo>
                        <a:pt x="49" y="2146"/>
                      </a:lnTo>
                      <a:lnTo>
                        <a:pt x="43" y="2106"/>
                      </a:lnTo>
                      <a:lnTo>
                        <a:pt x="43" y="2042"/>
                      </a:lnTo>
                      <a:lnTo>
                        <a:pt x="46" y="1981"/>
                      </a:lnTo>
                      <a:lnTo>
                        <a:pt x="55" y="1932"/>
                      </a:lnTo>
                      <a:lnTo>
                        <a:pt x="61" y="1834"/>
                      </a:lnTo>
                      <a:lnTo>
                        <a:pt x="61" y="1785"/>
                      </a:lnTo>
                      <a:lnTo>
                        <a:pt x="61" y="1730"/>
                      </a:lnTo>
                      <a:lnTo>
                        <a:pt x="55" y="1681"/>
                      </a:lnTo>
                      <a:lnTo>
                        <a:pt x="55" y="1623"/>
                      </a:lnTo>
                      <a:lnTo>
                        <a:pt x="64" y="1581"/>
                      </a:lnTo>
                      <a:lnTo>
                        <a:pt x="64" y="1541"/>
                      </a:lnTo>
                      <a:lnTo>
                        <a:pt x="61" y="1476"/>
                      </a:lnTo>
                      <a:lnTo>
                        <a:pt x="52" y="1421"/>
                      </a:lnTo>
                      <a:lnTo>
                        <a:pt x="49" y="1366"/>
                      </a:lnTo>
                      <a:lnTo>
                        <a:pt x="55" y="1308"/>
                      </a:lnTo>
                      <a:lnTo>
                        <a:pt x="64" y="1188"/>
                      </a:lnTo>
                      <a:lnTo>
                        <a:pt x="67" y="1097"/>
                      </a:lnTo>
                      <a:lnTo>
                        <a:pt x="67" y="1066"/>
                      </a:lnTo>
                      <a:lnTo>
                        <a:pt x="58" y="1017"/>
                      </a:lnTo>
                      <a:lnTo>
                        <a:pt x="64" y="978"/>
                      </a:lnTo>
                      <a:lnTo>
                        <a:pt x="67" y="923"/>
                      </a:lnTo>
                      <a:lnTo>
                        <a:pt x="67" y="886"/>
                      </a:lnTo>
                      <a:lnTo>
                        <a:pt x="74" y="849"/>
                      </a:lnTo>
                      <a:lnTo>
                        <a:pt x="71" y="813"/>
                      </a:lnTo>
                      <a:lnTo>
                        <a:pt x="64" y="761"/>
                      </a:lnTo>
                      <a:lnTo>
                        <a:pt x="64" y="703"/>
                      </a:lnTo>
                      <a:lnTo>
                        <a:pt x="71" y="642"/>
                      </a:lnTo>
                      <a:lnTo>
                        <a:pt x="71" y="593"/>
                      </a:lnTo>
                      <a:lnTo>
                        <a:pt x="64" y="532"/>
                      </a:lnTo>
                      <a:lnTo>
                        <a:pt x="61" y="489"/>
                      </a:lnTo>
                      <a:lnTo>
                        <a:pt x="64" y="437"/>
                      </a:lnTo>
                      <a:lnTo>
                        <a:pt x="71" y="379"/>
                      </a:lnTo>
                      <a:lnTo>
                        <a:pt x="74" y="345"/>
                      </a:lnTo>
                      <a:lnTo>
                        <a:pt x="71" y="296"/>
                      </a:lnTo>
                      <a:lnTo>
                        <a:pt x="67" y="238"/>
                      </a:lnTo>
                      <a:lnTo>
                        <a:pt x="67" y="186"/>
                      </a:lnTo>
                      <a:lnTo>
                        <a:pt x="67" y="144"/>
                      </a:lnTo>
                      <a:lnTo>
                        <a:pt x="80" y="86"/>
                      </a:lnTo>
                      <a:lnTo>
                        <a:pt x="95" y="4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7" name="Freeform 366"/>
                <p:cNvSpPr>
                  <a:spLocks/>
                </p:cNvSpPr>
                <p:nvPr/>
              </p:nvSpPr>
              <p:spPr bwMode="auto">
                <a:xfrm rot="-3405074">
                  <a:off x="2250" y="1434"/>
                  <a:ext cx="351" cy="420"/>
                </a:xfrm>
                <a:custGeom>
                  <a:avLst/>
                  <a:gdLst>
                    <a:gd name="T0" fmla="*/ 14 w 406"/>
                    <a:gd name="T1" fmla="*/ 87 h 841"/>
                    <a:gd name="T2" fmla="*/ 34 w 406"/>
                    <a:gd name="T3" fmla="*/ 85 h 841"/>
                    <a:gd name="T4" fmla="*/ 57 w 406"/>
                    <a:gd name="T5" fmla="*/ 86 h 841"/>
                    <a:gd name="T6" fmla="*/ 83 w 406"/>
                    <a:gd name="T7" fmla="*/ 84 h 841"/>
                    <a:gd name="T8" fmla="*/ 102 w 406"/>
                    <a:gd name="T9" fmla="*/ 82 h 841"/>
                    <a:gd name="T10" fmla="*/ 120 w 406"/>
                    <a:gd name="T11" fmla="*/ 79 h 841"/>
                    <a:gd name="T12" fmla="*/ 143 w 406"/>
                    <a:gd name="T13" fmla="*/ 77 h 841"/>
                    <a:gd name="T14" fmla="*/ 148 w 406"/>
                    <a:gd name="T15" fmla="*/ 73 h 841"/>
                    <a:gd name="T16" fmla="*/ 160 w 406"/>
                    <a:gd name="T17" fmla="*/ 68 h 841"/>
                    <a:gd name="T18" fmla="*/ 171 w 406"/>
                    <a:gd name="T19" fmla="*/ 64 h 841"/>
                    <a:gd name="T20" fmla="*/ 179 w 406"/>
                    <a:gd name="T21" fmla="*/ 60 h 841"/>
                    <a:gd name="T22" fmla="*/ 182 w 406"/>
                    <a:gd name="T23" fmla="*/ 57 h 841"/>
                    <a:gd name="T24" fmla="*/ 182 w 406"/>
                    <a:gd name="T25" fmla="*/ 51 h 841"/>
                    <a:gd name="T26" fmla="*/ 185 w 406"/>
                    <a:gd name="T27" fmla="*/ 46 h 841"/>
                    <a:gd name="T28" fmla="*/ 190 w 406"/>
                    <a:gd name="T29" fmla="*/ 42 h 841"/>
                    <a:gd name="T30" fmla="*/ 195 w 406"/>
                    <a:gd name="T31" fmla="*/ 34 h 841"/>
                    <a:gd name="T32" fmla="*/ 193 w 406"/>
                    <a:gd name="T33" fmla="*/ 29 h 841"/>
                    <a:gd name="T34" fmla="*/ 193 w 406"/>
                    <a:gd name="T35" fmla="*/ 24 h 841"/>
                    <a:gd name="T36" fmla="*/ 195 w 406"/>
                    <a:gd name="T37" fmla="*/ 18 h 841"/>
                    <a:gd name="T38" fmla="*/ 197 w 406"/>
                    <a:gd name="T39" fmla="*/ 14 h 841"/>
                    <a:gd name="T40" fmla="*/ 195 w 406"/>
                    <a:gd name="T41" fmla="*/ 10 h 841"/>
                    <a:gd name="T42" fmla="*/ 197 w 406"/>
                    <a:gd name="T43" fmla="*/ 7 h 841"/>
                    <a:gd name="T44" fmla="*/ 201 w 406"/>
                    <a:gd name="T45" fmla="*/ 4 h 841"/>
                    <a:gd name="T46" fmla="*/ 205 w 406"/>
                    <a:gd name="T47" fmla="*/ 1 h 841"/>
                    <a:gd name="T48" fmla="*/ 223 w 406"/>
                    <a:gd name="T49" fmla="*/ 0 h 841"/>
                    <a:gd name="T50" fmla="*/ 247 w 406"/>
                    <a:gd name="T51" fmla="*/ 0 h 841"/>
                    <a:gd name="T52" fmla="*/ 258 w 406"/>
                    <a:gd name="T53" fmla="*/ 4 h 841"/>
                    <a:gd name="T54" fmla="*/ 262 w 406"/>
                    <a:gd name="T55" fmla="*/ 10 h 841"/>
                    <a:gd name="T56" fmla="*/ 258 w 406"/>
                    <a:gd name="T57" fmla="*/ 15 h 841"/>
                    <a:gd name="T58" fmla="*/ 257 w 406"/>
                    <a:gd name="T59" fmla="*/ 21 h 841"/>
                    <a:gd name="T60" fmla="*/ 258 w 406"/>
                    <a:gd name="T61" fmla="*/ 28 h 841"/>
                    <a:gd name="T62" fmla="*/ 255 w 406"/>
                    <a:gd name="T63" fmla="*/ 33 h 841"/>
                    <a:gd name="T64" fmla="*/ 252 w 406"/>
                    <a:gd name="T65" fmla="*/ 39 h 841"/>
                    <a:gd name="T66" fmla="*/ 248 w 406"/>
                    <a:gd name="T67" fmla="*/ 45 h 841"/>
                    <a:gd name="T68" fmla="*/ 253 w 406"/>
                    <a:gd name="T69" fmla="*/ 49 h 841"/>
                    <a:gd name="T70" fmla="*/ 252 w 406"/>
                    <a:gd name="T71" fmla="*/ 53 h 841"/>
                    <a:gd name="T72" fmla="*/ 251 w 406"/>
                    <a:gd name="T73" fmla="*/ 57 h 841"/>
                    <a:gd name="T74" fmla="*/ 246 w 406"/>
                    <a:gd name="T75" fmla="*/ 60 h 841"/>
                    <a:gd name="T76" fmla="*/ 245 w 406"/>
                    <a:gd name="T77" fmla="*/ 65 h 841"/>
                    <a:gd name="T78" fmla="*/ 239 w 406"/>
                    <a:gd name="T79" fmla="*/ 70 h 841"/>
                    <a:gd name="T80" fmla="*/ 227 w 406"/>
                    <a:gd name="T81" fmla="*/ 75 h 841"/>
                    <a:gd name="T82" fmla="*/ 219 w 406"/>
                    <a:gd name="T83" fmla="*/ 81 h 841"/>
                    <a:gd name="T84" fmla="*/ 205 w 406"/>
                    <a:gd name="T85" fmla="*/ 84 h 841"/>
                    <a:gd name="T86" fmla="*/ 193 w 406"/>
                    <a:gd name="T87" fmla="*/ 88 h 841"/>
                    <a:gd name="T88" fmla="*/ 174 w 406"/>
                    <a:gd name="T89" fmla="*/ 92 h 841"/>
                    <a:gd name="T90" fmla="*/ 142 w 406"/>
                    <a:gd name="T91" fmla="*/ 95 h 841"/>
                    <a:gd name="T92" fmla="*/ 118 w 406"/>
                    <a:gd name="T93" fmla="*/ 98 h 841"/>
                    <a:gd name="T94" fmla="*/ 97 w 406"/>
                    <a:gd name="T95" fmla="*/ 99 h 841"/>
                    <a:gd name="T96" fmla="*/ 73 w 406"/>
                    <a:gd name="T97" fmla="*/ 102 h 841"/>
                    <a:gd name="T98" fmla="*/ 46 w 406"/>
                    <a:gd name="T99" fmla="*/ 104 h 841"/>
                    <a:gd name="T100" fmla="*/ 27 w 406"/>
                    <a:gd name="T101" fmla="*/ 105 h 841"/>
                    <a:gd name="T102" fmla="*/ 8 w 406"/>
                    <a:gd name="T103" fmla="*/ 103 h 841"/>
                    <a:gd name="T104" fmla="*/ 3 w 406"/>
                    <a:gd name="T105" fmla="*/ 97 h 841"/>
                    <a:gd name="T106" fmla="*/ 0 w 406"/>
                    <a:gd name="T107" fmla="*/ 92 h 841"/>
                    <a:gd name="T108" fmla="*/ 14 w 406"/>
                    <a:gd name="T109" fmla="*/ 87 h 841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406"/>
                    <a:gd name="T166" fmla="*/ 0 h 841"/>
                    <a:gd name="T167" fmla="*/ 406 w 406"/>
                    <a:gd name="T168" fmla="*/ 841 h 841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406" h="841">
                      <a:moveTo>
                        <a:pt x="21" y="697"/>
                      </a:moveTo>
                      <a:lnTo>
                        <a:pt x="52" y="685"/>
                      </a:lnTo>
                      <a:lnTo>
                        <a:pt x="88" y="688"/>
                      </a:lnTo>
                      <a:lnTo>
                        <a:pt x="128" y="679"/>
                      </a:lnTo>
                      <a:lnTo>
                        <a:pt x="158" y="657"/>
                      </a:lnTo>
                      <a:lnTo>
                        <a:pt x="186" y="639"/>
                      </a:lnTo>
                      <a:lnTo>
                        <a:pt x="221" y="623"/>
                      </a:lnTo>
                      <a:lnTo>
                        <a:pt x="229" y="584"/>
                      </a:lnTo>
                      <a:lnTo>
                        <a:pt x="247" y="547"/>
                      </a:lnTo>
                      <a:lnTo>
                        <a:pt x="265" y="517"/>
                      </a:lnTo>
                      <a:lnTo>
                        <a:pt x="278" y="483"/>
                      </a:lnTo>
                      <a:lnTo>
                        <a:pt x="281" y="456"/>
                      </a:lnTo>
                      <a:lnTo>
                        <a:pt x="281" y="413"/>
                      </a:lnTo>
                      <a:lnTo>
                        <a:pt x="287" y="373"/>
                      </a:lnTo>
                      <a:lnTo>
                        <a:pt x="294" y="337"/>
                      </a:lnTo>
                      <a:lnTo>
                        <a:pt x="302" y="278"/>
                      </a:lnTo>
                      <a:lnTo>
                        <a:pt x="299" y="239"/>
                      </a:lnTo>
                      <a:lnTo>
                        <a:pt x="299" y="196"/>
                      </a:lnTo>
                      <a:lnTo>
                        <a:pt x="302" y="150"/>
                      </a:lnTo>
                      <a:lnTo>
                        <a:pt x="305" y="116"/>
                      </a:lnTo>
                      <a:lnTo>
                        <a:pt x="302" y="86"/>
                      </a:lnTo>
                      <a:lnTo>
                        <a:pt x="305" y="58"/>
                      </a:lnTo>
                      <a:lnTo>
                        <a:pt x="310" y="36"/>
                      </a:lnTo>
                      <a:lnTo>
                        <a:pt x="317" y="13"/>
                      </a:lnTo>
                      <a:lnTo>
                        <a:pt x="345" y="0"/>
                      </a:lnTo>
                      <a:lnTo>
                        <a:pt x="383" y="3"/>
                      </a:lnTo>
                      <a:lnTo>
                        <a:pt x="400" y="36"/>
                      </a:lnTo>
                      <a:lnTo>
                        <a:pt x="406" y="80"/>
                      </a:lnTo>
                      <a:lnTo>
                        <a:pt x="400" y="126"/>
                      </a:lnTo>
                      <a:lnTo>
                        <a:pt x="397" y="171"/>
                      </a:lnTo>
                      <a:lnTo>
                        <a:pt x="400" y="226"/>
                      </a:lnTo>
                      <a:lnTo>
                        <a:pt x="394" y="266"/>
                      </a:lnTo>
                      <a:lnTo>
                        <a:pt x="391" y="315"/>
                      </a:lnTo>
                      <a:lnTo>
                        <a:pt x="384" y="361"/>
                      </a:lnTo>
                      <a:lnTo>
                        <a:pt x="392" y="393"/>
                      </a:lnTo>
                      <a:lnTo>
                        <a:pt x="391" y="428"/>
                      </a:lnTo>
                      <a:lnTo>
                        <a:pt x="387" y="456"/>
                      </a:lnTo>
                      <a:lnTo>
                        <a:pt x="381" y="483"/>
                      </a:lnTo>
                      <a:lnTo>
                        <a:pt x="378" y="520"/>
                      </a:lnTo>
                      <a:lnTo>
                        <a:pt x="369" y="563"/>
                      </a:lnTo>
                      <a:lnTo>
                        <a:pt x="351" y="606"/>
                      </a:lnTo>
                      <a:lnTo>
                        <a:pt x="339" y="651"/>
                      </a:lnTo>
                      <a:lnTo>
                        <a:pt x="317" y="676"/>
                      </a:lnTo>
                      <a:lnTo>
                        <a:pt x="299" y="706"/>
                      </a:lnTo>
                      <a:lnTo>
                        <a:pt x="268" y="743"/>
                      </a:lnTo>
                      <a:lnTo>
                        <a:pt x="220" y="767"/>
                      </a:lnTo>
                      <a:lnTo>
                        <a:pt x="183" y="786"/>
                      </a:lnTo>
                      <a:lnTo>
                        <a:pt x="149" y="795"/>
                      </a:lnTo>
                      <a:lnTo>
                        <a:pt x="113" y="819"/>
                      </a:lnTo>
                      <a:lnTo>
                        <a:pt x="70" y="837"/>
                      </a:lnTo>
                      <a:lnTo>
                        <a:pt x="42" y="841"/>
                      </a:lnTo>
                      <a:lnTo>
                        <a:pt x="12" y="825"/>
                      </a:lnTo>
                      <a:lnTo>
                        <a:pt x="3" y="779"/>
                      </a:lnTo>
                      <a:lnTo>
                        <a:pt x="0" y="743"/>
                      </a:lnTo>
                      <a:lnTo>
                        <a:pt x="21" y="69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8" name="Freeform 367"/>
                <p:cNvSpPr>
                  <a:spLocks/>
                </p:cNvSpPr>
                <p:nvPr/>
              </p:nvSpPr>
              <p:spPr bwMode="auto">
                <a:xfrm rot="-3405074">
                  <a:off x="2258" y="1441"/>
                  <a:ext cx="336" cy="412"/>
                </a:xfrm>
                <a:custGeom>
                  <a:avLst/>
                  <a:gdLst>
                    <a:gd name="T0" fmla="*/ 98 w 388"/>
                    <a:gd name="T1" fmla="*/ 85 h 822"/>
                    <a:gd name="T2" fmla="*/ 132 w 388"/>
                    <a:gd name="T3" fmla="*/ 87 h 822"/>
                    <a:gd name="T4" fmla="*/ 165 w 388"/>
                    <a:gd name="T5" fmla="*/ 85 h 822"/>
                    <a:gd name="T6" fmla="*/ 184 w 388"/>
                    <a:gd name="T7" fmla="*/ 80 h 822"/>
                    <a:gd name="T8" fmla="*/ 193 w 388"/>
                    <a:gd name="T9" fmla="*/ 76 h 822"/>
                    <a:gd name="T10" fmla="*/ 208 w 388"/>
                    <a:gd name="T11" fmla="*/ 72 h 822"/>
                    <a:gd name="T12" fmla="*/ 223 w 388"/>
                    <a:gd name="T13" fmla="*/ 66 h 822"/>
                    <a:gd name="T14" fmla="*/ 225 w 388"/>
                    <a:gd name="T15" fmla="*/ 58 h 822"/>
                    <a:gd name="T16" fmla="*/ 231 w 388"/>
                    <a:gd name="T17" fmla="*/ 51 h 822"/>
                    <a:gd name="T18" fmla="*/ 229 w 388"/>
                    <a:gd name="T19" fmla="*/ 45 h 822"/>
                    <a:gd name="T20" fmla="*/ 231 w 388"/>
                    <a:gd name="T21" fmla="*/ 39 h 822"/>
                    <a:gd name="T22" fmla="*/ 234 w 388"/>
                    <a:gd name="T23" fmla="*/ 31 h 822"/>
                    <a:gd name="T24" fmla="*/ 233 w 388"/>
                    <a:gd name="T25" fmla="*/ 24 h 822"/>
                    <a:gd name="T26" fmla="*/ 238 w 388"/>
                    <a:gd name="T27" fmla="*/ 16 h 822"/>
                    <a:gd name="T28" fmla="*/ 241 w 388"/>
                    <a:gd name="T29" fmla="*/ 8 h 822"/>
                    <a:gd name="T30" fmla="*/ 239 w 388"/>
                    <a:gd name="T31" fmla="*/ 0 h 822"/>
                    <a:gd name="T32" fmla="*/ 251 w 388"/>
                    <a:gd name="T33" fmla="*/ 6 h 822"/>
                    <a:gd name="T34" fmla="*/ 252 w 388"/>
                    <a:gd name="T35" fmla="*/ 13 h 822"/>
                    <a:gd name="T36" fmla="*/ 247 w 388"/>
                    <a:gd name="T37" fmla="*/ 20 h 822"/>
                    <a:gd name="T38" fmla="*/ 246 w 388"/>
                    <a:gd name="T39" fmla="*/ 27 h 822"/>
                    <a:gd name="T40" fmla="*/ 242 w 388"/>
                    <a:gd name="T41" fmla="*/ 32 h 822"/>
                    <a:gd name="T42" fmla="*/ 243 w 388"/>
                    <a:gd name="T43" fmla="*/ 39 h 822"/>
                    <a:gd name="T44" fmla="*/ 239 w 388"/>
                    <a:gd name="T45" fmla="*/ 44 h 822"/>
                    <a:gd name="T46" fmla="*/ 243 w 388"/>
                    <a:gd name="T47" fmla="*/ 50 h 822"/>
                    <a:gd name="T48" fmla="*/ 241 w 388"/>
                    <a:gd name="T49" fmla="*/ 57 h 822"/>
                    <a:gd name="T50" fmla="*/ 235 w 388"/>
                    <a:gd name="T51" fmla="*/ 64 h 822"/>
                    <a:gd name="T52" fmla="*/ 226 w 388"/>
                    <a:gd name="T53" fmla="*/ 70 h 822"/>
                    <a:gd name="T54" fmla="*/ 212 w 388"/>
                    <a:gd name="T55" fmla="*/ 78 h 822"/>
                    <a:gd name="T56" fmla="*/ 193 w 388"/>
                    <a:gd name="T57" fmla="*/ 83 h 822"/>
                    <a:gd name="T58" fmla="*/ 180 w 388"/>
                    <a:gd name="T59" fmla="*/ 88 h 822"/>
                    <a:gd name="T60" fmla="*/ 158 w 388"/>
                    <a:gd name="T61" fmla="*/ 92 h 822"/>
                    <a:gd name="T62" fmla="*/ 128 w 388"/>
                    <a:gd name="T63" fmla="*/ 96 h 822"/>
                    <a:gd name="T64" fmla="*/ 93 w 388"/>
                    <a:gd name="T65" fmla="*/ 98 h 822"/>
                    <a:gd name="T66" fmla="*/ 69 w 388"/>
                    <a:gd name="T67" fmla="*/ 101 h 822"/>
                    <a:gd name="T68" fmla="*/ 23 w 388"/>
                    <a:gd name="T69" fmla="*/ 104 h 822"/>
                    <a:gd name="T70" fmla="*/ 5 w 388"/>
                    <a:gd name="T71" fmla="*/ 100 h 822"/>
                    <a:gd name="T72" fmla="*/ 0 w 388"/>
                    <a:gd name="T73" fmla="*/ 92 h 822"/>
                    <a:gd name="T74" fmla="*/ 31 w 388"/>
                    <a:gd name="T75" fmla="*/ 85 h 822"/>
                    <a:gd name="T76" fmla="*/ 59 w 388"/>
                    <a:gd name="T77" fmla="*/ 85 h 82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388"/>
                    <a:gd name="T118" fmla="*/ 0 h 822"/>
                    <a:gd name="T119" fmla="*/ 388 w 388"/>
                    <a:gd name="T120" fmla="*/ 822 h 82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388" h="822">
                      <a:moveTo>
                        <a:pt x="122" y="670"/>
                      </a:moveTo>
                      <a:lnTo>
                        <a:pt x="151" y="677"/>
                      </a:lnTo>
                      <a:lnTo>
                        <a:pt x="179" y="691"/>
                      </a:lnTo>
                      <a:lnTo>
                        <a:pt x="203" y="689"/>
                      </a:lnTo>
                      <a:lnTo>
                        <a:pt x="229" y="685"/>
                      </a:lnTo>
                      <a:lnTo>
                        <a:pt x="253" y="674"/>
                      </a:lnTo>
                      <a:lnTo>
                        <a:pt x="277" y="654"/>
                      </a:lnTo>
                      <a:lnTo>
                        <a:pt x="284" y="634"/>
                      </a:lnTo>
                      <a:lnTo>
                        <a:pt x="289" y="618"/>
                      </a:lnTo>
                      <a:lnTo>
                        <a:pt x="298" y="607"/>
                      </a:lnTo>
                      <a:lnTo>
                        <a:pt x="307" y="593"/>
                      </a:lnTo>
                      <a:lnTo>
                        <a:pt x="320" y="570"/>
                      </a:lnTo>
                      <a:lnTo>
                        <a:pt x="332" y="542"/>
                      </a:lnTo>
                      <a:lnTo>
                        <a:pt x="344" y="521"/>
                      </a:lnTo>
                      <a:lnTo>
                        <a:pt x="344" y="491"/>
                      </a:lnTo>
                      <a:lnTo>
                        <a:pt x="347" y="463"/>
                      </a:lnTo>
                      <a:lnTo>
                        <a:pt x="356" y="433"/>
                      </a:lnTo>
                      <a:lnTo>
                        <a:pt x="356" y="403"/>
                      </a:lnTo>
                      <a:lnTo>
                        <a:pt x="356" y="377"/>
                      </a:lnTo>
                      <a:lnTo>
                        <a:pt x="353" y="353"/>
                      </a:lnTo>
                      <a:lnTo>
                        <a:pt x="347" y="332"/>
                      </a:lnTo>
                      <a:lnTo>
                        <a:pt x="356" y="308"/>
                      </a:lnTo>
                      <a:lnTo>
                        <a:pt x="359" y="274"/>
                      </a:lnTo>
                      <a:lnTo>
                        <a:pt x="360" y="246"/>
                      </a:lnTo>
                      <a:lnTo>
                        <a:pt x="357" y="220"/>
                      </a:lnTo>
                      <a:lnTo>
                        <a:pt x="359" y="192"/>
                      </a:lnTo>
                      <a:lnTo>
                        <a:pt x="368" y="155"/>
                      </a:lnTo>
                      <a:lnTo>
                        <a:pt x="366" y="125"/>
                      </a:lnTo>
                      <a:lnTo>
                        <a:pt x="372" y="91"/>
                      </a:lnTo>
                      <a:lnTo>
                        <a:pt x="371" y="61"/>
                      </a:lnTo>
                      <a:lnTo>
                        <a:pt x="368" y="33"/>
                      </a:lnTo>
                      <a:lnTo>
                        <a:pt x="368" y="0"/>
                      </a:lnTo>
                      <a:lnTo>
                        <a:pt x="379" y="23"/>
                      </a:lnTo>
                      <a:lnTo>
                        <a:pt x="387" y="42"/>
                      </a:lnTo>
                      <a:lnTo>
                        <a:pt x="386" y="67"/>
                      </a:lnTo>
                      <a:lnTo>
                        <a:pt x="388" y="98"/>
                      </a:lnTo>
                      <a:lnTo>
                        <a:pt x="384" y="128"/>
                      </a:lnTo>
                      <a:lnTo>
                        <a:pt x="380" y="158"/>
                      </a:lnTo>
                      <a:lnTo>
                        <a:pt x="380" y="187"/>
                      </a:lnTo>
                      <a:lnTo>
                        <a:pt x="379" y="213"/>
                      </a:lnTo>
                      <a:lnTo>
                        <a:pt x="378" y="235"/>
                      </a:lnTo>
                      <a:lnTo>
                        <a:pt x="373" y="253"/>
                      </a:lnTo>
                      <a:lnTo>
                        <a:pt x="377" y="284"/>
                      </a:lnTo>
                      <a:lnTo>
                        <a:pt x="374" y="305"/>
                      </a:lnTo>
                      <a:lnTo>
                        <a:pt x="371" y="330"/>
                      </a:lnTo>
                      <a:lnTo>
                        <a:pt x="368" y="351"/>
                      </a:lnTo>
                      <a:lnTo>
                        <a:pt x="370" y="375"/>
                      </a:lnTo>
                      <a:lnTo>
                        <a:pt x="375" y="397"/>
                      </a:lnTo>
                      <a:lnTo>
                        <a:pt x="375" y="424"/>
                      </a:lnTo>
                      <a:lnTo>
                        <a:pt x="371" y="454"/>
                      </a:lnTo>
                      <a:lnTo>
                        <a:pt x="362" y="479"/>
                      </a:lnTo>
                      <a:lnTo>
                        <a:pt x="362" y="507"/>
                      </a:lnTo>
                      <a:lnTo>
                        <a:pt x="359" y="531"/>
                      </a:lnTo>
                      <a:lnTo>
                        <a:pt x="348" y="556"/>
                      </a:lnTo>
                      <a:lnTo>
                        <a:pt x="331" y="593"/>
                      </a:lnTo>
                      <a:lnTo>
                        <a:pt x="327" y="619"/>
                      </a:lnTo>
                      <a:lnTo>
                        <a:pt x="318" y="638"/>
                      </a:lnTo>
                      <a:lnTo>
                        <a:pt x="297" y="663"/>
                      </a:lnTo>
                      <a:lnTo>
                        <a:pt x="292" y="679"/>
                      </a:lnTo>
                      <a:lnTo>
                        <a:pt x="277" y="697"/>
                      </a:lnTo>
                      <a:lnTo>
                        <a:pt x="262" y="709"/>
                      </a:lnTo>
                      <a:lnTo>
                        <a:pt x="244" y="734"/>
                      </a:lnTo>
                      <a:lnTo>
                        <a:pt x="225" y="745"/>
                      </a:lnTo>
                      <a:lnTo>
                        <a:pt x="197" y="760"/>
                      </a:lnTo>
                      <a:lnTo>
                        <a:pt x="174" y="771"/>
                      </a:lnTo>
                      <a:lnTo>
                        <a:pt x="142" y="779"/>
                      </a:lnTo>
                      <a:lnTo>
                        <a:pt x="127" y="791"/>
                      </a:lnTo>
                      <a:lnTo>
                        <a:pt x="106" y="803"/>
                      </a:lnTo>
                      <a:lnTo>
                        <a:pt x="63" y="821"/>
                      </a:lnTo>
                      <a:lnTo>
                        <a:pt x="36" y="822"/>
                      </a:lnTo>
                      <a:lnTo>
                        <a:pt x="12" y="810"/>
                      </a:lnTo>
                      <a:lnTo>
                        <a:pt x="8" y="792"/>
                      </a:lnTo>
                      <a:lnTo>
                        <a:pt x="5" y="768"/>
                      </a:lnTo>
                      <a:lnTo>
                        <a:pt x="0" y="731"/>
                      </a:lnTo>
                      <a:lnTo>
                        <a:pt x="20" y="687"/>
                      </a:lnTo>
                      <a:lnTo>
                        <a:pt x="49" y="676"/>
                      </a:lnTo>
                      <a:lnTo>
                        <a:pt x="72" y="676"/>
                      </a:lnTo>
                      <a:lnTo>
                        <a:pt x="90" y="679"/>
                      </a:lnTo>
                      <a:lnTo>
                        <a:pt x="122" y="67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69" name="Freeform 368"/>
                <p:cNvSpPr>
                  <a:spLocks/>
                </p:cNvSpPr>
                <p:nvPr/>
              </p:nvSpPr>
              <p:spPr bwMode="auto">
                <a:xfrm rot="-3405074">
                  <a:off x="2347" y="1411"/>
                  <a:ext cx="170" cy="344"/>
                </a:xfrm>
                <a:custGeom>
                  <a:avLst/>
                  <a:gdLst>
                    <a:gd name="T0" fmla="*/ 129 w 195"/>
                    <a:gd name="T1" fmla="*/ 5 h 688"/>
                    <a:gd name="T2" fmla="*/ 129 w 195"/>
                    <a:gd name="T3" fmla="*/ 11 h 688"/>
                    <a:gd name="T4" fmla="*/ 126 w 195"/>
                    <a:gd name="T5" fmla="*/ 18 h 688"/>
                    <a:gd name="T6" fmla="*/ 121 w 195"/>
                    <a:gd name="T7" fmla="*/ 24 h 688"/>
                    <a:gd name="T8" fmla="*/ 121 w 195"/>
                    <a:gd name="T9" fmla="*/ 31 h 688"/>
                    <a:gd name="T10" fmla="*/ 116 w 195"/>
                    <a:gd name="T11" fmla="*/ 39 h 688"/>
                    <a:gd name="T12" fmla="*/ 116 w 195"/>
                    <a:gd name="T13" fmla="*/ 44 h 688"/>
                    <a:gd name="T14" fmla="*/ 117 w 195"/>
                    <a:gd name="T15" fmla="*/ 52 h 688"/>
                    <a:gd name="T16" fmla="*/ 112 w 195"/>
                    <a:gd name="T17" fmla="*/ 60 h 688"/>
                    <a:gd name="T18" fmla="*/ 104 w 195"/>
                    <a:gd name="T19" fmla="*/ 65 h 688"/>
                    <a:gd name="T20" fmla="*/ 94 w 195"/>
                    <a:gd name="T21" fmla="*/ 69 h 688"/>
                    <a:gd name="T22" fmla="*/ 80 w 195"/>
                    <a:gd name="T23" fmla="*/ 74 h 688"/>
                    <a:gd name="T24" fmla="*/ 70 w 195"/>
                    <a:gd name="T25" fmla="*/ 79 h 688"/>
                    <a:gd name="T26" fmla="*/ 54 w 195"/>
                    <a:gd name="T27" fmla="*/ 83 h 688"/>
                    <a:gd name="T28" fmla="*/ 33 w 195"/>
                    <a:gd name="T29" fmla="*/ 85 h 688"/>
                    <a:gd name="T30" fmla="*/ 3 w 195"/>
                    <a:gd name="T31" fmla="*/ 86 h 688"/>
                    <a:gd name="T32" fmla="*/ 15 w 195"/>
                    <a:gd name="T33" fmla="*/ 85 h 688"/>
                    <a:gd name="T34" fmla="*/ 42 w 195"/>
                    <a:gd name="T35" fmla="*/ 83 h 688"/>
                    <a:gd name="T36" fmla="*/ 58 w 195"/>
                    <a:gd name="T37" fmla="*/ 79 h 688"/>
                    <a:gd name="T38" fmla="*/ 68 w 195"/>
                    <a:gd name="T39" fmla="*/ 74 h 688"/>
                    <a:gd name="T40" fmla="*/ 80 w 195"/>
                    <a:gd name="T41" fmla="*/ 70 h 688"/>
                    <a:gd name="T42" fmla="*/ 86 w 195"/>
                    <a:gd name="T43" fmla="*/ 66 h 688"/>
                    <a:gd name="T44" fmla="*/ 100 w 195"/>
                    <a:gd name="T45" fmla="*/ 60 h 688"/>
                    <a:gd name="T46" fmla="*/ 108 w 195"/>
                    <a:gd name="T47" fmla="*/ 56 h 688"/>
                    <a:gd name="T48" fmla="*/ 110 w 195"/>
                    <a:gd name="T49" fmla="*/ 49 h 688"/>
                    <a:gd name="T50" fmla="*/ 105 w 195"/>
                    <a:gd name="T51" fmla="*/ 42 h 688"/>
                    <a:gd name="T52" fmla="*/ 111 w 195"/>
                    <a:gd name="T53" fmla="*/ 38 h 688"/>
                    <a:gd name="T54" fmla="*/ 116 w 195"/>
                    <a:gd name="T55" fmla="*/ 30 h 688"/>
                    <a:gd name="T56" fmla="*/ 116 w 195"/>
                    <a:gd name="T57" fmla="*/ 25 h 688"/>
                    <a:gd name="T58" fmla="*/ 121 w 195"/>
                    <a:gd name="T59" fmla="*/ 20 h 688"/>
                    <a:gd name="T60" fmla="*/ 119 w 195"/>
                    <a:gd name="T61" fmla="*/ 13 h 688"/>
                    <a:gd name="T62" fmla="*/ 126 w 195"/>
                    <a:gd name="T63" fmla="*/ 10 h 688"/>
                    <a:gd name="T64" fmla="*/ 126 w 195"/>
                    <a:gd name="T65" fmla="*/ 3 h 68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95"/>
                    <a:gd name="T100" fmla="*/ 0 h 688"/>
                    <a:gd name="T101" fmla="*/ 195 w 195"/>
                    <a:gd name="T102" fmla="*/ 688 h 68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95" h="688">
                      <a:moveTo>
                        <a:pt x="192" y="0"/>
                      </a:moveTo>
                      <a:lnTo>
                        <a:pt x="195" y="33"/>
                      </a:lnTo>
                      <a:lnTo>
                        <a:pt x="195" y="67"/>
                      </a:lnTo>
                      <a:lnTo>
                        <a:pt x="195" y="93"/>
                      </a:lnTo>
                      <a:lnTo>
                        <a:pt x="191" y="109"/>
                      </a:lnTo>
                      <a:lnTo>
                        <a:pt x="189" y="137"/>
                      </a:lnTo>
                      <a:lnTo>
                        <a:pt x="189" y="155"/>
                      </a:lnTo>
                      <a:lnTo>
                        <a:pt x="183" y="197"/>
                      </a:lnTo>
                      <a:lnTo>
                        <a:pt x="182" y="232"/>
                      </a:lnTo>
                      <a:lnTo>
                        <a:pt x="183" y="249"/>
                      </a:lnTo>
                      <a:lnTo>
                        <a:pt x="180" y="277"/>
                      </a:lnTo>
                      <a:lnTo>
                        <a:pt x="174" y="311"/>
                      </a:lnTo>
                      <a:lnTo>
                        <a:pt x="168" y="327"/>
                      </a:lnTo>
                      <a:lnTo>
                        <a:pt x="174" y="354"/>
                      </a:lnTo>
                      <a:lnTo>
                        <a:pt x="177" y="387"/>
                      </a:lnTo>
                      <a:lnTo>
                        <a:pt x="177" y="417"/>
                      </a:lnTo>
                      <a:lnTo>
                        <a:pt x="174" y="454"/>
                      </a:lnTo>
                      <a:lnTo>
                        <a:pt x="170" y="480"/>
                      </a:lnTo>
                      <a:lnTo>
                        <a:pt x="163" y="500"/>
                      </a:lnTo>
                      <a:lnTo>
                        <a:pt x="157" y="518"/>
                      </a:lnTo>
                      <a:lnTo>
                        <a:pt x="149" y="533"/>
                      </a:lnTo>
                      <a:lnTo>
                        <a:pt x="142" y="551"/>
                      </a:lnTo>
                      <a:lnTo>
                        <a:pt x="130" y="567"/>
                      </a:lnTo>
                      <a:lnTo>
                        <a:pt x="121" y="590"/>
                      </a:lnTo>
                      <a:lnTo>
                        <a:pt x="115" y="609"/>
                      </a:lnTo>
                      <a:lnTo>
                        <a:pt x="105" y="627"/>
                      </a:lnTo>
                      <a:lnTo>
                        <a:pt x="94" y="643"/>
                      </a:lnTo>
                      <a:lnTo>
                        <a:pt x="82" y="662"/>
                      </a:lnTo>
                      <a:lnTo>
                        <a:pt x="66" y="670"/>
                      </a:lnTo>
                      <a:lnTo>
                        <a:pt x="51" y="674"/>
                      </a:lnTo>
                      <a:lnTo>
                        <a:pt x="29" y="686"/>
                      </a:lnTo>
                      <a:lnTo>
                        <a:pt x="6" y="688"/>
                      </a:lnTo>
                      <a:lnTo>
                        <a:pt x="0" y="680"/>
                      </a:lnTo>
                      <a:lnTo>
                        <a:pt x="23" y="679"/>
                      </a:lnTo>
                      <a:lnTo>
                        <a:pt x="39" y="671"/>
                      </a:lnTo>
                      <a:lnTo>
                        <a:pt x="63" y="661"/>
                      </a:lnTo>
                      <a:lnTo>
                        <a:pt x="81" y="646"/>
                      </a:lnTo>
                      <a:lnTo>
                        <a:pt x="88" y="628"/>
                      </a:lnTo>
                      <a:lnTo>
                        <a:pt x="96" y="613"/>
                      </a:lnTo>
                      <a:lnTo>
                        <a:pt x="102" y="591"/>
                      </a:lnTo>
                      <a:lnTo>
                        <a:pt x="115" y="579"/>
                      </a:lnTo>
                      <a:lnTo>
                        <a:pt x="121" y="557"/>
                      </a:lnTo>
                      <a:lnTo>
                        <a:pt x="127" y="538"/>
                      </a:lnTo>
                      <a:lnTo>
                        <a:pt x="130" y="524"/>
                      </a:lnTo>
                      <a:lnTo>
                        <a:pt x="139" y="506"/>
                      </a:lnTo>
                      <a:lnTo>
                        <a:pt x="151" y="487"/>
                      </a:lnTo>
                      <a:lnTo>
                        <a:pt x="160" y="474"/>
                      </a:lnTo>
                      <a:lnTo>
                        <a:pt x="163" y="455"/>
                      </a:lnTo>
                      <a:lnTo>
                        <a:pt x="167" y="423"/>
                      </a:lnTo>
                      <a:lnTo>
                        <a:pt x="165" y="396"/>
                      </a:lnTo>
                      <a:lnTo>
                        <a:pt x="160" y="362"/>
                      </a:lnTo>
                      <a:lnTo>
                        <a:pt x="158" y="335"/>
                      </a:lnTo>
                      <a:lnTo>
                        <a:pt x="157" y="327"/>
                      </a:lnTo>
                      <a:lnTo>
                        <a:pt x="168" y="299"/>
                      </a:lnTo>
                      <a:lnTo>
                        <a:pt x="174" y="271"/>
                      </a:lnTo>
                      <a:lnTo>
                        <a:pt x="174" y="247"/>
                      </a:lnTo>
                      <a:lnTo>
                        <a:pt x="171" y="234"/>
                      </a:lnTo>
                      <a:lnTo>
                        <a:pt x="176" y="207"/>
                      </a:lnTo>
                      <a:lnTo>
                        <a:pt x="174" y="195"/>
                      </a:lnTo>
                      <a:lnTo>
                        <a:pt x="182" y="154"/>
                      </a:lnTo>
                      <a:lnTo>
                        <a:pt x="180" y="136"/>
                      </a:lnTo>
                      <a:lnTo>
                        <a:pt x="180" y="110"/>
                      </a:lnTo>
                      <a:lnTo>
                        <a:pt x="188" y="93"/>
                      </a:lnTo>
                      <a:lnTo>
                        <a:pt x="189" y="76"/>
                      </a:lnTo>
                      <a:lnTo>
                        <a:pt x="189" y="49"/>
                      </a:lnTo>
                      <a:lnTo>
                        <a:pt x="189" y="27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0" name="Freeform 369"/>
                <p:cNvSpPr>
                  <a:spLocks/>
                </p:cNvSpPr>
                <p:nvPr/>
              </p:nvSpPr>
              <p:spPr bwMode="auto">
                <a:xfrm rot="-3405074">
                  <a:off x="2337" y="1423"/>
                  <a:ext cx="177" cy="347"/>
                </a:xfrm>
                <a:custGeom>
                  <a:avLst/>
                  <a:gdLst>
                    <a:gd name="T0" fmla="*/ 126 w 206"/>
                    <a:gd name="T1" fmla="*/ 3 h 692"/>
                    <a:gd name="T2" fmla="*/ 123 w 206"/>
                    <a:gd name="T3" fmla="*/ 10 h 692"/>
                    <a:gd name="T4" fmla="*/ 121 w 206"/>
                    <a:gd name="T5" fmla="*/ 13 h 692"/>
                    <a:gd name="T6" fmla="*/ 116 w 206"/>
                    <a:gd name="T7" fmla="*/ 20 h 692"/>
                    <a:gd name="T8" fmla="*/ 116 w 206"/>
                    <a:gd name="T9" fmla="*/ 27 h 692"/>
                    <a:gd name="T10" fmla="*/ 117 w 206"/>
                    <a:gd name="T11" fmla="*/ 29 h 692"/>
                    <a:gd name="T12" fmla="*/ 115 w 206"/>
                    <a:gd name="T13" fmla="*/ 34 h 692"/>
                    <a:gd name="T14" fmla="*/ 107 w 206"/>
                    <a:gd name="T15" fmla="*/ 40 h 692"/>
                    <a:gd name="T16" fmla="*/ 106 w 206"/>
                    <a:gd name="T17" fmla="*/ 48 h 692"/>
                    <a:gd name="T18" fmla="*/ 101 w 206"/>
                    <a:gd name="T19" fmla="*/ 54 h 692"/>
                    <a:gd name="T20" fmla="*/ 103 w 206"/>
                    <a:gd name="T21" fmla="*/ 59 h 692"/>
                    <a:gd name="T22" fmla="*/ 89 w 206"/>
                    <a:gd name="T23" fmla="*/ 65 h 692"/>
                    <a:gd name="T24" fmla="*/ 77 w 206"/>
                    <a:gd name="T25" fmla="*/ 70 h 692"/>
                    <a:gd name="T26" fmla="*/ 69 w 206"/>
                    <a:gd name="T27" fmla="*/ 74 h 692"/>
                    <a:gd name="T28" fmla="*/ 55 w 206"/>
                    <a:gd name="T29" fmla="*/ 79 h 692"/>
                    <a:gd name="T30" fmla="*/ 34 w 206"/>
                    <a:gd name="T31" fmla="*/ 80 h 692"/>
                    <a:gd name="T32" fmla="*/ 20 w 206"/>
                    <a:gd name="T33" fmla="*/ 84 h 692"/>
                    <a:gd name="T34" fmla="*/ 0 w 206"/>
                    <a:gd name="T35" fmla="*/ 85 h 692"/>
                    <a:gd name="T36" fmla="*/ 22 w 206"/>
                    <a:gd name="T37" fmla="*/ 81 h 692"/>
                    <a:gd name="T38" fmla="*/ 45 w 206"/>
                    <a:gd name="T39" fmla="*/ 79 h 692"/>
                    <a:gd name="T40" fmla="*/ 62 w 206"/>
                    <a:gd name="T41" fmla="*/ 75 h 692"/>
                    <a:gd name="T42" fmla="*/ 70 w 206"/>
                    <a:gd name="T43" fmla="*/ 71 h 692"/>
                    <a:gd name="T44" fmla="*/ 86 w 206"/>
                    <a:gd name="T45" fmla="*/ 64 h 692"/>
                    <a:gd name="T46" fmla="*/ 95 w 206"/>
                    <a:gd name="T47" fmla="*/ 60 h 692"/>
                    <a:gd name="T48" fmla="*/ 96 w 206"/>
                    <a:gd name="T49" fmla="*/ 55 h 692"/>
                    <a:gd name="T50" fmla="*/ 99 w 206"/>
                    <a:gd name="T51" fmla="*/ 48 h 692"/>
                    <a:gd name="T52" fmla="*/ 105 w 206"/>
                    <a:gd name="T53" fmla="*/ 43 h 692"/>
                    <a:gd name="T54" fmla="*/ 102 w 206"/>
                    <a:gd name="T55" fmla="*/ 38 h 692"/>
                    <a:gd name="T56" fmla="*/ 109 w 206"/>
                    <a:gd name="T57" fmla="*/ 34 h 692"/>
                    <a:gd name="T58" fmla="*/ 111 w 206"/>
                    <a:gd name="T59" fmla="*/ 30 h 692"/>
                    <a:gd name="T60" fmla="*/ 108 w 206"/>
                    <a:gd name="T61" fmla="*/ 23 h 692"/>
                    <a:gd name="T62" fmla="*/ 113 w 206"/>
                    <a:gd name="T63" fmla="*/ 18 h 692"/>
                    <a:gd name="T64" fmla="*/ 118 w 206"/>
                    <a:gd name="T65" fmla="*/ 12 h 692"/>
                    <a:gd name="T66" fmla="*/ 116 w 206"/>
                    <a:gd name="T67" fmla="*/ 8 h 692"/>
                    <a:gd name="T68" fmla="*/ 120 w 206"/>
                    <a:gd name="T69" fmla="*/ 3 h 69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06"/>
                    <a:gd name="T106" fmla="*/ 0 h 692"/>
                    <a:gd name="T107" fmla="*/ 206 w 206"/>
                    <a:gd name="T108" fmla="*/ 692 h 69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06" h="692">
                      <a:moveTo>
                        <a:pt x="206" y="0"/>
                      </a:moveTo>
                      <a:lnTo>
                        <a:pt x="199" y="17"/>
                      </a:lnTo>
                      <a:lnTo>
                        <a:pt x="193" y="57"/>
                      </a:lnTo>
                      <a:lnTo>
                        <a:pt x="193" y="75"/>
                      </a:lnTo>
                      <a:lnTo>
                        <a:pt x="193" y="94"/>
                      </a:lnTo>
                      <a:lnTo>
                        <a:pt x="191" y="103"/>
                      </a:lnTo>
                      <a:lnTo>
                        <a:pt x="186" y="122"/>
                      </a:lnTo>
                      <a:lnTo>
                        <a:pt x="183" y="158"/>
                      </a:lnTo>
                      <a:lnTo>
                        <a:pt x="183" y="195"/>
                      </a:lnTo>
                      <a:lnTo>
                        <a:pt x="183" y="211"/>
                      </a:lnTo>
                      <a:lnTo>
                        <a:pt x="183" y="223"/>
                      </a:lnTo>
                      <a:lnTo>
                        <a:pt x="184" y="232"/>
                      </a:lnTo>
                      <a:lnTo>
                        <a:pt x="183" y="249"/>
                      </a:lnTo>
                      <a:lnTo>
                        <a:pt x="181" y="268"/>
                      </a:lnTo>
                      <a:lnTo>
                        <a:pt x="172" y="298"/>
                      </a:lnTo>
                      <a:lnTo>
                        <a:pt x="168" y="314"/>
                      </a:lnTo>
                      <a:lnTo>
                        <a:pt x="169" y="347"/>
                      </a:lnTo>
                      <a:lnTo>
                        <a:pt x="166" y="379"/>
                      </a:lnTo>
                      <a:lnTo>
                        <a:pt x="162" y="411"/>
                      </a:lnTo>
                      <a:lnTo>
                        <a:pt x="160" y="429"/>
                      </a:lnTo>
                      <a:lnTo>
                        <a:pt x="160" y="443"/>
                      </a:lnTo>
                      <a:lnTo>
                        <a:pt x="163" y="469"/>
                      </a:lnTo>
                      <a:lnTo>
                        <a:pt x="153" y="488"/>
                      </a:lnTo>
                      <a:lnTo>
                        <a:pt x="141" y="514"/>
                      </a:lnTo>
                      <a:lnTo>
                        <a:pt x="129" y="535"/>
                      </a:lnTo>
                      <a:lnTo>
                        <a:pt x="122" y="558"/>
                      </a:lnTo>
                      <a:lnTo>
                        <a:pt x="120" y="575"/>
                      </a:lnTo>
                      <a:lnTo>
                        <a:pt x="108" y="590"/>
                      </a:lnTo>
                      <a:lnTo>
                        <a:pt x="101" y="609"/>
                      </a:lnTo>
                      <a:lnTo>
                        <a:pt x="87" y="625"/>
                      </a:lnTo>
                      <a:lnTo>
                        <a:pt x="71" y="633"/>
                      </a:lnTo>
                      <a:lnTo>
                        <a:pt x="53" y="637"/>
                      </a:lnTo>
                      <a:lnTo>
                        <a:pt x="43" y="649"/>
                      </a:lnTo>
                      <a:lnTo>
                        <a:pt x="32" y="665"/>
                      </a:lnTo>
                      <a:lnTo>
                        <a:pt x="6" y="692"/>
                      </a:lnTo>
                      <a:lnTo>
                        <a:pt x="0" y="679"/>
                      </a:lnTo>
                      <a:lnTo>
                        <a:pt x="17" y="667"/>
                      </a:lnTo>
                      <a:lnTo>
                        <a:pt x="35" y="643"/>
                      </a:lnTo>
                      <a:lnTo>
                        <a:pt x="49" y="633"/>
                      </a:lnTo>
                      <a:lnTo>
                        <a:pt x="70" y="624"/>
                      </a:lnTo>
                      <a:lnTo>
                        <a:pt x="90" y="618"/>
                      </a:lnTo>
                      <a:lnTo>
                        <a:pt x="98" y="594"/>
                      </a:lnTo>
                      <a:lnTo>
                        <a:pt x="105" y="575"/>
                      </a:lnTo>
                      <a:lnTo>
                        <a:pt x="110" y="560"/>
                      </a:lnTo>
                      <a:lnTo>
                        <a:pt x="120" y="535"/>
                      </a:lnTo>
                      <a:lnTo>
                        <a:pt x="135" y="508"/>
                      </a:lnTo>
                      <a:lnTo>
                        <a:pt x="145" y="488"/>
                      </a:lnTo>
                      <a:lnTo>
                        <a:pt x="150" y="472"/>
                      </a:lnTo>
                      <a:lnTo>
                        <a:pt x="156" y="460"/>
                      </a:lnTo>
                      <a:lnTo>
                        <a:pt x="151" y="436"/>
                      </a:lnTo>
                      <a:lnTo>
                        <a:pt x="153" y="409"/>
                      </a:lnTo>
                      <a:lnTo>
                        <a:pt x="156" y="382"/>
                      </a:lnTo>
                      <a:lnTo>
                        <a:pt x="160" y="368"/>
                      </a:lnTo>
                      <a:lnTo>
                        <a:pt x="165" y="342"/>
                      </a:lnTo>
                      <a:lnTo>
                        <a:pt x="162" y="323"/>
                      </a:lnTo>
                      <a:lnTo>
                        <a:pt x="162" y="304"/>
                      </a:lnTo>
                      <a:lnTo>
                        <a:pt x="166" y="283"/>
                      </a:lnTo>
                      <a:lnTo>
                        <a:pt x="172" y="268"/>
                      </a:lnTo>
                      <a:lnTo>
                        <a:pt x="175" y="259"/>
                      </a:lnTo>
                      <a:lnTo>
                        <a:pt x="175" y="240"/>
                      </a:lnTo>
                      <a:lnTo>
                        <a:pt x="171" y="211"/>
                      </a:lnTo>
                      <a:lnTo>
                        <a:pt x="171" y="180"/>
                      </a:lnTo>
                      <a:lnTo>
                        <a:pt x="172" y="162"/>
                      </a:lnTo>
                      <a:lnTo>
                        <a:pt x="178" y="137"/>
                      </a:lnTo>
                      <a:lnTo>
                        <a:pt x="180" y="116"/>
                      </a:lnTo>
                      <a:lnTo>
                        <a:pt x="186" y="94"/>
                      </a:lnTo>
                      <a:lnTo>
                        <a:pt x="183" y="76"/>
                      </a:lnTo>
                      <a:lnTo>
                        <a:pt x="183" y="63"/>
                      </a:lnTo>
                      <a:lnTo>
                        <a:pt x="184" y="41"/>
                      </a:lnTo>
                      <a:lnTo>
                        <a:pt x="190" y="24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71" name="Freeform 370"/>
                <p:cNvSpPr>
                  <a:spLocks/>
                </p:cNvSpPr>
                <p:nvPr/>
              </p:nvSpPr>
              <p:spPr bwMode="auto">
                <a:xfrm rot="-3405074">
                  <a:off x="2220" y="1615"/>
                  <a:ext cx="140" cy="465"/>
                </a:xfrm>
                <a:custGeom>
                  <a:avLst/>
                  <a:gdLst>
                    <a:gd name="T0" fmla="*/ 93 w 162"/>
                    <a:gd name="T1" fmla="*/ 97 h 930"/>
                    <a:gd name="T2" fmla="*/ 102 w 162"/>
                    <a:gd name="T3" fmla="*/ 103 h 930"/>
                    <a:gd name="T4" fmla="*/ 105 w 162"/>
                    <a:gd name="T5" fmla="*/ 110 h 930"/>
                    <a:gd name="T6" fmla="*/ 92 w 162"/>
                    <a:gd name="T7" fmla="*/ 114 h 930"/>
                    <a:gd name="T8" fmla="*/ 68 w 162"/>
                    <a:gd name="T9" fmla="*/ 116 h 930"/>
                    <a:gd name="T10" fmla="*/ 38 w 162"/>
                    <a:gd name="T11" fmla="*/ 116 h 930"/>
                    <a:gd name="T12" fmla="*/ 35 w 162"/>
                    <a:gd name="T13" fmla="*/ 113 h 930"/>
                    <a:gd name="T14" fmla="*/ 40 w 162"/>
                    <a:gd name="T15" fmla="*/ 108 h 930"/>
                    <a:gd name="T16" fmla="*/ 40 w 162"/>
                    <a:gd name="T17" fmla="*/ 100 h 930"/>
                    <a:gd name="T18" fmla="*/ 35 w 162"/>
                    <a:gd name="T19" fmla="*/ 92 h 930"/>
                    <a:gd name="T20" fmla="*/ 26 w 162"/>
                    <a:gd name="T21" fmla="*/ 87 h 930"/>
                    <a:gd name="T22" fmla="*/ 26 w 162"/>
                    <a:gd name="T23" fmla="*/ 79 h 930"/>
                    <a:gd name="T24" fmla="*/ 16 w 162"/>
                    <a:gd name="T25" fmla="*/ 74 h 930"/>
                    <a:gd name="T26" fmla="*/ 10 w 162"/>
                    <a:gd name="T27" fmla="*/ 65 h 930"/>
                    <a:gd name="T28" fmla="*/ 10 w 162"/>
                    <a:gd name="T29" fmla="*/ 58 h 930"/>
                    <a:gd name="T30" fmla="*/ 0 w 162"/>
                    <a:gd name="T31" fmla="*/ 48 h 930"/>
                    <a:gd name="T32" fmla="*/ 8 w 162"/>
                    <a:gd name="T33" fmla="*/ 39 h 930"/>
                    <a:gd name="T34" fmla="*/ 4 w 162"/>
                    <a:gd name="T35" fmla="*/ 31 h 930"/>
                    <a:gd name="T36" fmla="*/ 4 w 162"/>
                    <a:gd name="T37" fmla="*/ 25 h 930"/>
                    <a:gd name="T38" fmla="*/ 16 w 162"/>
                    <a:gd name="T39" fmla="*/ 15 h 930"/>
                    <a:gd name="T40" fmla="*/ 12 w 162"/>
                    <a:gd name="T41" fmla="*/ 6 h 930"/>
                    <a:gd name="T42" fmla="*/ 14 w 162"/>
                    <a:gd name="T43" fmla="*/ 2 h 930"/>
                    <a:gd name="T44" fmla="*/ 28 w 162"/>
                    <a:gd name="T45" fmla="*/ 6 h 930"/>
                    <a:gd name="T46" fmla="*/ 35 w 162"/>
                    <a:gd name="T47" fmla="*/ 11 h 930"/>
                    <a:gd name="T48" fmla="*/ 34 w 162"/>
                    <a:gd name="T49" fmla="*/ 18 h 930"/>
                    <a:gd name="T50" fmla="*/ 29 w 162"/>
                    <a:gd name="T51" fmla="*/ 25 h 930"/>
                    <a:gd name="T52" fmla="*/ 30 w 162"/>
                    <a:gd name="T53" fmla="*/ 34 h 930"/>
                    <a:gd name="T54" fmla="*/ 35 w 162"/>
                    <a:gd name="T55" fmla="*/ 39 h 930"/>
                    <a:gd name="T56" fmla="*/ 30 w 162"/>
                    <a:gd name="T57" fmla="*/ 46 h 930"/>
                    <a:gd name="T58" fmla="*/ 30 w 162"/>
                    <a:gd name="T59" fmla="*/ 52 h 930"/>
                    <a:gd name="T60" fmla="*/ 35 w 162"/>
                    <a:gd name="T61" fmla="*/ 58 h 930"/>
                    <a:gd name="T62" fmla="*/ 33 w 162"/>
                    <a:gd name="T63" fmla="*/ 65 h 930"/>
                    <a:gd name="T64" fmla="*/ 41 w 162"/>
                    <a:gd name="T65" fmla="*/ 70 h 930"/>
                    <a:gd name="T66" fmla="*/ 51 w 162"/>
                    <a:gd name="T67" fmla="*/ 76 h 930"/>
                    <a:gd name="T68" fmla="*/ 53 w 162"/>
                    <a:gd name="T69" fmla="*/ 83 h 930"/>
                    <a:gd name="T70" fmla="*/ 65 w 162"/>
                    <a:gd name="T71" fmla="*/ 90 h 930"/>
                    <a:gd name="T72" fmla="*/ 86 w 162"/>
                    <a:gd name="T73" fmla="*/ 94 h 93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62"/>
                    <a:gd name="T112" fmla="*/ 0 h 930"/>
                    <a:gd name="T113" fmla="*/ 162 w 162"/>
                    <a:gd name="T114" fmla="*/ 930 h 93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62" h="930">
                      <a:moveTo>
                        <a:pt x="132" y="751"/>
                      </a:moveTo>
                      <a:lnTo>
                        <a:pt x="145" y="770"/>
                      </a:lnTo>
                      <a:lnTo>
                        <a:pt x="149" y="796"/>
                      </a:lnTo>
                      <a:lnTo>
                        <a:pt x="158" y="821"/>
                      </a:lnTo>
                      <a:lnTo>
                        <a:pt x="160" y="856"/>
                      </a:lnTo>
                      <a:lnTo>
                        <a:pt x="162" y="875"/>
                      </a:lnTo>
                      <a:lnTo>
                        <a:pt x="154" y="900"/>
                      </a:lnTo>
                      <a:lnTo>
                        <a:pt x="143" y="912"/>
                      </a:lnTo>
                      <a:lnTo>
                        <a:pt x="128" y="918"/>
                      </a:lnTo>
                      <a:lnTo>
                        <a:pt x="105" y="928"/>
                      </a:lnTo>
                      <a:lnTo>
                        <a:pt x="82" y="930"/>
                      </a:lnTo>
                      <a:lnTo>
                        <a:pt x="59" y="924"/>
                      </a:lnTo>
                      <a:lnTo>
                        <a:pt x="41" y="915"/>
                      </a:lnTo>
                      <a:lnTo>
                        <a:pt x="53" y="897"/>
                      </a:lnTo>
                      <a:lnTo>
                        <a:pt x="56" y="879"/>
                      </a:lnTo>
                      <a:lnTo>
                        <a:pt x="61" y="863"/>
                      </a:lnTo>
                      <a:lnTo>
                        <a:pt x="62" y="833"/>
                      </a:lnTo>
                      <a:lnTo>
                        <a:pt x="61" y="793"/>
                      </a:lnTo>
                      <a:lnTo>
                        <a:pt x="57" y="765"/>
                      </a:lnTo>
                      <a:lnTo>
                        <a:pt x="53" y="736"/>
                      </a:lnTo>
                      <a:lnTo>
                        <a:pt x="50" y="713"/>
                      </a:lnTo>
                      <a:lnTo>
                        <a:pt x="40" y="689"/>
                      </a:lnTo>
                      <a:lnTo>
                        <a:pt x="41" y="656"/>
                      </a:lnTo>
                      <a:lnTo>
                        <a:pt x="40" y="632"/>
                      </a:lnTo>
                      <a:lnTo>
                        <a:pt x="37" y="610"/>
                      </a:lnTo>
                      <a:lnTo>
                        <a:pt x="24" y="588"/>
                      </a:lnTo>
                      <a:lnTo>
                        <a:pt x="13" y="548"/>
                      </a:lnTo>
                      <a:lnTo>
                        <a:pt x="16" y="513"/>
                      </a:lnTo>
                      <a:lnTo>
                        <a:pt x="18" y="482"/>
                      </a:lnTo>
                      <a:lnTo>
                        <a:pt x="16" y="458"/>
                      </a:lnTo>
                      <a:lnTo>
                        <a:pt x="12" y="421"/>
                      </a:lnTo>
                      <a:lnTo>
                        <a:pt x="0" y="384"/>
                      </a:lnTo>
                      <a:lnTo>
                        <a:pt x="6" y="352"/>
                      </a:lnTo>
                      <a:lnTo>
                        <a:pt x="12" y="312"/>
                      </a:lnTo>
                      <a:lnTo>
                        <a:pt x="12" y="278"/>
                      </a:lnTo>
                      <a:lnTo>
                        <a:pt x="7" y="254"/>
                      </a:lnTo>
                      <a:lnTo>
                        <a:pt x="9" y="232"/>
                      </a:lnTo>
                      <a:lnTo>
                        <a:pt x="7" y="195"/>
                      </a:lnTo>
                      <a:lnTo>
                        <a:pt x="16" y="164"/>
                      </a:lnTo>
                      <a:lnTo>
                        <a:pt x="24" y="122"/>
                      </a:lnTo>
                      <a:lnTo>
                        <a:pt x="27" y="77"/>
                      </a:lnTo>
                      <a:lnTo>
                        <a:pt x="18" y="42"/>
                      </a:lnTo>
                      <a:lnTo>
                        <a:pt x="4" y="0"/>
                      </a:lnTo>
                      <a:lnTo>
                        <a:pt x="21" y="16"/>
                      </a:lnTo>
                      <a:lnTo>
                        <a:pt x="34" y="30"/>
                      </a:lnTo>
                      <a:lnTo>
                        <a:pt x="43" y="45"/>
                      </a:lnTo>
                      <a:lnTo>
                        <a:pt x="50" y="62"/>
                      </a:lnTo>
                      <a:lnTo>
                        <a:pt x="55" y="84"/>
                      </a:lnTo>
                      <a:lnTo>
                        <a:pt x="55" y="109"/>
                      </a:lnTo>
                      <a:lnTo>
                        <a:pt x="52" y="140"/>
                      </a:lnTo>
                      <a:lnTo>
                        <a:pt x="46" y="174"/>
                      </a:lnTo>
                      <a:lnTo>
                        <a:pt x="44" y="198"/>
                      </a:lnTo>
                      <a:lnTo>
                        <a:pt x="43" y="237"/>
                      </a:lnTo>
                      <a:lnTo>
                        <a:pt x="46" y="268"/>
                      </a:lnTo>
                      <a:lnTo>
                        <a:pt x="52" y="292"/>
                      </a:lnTo>
                      <a:lnTo>
                        <a:pt x="53" y="308"/>
                      </a:lnTo>
                      <a:lnTo>
                        <a:pt x="52" y="338"/>
                      </a:lnTo>
                      <a:lnTo>
                        <a:pt x="47" y="361"/>
                      </a:lnTo>
                      <a:lnTo>
                        <a:pt x="43" y="383"/>
                      </a:lnTo>
                      <a:lnTo>
                        <a:pt x="47" y="412"/>
                      </a:lnTo>
                      <a:lnTo>
                        <a:pt x="55" y="438"/>
                      </a:lnTo>
                      <a:lnTo>
                        <a:pt x="56" y="460"/>
                      </a:lnTo>
                      <a:lnTo>
                        <a:pt x="55" y="484"/>
                      </a:lnTo>
                      <a:lnTo>
                        <a:pt x="51" y="515"/>
                      </a:lnTo>
                      <a:lnTo>
                        <a:pt x="58" y="533"/>
                      </a:lnTo>
                      <a:lnTo>
                        <a:pt x="65" y="554"/>
                      </a:lnTo>
                      <a:lnTo>
                        <a:pt x="73" y="579"/>
                      </a:lnTo>
                      <a:lnTo>
                        <a:pt x="79" y="603"/>
                      </a:lnTo>
                      <a:lnTo>
                        <a:pt x="82" y="631"/>
                      </a:lnTo>
                      <a:lnTo>
                        <a:pt x="82" y="664"/>
                      </a:lnTo>
                      <a:lnTo>
                        <a:pt x="94" y="693"/>
                      </a:lnTo>
                      <a:lnTo>
                        <a:pt x="101" y="713"/>
                      </a:lnTo>
                      <a:lnTo>
                        <a:pt x="115" y="733"/>
                      </a:lnTo>
                      <a:lnTo>
                        <a:pt x="132" y="751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32" name="Group 371"/>
              <p:cNvGrpSpPr>
                <a:grpSpLocks/>
              </p:cNvGrpSpPr>
              <p:nvPr/>
            </p:nvGrpSpPr>
            <p:grpSpPr bwMode="auto">
              <a:xfrm>
                <a:off x="4689475" y="3325827"/>
                <a:ext cx="685800" cy="6858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94" name="Freeform 372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95" name="Group 373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60" name="Freeform 37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1" name="Freeform 37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62" name="Freeform 37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96" name="Group 377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7" name="Freeform 37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8" name="Freeform 37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9" name="Freeform 38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97" name="Freeform 381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8" name="Freeform 382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99" name="Freeform 383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0" name="Freeform 384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1" name="Freeform 385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2" name="Freeform 386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3" name="Freeform 387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4" name="Freeform 388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5" name="Freeform 389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6" name="Freeform 390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7" name="Freeform 391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8" name="Freeform 392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09" name="Freeform 393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0" name="Freeform 394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1" name="Freeform 395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12" name="Group 396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54" name="Freeform 397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5" name="Freeform 398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6" name="Freeform 399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13" name="Group 400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51" name="Freeform 401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2" name="Freeform 402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3" name="Freeform 403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14" name="Freeform 404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5" name="Freeform 405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6" name="Freeform 406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7" name="Freeform 407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8" name="Freeform 408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19" name="Freeform 409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0" name="Freeform 410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1" name="Freeform 411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2" name="Freeform 412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3" name="Freeform 413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4" name="Freeform 414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5" name="Freeform 415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6" name="Freeform 416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7" name="Freeform 417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28" name="Freeform 418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129" name="Group 419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148" name="Freeform 42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9" name="Freeform 42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50" name="Freeform 42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130" name="Group 423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145" name="Freeform 42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6" name="Freeform 42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147" name="Freeform 42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131" name="Freeform 427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2" name="Freeform 428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3" name="Freeform 429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4" name="Freeform 430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5" name="Freeform 431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6" name="Freeform 432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7" name="Freeform 433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8" name="Freeform 434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39" name="Freeform 435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0" name="Freeform 436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1" name="Freeform 437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2" name="Freeform 438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3" name="Freeform 439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144" name="Freeform 440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3" name="Freeform 441"/>
              <p:cNvSpPr>
                <a:spLocks/>
              </p:cNvSpPr>
              <p:nvPr/>
            </p:nvSpPr>
            <p:spPr bwMode="auto">
              <a:xfrm>
                <a:off x="4994275" y="2640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34" name="Group 442"/>
              <p:cNvGrpSpPr>
                <a:grpSpLocks/>
              </p:cNvGrpSpPr>
              <p:nvPr/>
            </p:nvGrpSpPr>
            <p:grpSpPr bwMode="auto">
              <a:xfrm>
                <a:off x="3927475" y="3249613"/>
                <a:ext cx="258763" cy="246062"/>
                <a:chOff x="1400" y="2127"/>
                <a:chExt cx="163" cy="155"/>
              </a:xfrm>
            </p:grpSpPr>
            <p:sp>
              <p:nvSpPr>
                <p:cNvPr id="1092" name="Freeform 443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93" name="Freeform 444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35" name="Freeform 445"/>
              <p:cNvSpPr>
                <a:spLocks/>
              </p:cNvSpPr>
              <p:nvPr/>
            </p:nvSpPr>
            <p:spPr bwMode="auto">
              <a:xfrm>
                <a:off x="3455988" y="2341563"/>
                <a:ext cx="728662" cy="746125"/>
              </a:xfrm>
              <a:custGeom>
                <a:avLst/>
                <a:gdLst>
                  <a:gd name="T0" fmla="*/ 2147483647 w 459"/>
                  <a:gd name="T1" fmla="*/ 2147483647 h 470"/>
                  <a:gd name="T2" fmla="*/ 2147483647 w 459"/>
                  <a:gd name="T3" fmla="*/ 2147483647 h 470"/>
                  <a:gd name="T4" fmla="*/ 2147483647 w 459"/>
                  <a:gd name="T5" fmla="*/ 2147483647 h 470"/>
                  <a:gd name="T6" fmla="*/ 2147483647 w 459"/>
                  <a:gd name="T7" fmla="*/ 2147483647 h 470"/>
                  <a:gd name="T8" fmla="*/ 2147483647 w 459"/>
                  <a:gd name="T9" fmla="*/ 2147483647 h 470"/>
                  <a:gd name="T10" fmla="*/ 2147483647 w 459"/>
                  <a:gd name="T11" fmla="*/ 2147483647 h 470"/>
                  <a:gd name="T12" fmla="*/ 2147483647 w 459"/>
                  <a:gd name="T13" fmla="*/ 2147483647 h 470"/>
                  <a:gd name="T14" fmla="*/ 2147483647 w 459"/>
                  <a:gd name="T15" fmla="*/ 2147483647 h 470"/>
                  <a:gd name="T16" fmla="*/ 2147483647 w 459"/>
                  <a:gd name="T17" fmla="*/ 2147483647 h 470"/>
                  <a:gd name="T18" fmla="*/ 2147483647 w 459"/>
                  <a:gd name="T19" fmla="*/ 2147483647 h 470"/>
                  <a:gd name="T20" fmla="*/ 2147483647 w 459"/>
                  <a:gd name="T21" fmla="*/ 2147483647 h 470"/>
                  <a:gd name="T22" fmla="*/ 2147483647 w 459"/>
                  <a:gd name="T23" fmla="*/ 2147483647 h 47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9"/>
                  <a:gd name="T37" fmla="*/ 0 h 470"/>
                  <a:gd name="T38" fmla="*/ 459 w 459"/>
                  <a:gd name="T39" fmla="*/ 470 h 47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9" h="470">
                    <a:moveTo>
                      <a:pt x="459" y="320"/>
                    </a:moveTo>
                    <a:cubicBezTo>
                      <a:pt x="457" y="256"/>
                      <a:pt x="458" y="192"/>
                      <a:pt x="453" y="128"/>
                    </a:cubicBezTo>
                    <a:cubicBezTo>
                      <a:pt x="452" y="108"/>
                      <a:pt x="458" y="79"/>
                      <a:pt x="441" y="68"/>
                    </a:cubicBezTo>
                    <a:cubicBezTo>
                      <a:pt x="412" y="49"/>
                      <a:pt x="430" y="58"/>
                      <a:pt x="387" y="44"/>
                    </a:cubicBezTo>
                    <a:cubicBezTo>
                      <a:pt x="381" y="42"/>
                      <a:pt x="369" y="38"/>
                      <a:pt x="369" y="38"/>
                    </a:cubicBezTo>
                    <a:cubicBezTo>
                      <a:pt x="331" y="0"/>
                      <a:pt x="279" y="20"/>
                      <a:pt x="231" y="32"/>
                    </a:cubicBezTo>
                    <a:cubicBezTo>
                      <a:pt x="197" y="57"/>
                      <a:pt x="187" y="70"/>
                      <a:pt x="177" y="110"/>
                    </a:cubicBezTo>
                    <a:cubicBezTo>
                      <a:pt x="184" y="197"/>
                      <a:pt x="199" y="241"/>
                      <a:pt x="183" y="338"/>
                    </a:cubicBezTo>
                    <a:cubicBezTo>
                      <a:pt x="182" y="344"/>
                      <a:pt x="110" y="361"/>
                      <a:pt x="105" y="362"/>
                    </a:cubicBezTo>
                    <a:cubicBezTo>
                      <a:pt x="83" y="371"/>
                      <a:pt x="59" y="374"/>
                      <a:pt x="39" y="386"/>
                    </a:cubicBezTo>
                    <a:cubicBezTo>
                      <a:pt x="24" y="395"/>
                      <a:pt x="19" y="414"/>
                      <a:pt x="9" y="428"/>
                    </a:cubicBezTo>
                    <a:cubicBezTo>
                      <a:pt x="0" y="454"/>
                      <a:pt x="3" y="440"/>
                      <a:pt x="3" y="47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6" name="Freeform 446"/>
              <p:cNvSpPr>
                <a:spLocks/>
              </p:cNvSpPr>
              <p:nvPr/>
            </p:nvSpPr>
            <p:spPr bwMode="auto">
              <a:xfrm>
                <a:off x="4289425" y="3068638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7" name="Freeform 447"/>
              <p:cNvSpPr>
                <a:spLocks/>
              </p:cNvSpPr>
              <p:nvPr/>
            </p:nvSpPr>
            <p:spPr bwMode="auto">
              <a:xfrm>
                <a:off x="4460875" y="4011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8" name="Freeform 448"/>
              <p:cNvSpPr>
                <a:spLocks/>
              </p:cNvSpPr>
              <p:nvPr/>
            </p:nvSpPr>
            <p:spPr bwMode="auto">
              <a:xfrm>
                <a:off x="3698875" y="3325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39" name="Freeform 449"/>
              <p:cNvSpPr>
                <a:spLocks/>
              </p:cNvSpPr>
              <p:nvPr/>
            </p:nvSpPr>
            <p:spPr bwMode="auto">
              <a:xfrm>
                <a:off x="5299075" y="3525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0" name="Freeform 450"/>
              <p:cNvSpPr>
                <a:spLocks/>
              </p:cNvSpPr>
              <p:nvPr/>
            </p:nvSpPr>
            <p:spPr bwMode="auto">
              <a:xfrm>
                <a:off x="50704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1" name="Freeform 451"/>
              <p:cNvSpPr>
                <a:spLocks/>
              </p:cNvSpPr>
              <p:nvPr/>
            </p:nvSpPr>
            <p:spPr bwMode="auto">
              <a:xfrm>
                <a:off x="2936875" y="3097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2" name="Freeform 452"/>
              <p:cNvSpPr>
                <a:spLocks/>
              </p:cNvSpPr>
              <p:nvPr/>
            </p:nvSpPr>
            <p:spPr bwMode="auto">
              <a:xfrm>
                <a:off x="3775075" y="2716213"/>
                <a:ext cx="581025" cy="885825"/>
              </a:xfrm>
              <a:custGeom>
                <a:avLst/>
                <a:gdLst>
                  <a:gd name="T0" fmla="*/ 2147483647 w 366"/>
                  <a:gd name="T1" fmla="*/ 0 h 558"/>
                  <a:gd name="T2" fmla="*/ 2147483647 w 366"/>
                  <a:gd name="T3" fmla="*/ 2147483647 h 558"/>
                  <a:gd name="T4" fmla="*/ 2147483647 w 366"/>
                  <a:gd name="T5" fmla="*/ 2147483647 h 558"/>
                  <a:gd name="T6" fmla="*/ 2147483647 w 366"/>
                  <a:gd name="T7" fmla="*/ 2147483647 h 558"/>
                  <a:gd name="T8" fmla="*/ 2147483647 w 366"/>
                  <a:gd name="T9" fmla="*/ 2147483647 h 558"/>
                  <a:gd name="T10" fmla="*/ 2147483647 w 366"/>
                  <a:gd name="T11" fmla="*/ 2147483647 h 558"/>
                  <a:gd name="T12" fmla="*/ 2147483647 w 366"/>
                  <a:gd name="T13" fmla="*/ 2147483647 h 558"/>
                  <a:gd name="T14" fmla="*/ 2147483647 w 366"/>
                  <a:gd name="T15" fmla="*/ 2147483647 h 558"/>
                  <a:gd name="T16" fmla="*/ 2147483647 w 366"/>
                  <a:gd name="T17" fmla="*/ 2147483647 h 558"/>
                  <a:gd name="T18" fmla="*/ 2147483647 w 366"/>
                  <a:gd name="T19" fmla="*/ 2147483647 h 558"/>
                  <a:gd name="T20" fmla="*/ 2147483647 w 366"/>
                  <a:gd name="T21" fmla="*/ 2147483647 h 558"/>
                  <a:gd name="T22" fmla="*/ 2147483647 w 366"/>
                  <a:gd name="T23" fmla="*/ 2147483647 h 558"/>
                  <a:gd name="T24" fmla="*/ 2147483647 w 366"/>
                  <a:gd name="T25" fmla="*/ 2147483647 h 558"/>
                  <a:gd name="T26" fmla="*/ 2147483647 w 366"/>
                  <a:gd name="T27" fmla="*/ 2147483647 h 558"/>
                  <a:gd name="T28" fmla="*/ 2147483647 w 366"/>
                  <a:gd name="T29" fmla="*/ 2147483647 h 558"/>
                  <a:gd name="T30" fmla="*/ 2147483647 w 366"/>
                  <a:gd name="T31" fmla="*/ 2147483647 h 558"/>
                  <a:gd name="T32" fmla="*/ 2147483647 w 366"/>
                  <a:gd name="T33" fmla="*/ 2147483647 h 558"/>
                  <a:gd name="T34" fmla="*/ 2147483647 w 366"/>
                  <a:gd name="T35" fmla="*/ 2147483647 h 558"/>
                  <a:gd name="T36" fmla="*/ 2147483647 w 366"/>
                  <a:gd name="T37" fmla="*/ 2147483647 h 558"/>
                  <a:gd name="T38" fmla="*/ 2147483647 w 366"/>
                  <a:gd name="T39" fmla="*/ 2147483647 h 558"/>
                  <a:gd name="T40" fmla="*/ 2147483647 w 366"/>
                  <a:gd name="T41" fmla="*/ 2147483647 h 558"/>
                  <a:gd name="T42" fmla="*/ 0 w 366"/>
                  <a:gd name="T43" fmla="*/ 2147483647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66"/>
                  <a:gd name="T67" fmla="*/ 0 h 558"/>
                  <a:gd name="T68" fmla="*/ 366 w 366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66" h="558">
                    <a:moveTo>
                      <a:pt x="270" y="0"/>
                    </a:moveTo>
                    <a:cubicBezTo>
                      <a:pt x="290" y="20"/>
                      <a:pt x="317" y="35"/>
                      <a:pt x="330" y="60"/>
                    </a:cubicBezTo>
                    <a:cubicBezTo>
                      <a:pt x="345" y="89"/>
                      <a:pt x="354" y="120"/>
                      <a:pt x="366" y="150"/>
                    </a:cubicBezTo>
                    <a:cubicBezTo>
                      <a:pt x="364" y="206"/>
                      <a:pt x="364" y="262"/>
                      <a:pt x="360" y="318"/>
                    </a:cubicBezTo>
                    <a:cubicBezTo>
                      <a:pt x="357" y="359"/>
                      <a:pt x="309" y="407"/>
                      <a:pt x="288" y="438"/>
                    </a:cubicBezTo>
                    <a:cubicBezTo>
                      <a:pt x="262" y="477"/>
                      <a:pt x="245" y="505"/>
                      <a:pt x="210" y="540"/>
                    </a:cubicBezTo>
                    <a:cubicBezTo>
                      <a:pt x="205" y="545"/>
                      <a:pt x="192" y="545"/>
                      <a:pt x="192" y="552"/>
                    </a:cubicBezTo>
                    <a:cubicBezTo>
                      <a:pt x="192" y="558"/>
                      <a:pt x="204" y="548"/>
                      <a:pt x="210" y="546"/>
                    </a:cubicBezTo>
                    <a:cubicBezTo>
                      <a:pt x="238" y="504"/>
                      <a:pt x="222" y="518"/>
                      <a:pt x="252" y="498"/>
                    </a:cubicBezTo>
                    <a:cubicBezTo>
                      <a:pt x="267" y="476"/>
                      <a:pt x="290" y="453"/>
                      <a:pt x="312" y="438"/>
                    </a:cubicBezTo>
                    <a:cubicBezTo>
                      <a:pt x="323" y="406"/>
                      <a:pt x="343" y="381"/>
                      <a:pt x="354" y="348"/>
                    </a:cubicBezTo>
                    <a:cubicBezTo>
                      <a:pt x="358" y="336"/>
                      <a:pt x="366" y="312"/>
                      <a:pt x="366" y="312"/>
                    </a:cubicBezTo>
                    <a:cubicBezTo>
                      <a:pt x="353" y="221"/>
                      <a:pt x="309" y="232"/>
                      <a:pt x="222" y="216"/>
                    </a:cubicBezTo>
                    <a:cubicBezTo>
                      <a:pt x="213" y="178"/>
                      <a:pt x="221" y="199"/>
                      <a:pt x="192" y="156"/>
                    </a:cubicBezTo>
                    <a:cubicBezTo>
                      <a:pt x="188" y="149"/>
                      <a:pt x="101" y="129"/>
                      <a:pt x="156" y="150"/>
                    </a:cubicBezTo>
                    <a:cubicBezTo>
                      <a:pt x="166" y="154"/>
                      <a:pt x="176" y="154"/>
                      <a:pt x="186" y="156"/>
                    </a:cubicBezTo>
                    <a:cubicBezTo>
                      <a:pt x="194" y="168"/>
                      <a:pt x="205" y="178"/>
                      <a:pt x="210" y="192"/>
                    </a:cubicBezTo>
                    <a:cubicBezTo>
                      <a:pt x="214" y="204"/>
                      <a:pt x="222" y="228"/>
                      <a:pt x="222" y="228"/>
                    </a:cubicBezTo>
                    <a:cubicBezTo>
                      <a:pt x="222" y="231"/>
                      <a:pt x="241" y="305"/>
                      <a:pt x="228" y="318"/>
                    </a:cubicBezTo>
                    <a:cubicBezTo>
                      <a:pt x="215" y="331"/>
                      <a:pt x="192" y="326"/>
                      <a:pt x="174" y="330"/>
                    </a:cubicBezTo>
                    <a:cubicBezTo>
                      <a:pt x="128" y="341"/>
                      <a:pt x="82" y="349"/>
                      <a:pt x="36" y="360"/>
                    </a:cubicBezTo>
                    <a:cubicBezTo>
                      <a:pt x="13" y="375"/>
                      <a:pt x="25" y="372"/>
                      <a:pt x="0" y="37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3" name="Freeform 454"/>
              <p:cNvSpPr>
                <a:spLocks/>
              </p:cNvSpPr>
              <p:nvPr/>
            </p:nvSpPr>
            <p:spPr bwMode="auto">
              <a:xfrm>
                <a:off x="4765675" y="40878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44" name="Freeform 455"/>
              <p:cNvSpPr>
                <a:spLocks/>
              </p:cNvSpPr>
              <p:nvPr/>
            </p:nvSpPr>
            <p:spPr bwMode="auto">
              <a:xfrm rot="3375668">
                <a:off x="5066507" y="2034381"/>
                <a:ext cx="457200" cy="906463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pt-BR"/>
              </a:p>
            </p:txBody>
          </p:sp>
          <p:sp>
            <p:nvSpPr>
              <p:cNvPr id="745" name="Freeform 456"/>
              <p:cNvSpPr>
                <a:spLocks/>
              </p:cNvSpPr>
              <p:nvPr/>
            </p:nvSpPr>
            <p:spPr bwMode="auto">
              <a:xfrm rot="-9256711">
                <a:off x="3622675" y="38592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pt-BR"/>
              </a:p>
            </p:txBody>
          </p:sp>
          <p:grpSp>
            <p:nvGrpSpPr>
              <p:cNvPr id="746" name="Group 457"/>
              <p:cNvGrpSpPr>
                <a:grpSpLocks/>
              </p:cNvGrpSpPr>
              <p:nvPr/>
            </p:nvGrpSpPr>
            <p:grpSpPr bwMode="auto">
              <a:xfrm>
                <a:off x="4765675" y="2792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023" name="Freeform 458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24" name="Group 459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9" name="Freeform 460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0" name="Freeform 461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91" name="Freeform 462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25" name="Group 463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6" name="Freeform 464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7" name="Freeform 465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8" name="Freeform 466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26" name="Freeform 467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7" name="Freeform 468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8" name="Freeform 469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29" name="Freeform 470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0" name="Freeform 471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1" name="Freeform 472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2" name="Freeform 473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3" name="Freeform 474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4" name="Freeform 475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5" name="Freeform 476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6" name="Freeform 477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7" name="Freeform 478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8" name="Freeform 479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39" name="Freeform 480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0" name="Freeform 481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41" name="Group 482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83" name="Freeform 483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4" name="Freeform 484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5" name="Freeform 485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42" name="Group 486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80" name="Freeform 487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1" name="Freeform 488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82" name="Freeform 489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43" name="Freeform 490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4" name="Freeform 491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5" name="Freeform 492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6" name="Freeform 493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7" name="Freeform 494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8" name="Freeform 495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49" name="Freeform 496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0" name="Freeform 497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1" name="Freeform 498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2" name="Freeform 499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3" name="Freeform 500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4" name="Freeform 501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5" name="Freeform 502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6" name="Freeform 503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57" name="Freeform 504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1058" name="Group 505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77" name="Freeform 506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8" name="Freeform 507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9" name="Freeform 508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1059" name="Group 509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74" name="Freeform 510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5" name="Freeform 511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76" name="Freeform 512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1060" name="Freeform 513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1" name="Freeform 514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2" name="Freeform 515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3" name="Freeform 516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4" name="Freeform 517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5" name="Freeform 518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6" name="Freeform 519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7" name="Freeform 520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8" name="Freeform 521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69" name="Freeform 522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0" name="Freeform 523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1" name="Freeform 524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2" name="Freeform 525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1073" name="Freeform 526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7" name="Group 527"/>
              <p:cNvGrpSpPr>
                <a:grpSpLocks/>
              </p:cNvGrpSpPr>
              <p:nvPr/>
            </p:nvGrpSpPr>
            <p:grpSpPr bwMode="auto">
              <a:xfrm>
                <a:off x="4156075" y="3402013"/>
                <a:ext cx="258763" cy="246062"/>
                <a:chOff x="1400" y="2127"/>
                <a:chExt cx="163" cy="155"/>
              </a:xfrm>
            </p:grpSpPr>
            <p:sp>
              <p:nvSpPr>
                <p:cNvPr id="1021" name="Freeform 52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2" name="Freeform 52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8" name="Group 530"/>
              <p:cNvGrpSpPr>
                <a:grpSpLocks/>
              </p:cNvGrpSpPr>
              <p:nvPr/>
            </p:nvGrpSpPr>
            <p:grpSpPr bwMode="auto">
              <a:xfrm>
                <a:off x="4003675" y="2716213"/>
                <a:ext cx="258763" cy="246062"/>
                <a:chOff x="1400" y="2127"/>
                <a:chExt cx="163" cy="155"/>
              </a:xfrm>
            </p:grpSpPr>
            <p:sp>
              <p:nvSpPr>
                <p:cNvPr id="1019" name="Freeform 53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20" name="Freeform 53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49" name="Group 533"/>
              <p:cNvGrpSpPr>
                <a:grpSpLocks/>
              </p:cNvGrpSpPr>
              <p:nvPr/>
            </p:nvGrpSpPr>
            <p:grpSpPr bwMode="auto">
              <a:xfrm>
                <a:off x="3622675" y="4011613"/>
                <a:ext cx="258763" cy="246062"/>
                <a:chOff x="1400" y="2127"/>
                <a:chExt cx="163" cy="155"/>
              </a:xfrm>
            </p:grpSpPr>
            <p:sp>
              <p:nvSpPr>
                <p:cNvPr id="1017" name="Freeform 53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018" name="Freeform 53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0" name="Group 536"/>
              <p:cNvGrpSpPr>
                <a:grpSpLocks/>
              </p:cNvGrpSpPr>
              <p:nvPr/>
            </p:nvGrpSpPr>
            <p:grpSpPr bwMode="auto">
              <a:xfrm>
                <a:off x="4079875" y="3097227"/>
                <a:ext cx="428625" cy="411162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948" name="Freeform 537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49" name="Group 538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14" name="Freeform 539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5" name="Freeform 540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6" name="Freeform 541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50" name="Group 542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11" name="Freeform 543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2" name="Freeform 544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3" name="Freeform 545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51" name="Freeform 546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2" name="Freeform 547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3" name="Freeform 548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4" name="Freeform 549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5" name="Freeform 550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6" name="Freeform 551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7" name="Freeform 552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8" name="Freeform 553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59" name="Freeform 554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0" name="Freeform 555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1" name="Freeform 556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2" name="Freeform 557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3" name="Freeform 558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4" name="Freeform 559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5" name="Freeform 560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66" name="Group 561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8" name="Freeform 562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9" name="Freeform 563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10" name="Freeform 564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67" name="Group 565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1005" name="Freeform 566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6" name="Freeform 567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7" name="Freeform 568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68" name="Freeform 569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69" name="Freeform 570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0" name="Freeform 571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1" name="Freeform 572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2" name="Freeform 573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3" name="Freeform 574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4" name="Freeform 575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5" name="Freeform 576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6" name="Freeform 577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7" name="Freeform 578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8" name="Freeform 579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79" name="Freeform 580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0" name="Freeform 581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1" name="Freeform 582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2" name="Freeform 583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83" name="Group 584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1002" name="Freeform 585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3" name="Freeform 586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4" name="Freeform 587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84" name="Group 588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99" name="Freeform 589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0" name="Freeform 590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1001" name="Freeform 591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85" name="Freeform 592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6" name="Freeform 593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7" name="Freeform 594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8" name="Freeform 595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89" name="Freeform 596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0" name="Freeform 597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1" name="Freeform 598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2" name="Freeform 599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3" name="Freeform 600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4" name="Freeform 601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5" name="Freeform 602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6" name="Freeform 603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7" name="Freeform 604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98" name="Freeform 605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51" name="Freeform 606"/>
              <p:cNvSpPr>
                <a:spLocks/>
              </p:cNvSpPr>
              <p:nvPr/>
            </p:nvSpPr>
            <p:spPr bwMode="auto">
              <a:xfrm>
                <a:off x="5375275" y="3325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2" name="Freeform 607"/>
              <p:cNvSpPr>
                <a:spLocks/>
              </p:cNvSpPr>
              <p:nvPr/>
            </p:nvSpPr>
            <p:spPr bwMode="auto">
              <a:xfrm>
                <a:off x="4613275" y="2944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3" name="Freeform 608"/>
              <p:cNvSpPr>
                <a:spLocks/>
              </p:cNvSpPr>
              <p:nvPr/>
            </p:nvSpPr>
            <p:spPr bwMode="auto">
              <a:xfrm>
                <a:off x="3927475" y="40878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4" name="Freeform 609"/>
              <p:cNvSpPr>
                <a:spLocks/>
              </p:cNvSpPr>
              <p:nvPr/>
            </p:nvSpPr>
            <p:spPr bwMode="auto">
              <a:xfrm>
                <a:off x="4003675" y="35544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55" name="Freeform 610"/>
              <p:cNvSpPr>
                <a:spLocks/>
              </p:cNvSpPr>
              <p:nvPr/>
            </p:nvSpPr>
            <p:spPr bwMode="auto">
              <a:xfrm>
                <a:off x="4079875" y="3021013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grpSp>
            <p:nvGrpSpPr>
              <p:cNvPr id="756" name="Group 611"/>
              <p:cNvGrpSpPr>
                <a:grpSpLocks/>
              </p:cNvGrpSpPr>
              <p:nvPr/>
            </p:nvGrpSpPr>
            <p:grpSpPr bwMode="auto">
              <a:xfrm>
                <a:off x="4994275" y="2259013"/>
                <a:ext cx="258763" cy="246062"/>
                <a:chOff x="1400" y="2127"/>
                <a:chExt cx="163" cy="155"/>
              </a:xfrm>
            </p:grpSpPr>
            <p:sp>
              <p:nvSpPr>
                <p:cNvPr id="946" name="Freeform 612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7" name="Freeform 613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7" name="Group 614"/>
              <p:cNvGrpSpPr>
                <a:grpSpLocks/>
              </p:cNvGrpSpPr>
              <p:nvPr/>
            </p:nvGrpSpPr>
            <p:grpSpPr bwMode="auto">
              <a:xfrm>
                <a:off x="5070475" y="3402013"/>
                <a:ext cx="258763" cy="246062"/>
                <a:chOff x="1400" y="2127"/>
                <a:chExt cx="163" cy="155"/>
              </a:xfrm>
            </p:grpSpPr>
            <p:sp>
              <p:nvSpPr>
                <p:cNvPr id="944" name="Freeform 615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5" name="Freeform 616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8" name="Group 617"/>
              <p:cNvGrpSpPr>
                <a:grpSpLocks/>
              </p:cNvGrpSpPr>
              <p:nvPr/>
            </p:nvGrpSpPr>
            <p:grpSpPr bwMode="auto">
              <a:xfrm>
                <a:off x="4841875" y="3935413"/>
                <a:ext cx="258763" cy="246062"/>
                <a:chOff x="1400" y="2127"/>
                <a:chExt cx="163" cy="155"/>
              </a:xfrm>
            </p:grpSpPr>
            <p:sp>
              <p:nvSpPr>
                <p:cNvPr id="942" name="Freeform 618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3" name="Freeform 619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59" name="Group 620"/>
              <p:cNvGrpSpPr>
                <a:grpSpLocks/>
              </p:cNvGrpSpPr>
              <p:nvPr/>
            </p:nvGrpSpPr>
            <p:grpSpPr bwMode="auto">
              <a:xfrm>
                <a:off x="43084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40" name="Freeform 621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41" name="Freeform 622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0" name="Group 623"/>
              <p:cNvGrpSpPr>
                <a:grpSpLocks/>
              </p:cNvGrpSpPr>
              <p:nvPr/>
            </p:nvGrpSpPr>
            <p:grpSpPr bwMode="auto">
              <a:xfrm>
                <a:off x="4918075" y="3097213"/>
                <a:ext cx="258763" cy="246062"/>
                <a:chOff x="1400" y="2127"/>
                <a:chExt cx="163" cy="155"/>
              </a:xfrm>
            </p:grpSpPr>
            <p:sp>
              <p:nvSpPr>
                <p:cNvPr id="938" name="Freeform 624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9" name="Freeform 625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1" name="Group 626"/>
              <p:cNvGrpSpPr>
                <a:grpSpLocks/>
              </p:cNvGrpSpPr>
              <p:nvPr/>
            </p:nvGrpSpPr>
            <p:grpSpPr bwMode="auto">
              <a:xfrm>
                <a:off x="4613275" y="2182813"/>
                <a:ext cx="258763" cy="246062"/>
                <a:chOff x="1400" y="2127"/>
                <a:chExt cx="163" cy="155"/>
              </a:xfrm>
            </p:grpSpPr>
            <p:sp>
              <p:nvSpPr>
                <p:cNvPr id="936" name="Freeform 627"/>
                <p:cNvSpPr>
                  <a:spLocks/>
                </p:cNvSpPr>
                <p:nvPr/>
              </p:nvSpPr>
              <p:spPr bwMode="auto">
                <a:xfrm>
                  <a:off x="1400" y="2127"/>
                  <a:ext cx="163" cy="155"/>
                </a:xfrm>
                <a:custGeom>
                  <a:avLst/>
                  <a:gdLst>
                    <a:gd name="T0" fmla="*/ 0 w 163"/>
                    <a:gd name="T1" fmla="*/ 100 h 155"/>
                    <a:gd name="T2" fmla="*/ 63 w 163"/>
                    <a:gd name="T3" fmla="*/ 0 h 155"/>
                    <a:gd name="T4" fmla="*/ 163 w 163"/>
                    <a:gd name="T5" fmla="*/ 64 h 155"/>
                    <a:gd name="T6" fmla="*/ 73 w 163"/>
                    <a:gd name="T7" fmla="*/ 155 h 155"/>
                    <a:gd name="T8" fmla="*/ 27 w 163"/>
                    <a:gd name="T9" fmla="*/ 146 h 155"/>
                    <a:gd name="T10" fmla="*/ 18 w 163"/>
                    <a:gd name="T11" fmla="*/ 119 h 155"/>
                    <a:gd name="T12" fmla="*/ 0 w 163"/>
                    <a:gd name="T13" fmla="*/ 100 h 1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3"/>
                    <a:gd name="T22" fmla="*/ 0 h 155"/>
                    <a:gd name="T23" fmla="*/ 163 w 163"/>
                    <a:gd name="T24" fmla="*/ 155 h 1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3" h="155">
                      <a:moveTo>
                        <a:pt x="0" y="100"/>
                      </a:moveTo>
                      <a:cubicBezTo>
                        <a:pt x="9" y="26"/>
                        <a:pt x="1" y="23"/>
                        <a:pt x="63" y="0"/>
                      </a:cubicBezTo>
                      <a:cubicBezTo>
                        <a:pt x="137" y="10"/>
                        <a:pt x="142" y="2"/>
                        <a:pt x="163" y="64"/>
                      </a:cubicBezTo>
                      <a:cubicBezTo>
                        <a:pt x="149" y="149"/>
                        <a:pt x="160" y="143"/>
                        <a:pt x="73" y="155"/>
                      </a:cubicBezTo>
                      <a:cubicBezTo>
                        <a:pt x="58" y="152"/>
                        <a:pt x="40" y="155"/>
                        <a:pt x="27" y="146"/>
                      </a:cubicBezTo>
                      <a:cubicBezTo>
                        <a:pt x="19" y="141"/>
                        <a:pt x="23" y="127"/>
                        <a:pt x="18" y="119"/>
                      </a:cubicBezTo>
                      <a:cubicBezTo>
                        <a:pt x="14" y="111"/>
                        <a:pt x="0" y="100"/>
                        <a:pt x="0" y="100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37" name="Freeform 628"/>
                <p:cNvSpPr>
                  <a:spLocks/>
                </p:cNvSpPr>
                <p:nvPr/>
              </p:nvSpPr>
              <p:spPr bwMode="auto">
                <a:xfrm>
                  <a:off x="1431" y="2170"/>
                  <a:ext cx="73" cy="66"/>
                </a:xfrm>
                <a:custGeom>
                  <a:avLst/>
                  <a:gdLst>
                    <a:gd name="T0" fmla="*/ 17 w 73"/>
                    <a:gd name="T1" fmla="*/ 18 h 66"/>
                    <a:gd name="T2" fmla="*/ 73 w 73"/>
                    <a:gd name="T3" fmla="*/ 26 h 66"/>
                    <a:gd name="T4" fmla="*/ 45 w 73"/>
                    <a:gd name="T5" fmla="*/ 66 h 66"/>
                    <a:gd name="T6" fmla="*/ 17 w 73"/>
                    <a:gd name="T7" fmla="*/ 18 h 6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6"/>
                    <a:gd name="T14" fmla="*/ 73 w 73"/>
                    <a:gd name="T15" fmla="*/ 66 h 6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6">
                      <a:moveTo>
                        <a:pt x="17" y="18"/>
                      </a:moveTo>
                      <a:cubicBezTo>
                        <a:pt x="36" y="5"/>
                        <a:pt x="64" y="0"/>
                        <a:pt x="73" y="26"/>
                      </a:cubicBezTo>
                      <a:cubicBezTo>
                        <a:pt x="69" y="55"/>
                        <a:pt x="71" y="57"/>
                        <a:pt x="45" y="66"/>
                      </a:cubicBezTo>
                      <a:cubicBezTo>
                        <a:pt x="0" y="58"/>
                        <a:pt x="17" y="55"/>
                        <a:pt x="17" y="18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2" name="Oval 629"/>
              <p:cNvSpPr>
                <a:spLocks noChangeArrowheads="1"/>
              </p:cNvSpPr>
              <p:nvPr/>
            </p:nvSpPr>
            <p:spPr bwMode="auto">
              <a:xfrm>
                <a:off x="4308475" y="28686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3" name="Oval 630"/>
              <p:cNvSpPr>
                <a:spLocks noChangeArrowheads="1"/>
              </p:cNvSpPr>
              <p:nvPr/>
            </p:nvSpPr>
            <p:spPr bwMode="auto">
              <a:xfrm>
                <a:off x="4537075" y="2792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4" name="Oval 631"/>
              <p:cNvSpPr>
                <a:spLocks noChangeArrowheads="1"/>
              </p:cNvSpPr>
              <p:nvPr/>
            </p:nvSpPr>
            <p:spPr bwMode="auto">
              <a:xfrm>
                <a:off x="4689475" y="38592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65" name="Oval 632"/>
              <p:cNvSpPr>
                <a:spLocks noChangeArrowheads="1"/>
              </p:cNvSpPr>
              <p:nvPr/>
            </p:nvSpPr>
            <p:spPr bwMode="auto">
              <a:xfrm>
                <a:off x="5680075" y="3554413"/>
                <a:ext cx="152400" cy="15240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grpSp>
            <p:nvGrpSpPr>
              <p:cNvPr id="766" name="Group 635"/>
              <p:cNvGrpSpPr>
                <a:grpSpLocks/>
              </p:cNvGrpSpPr>
              <p:nvPr/>
            </p:nvGrpSpPr>
            <p:grpSpPr bwMode="auto">
              <a:xfrm>
                <a:off x="3851275" y="39354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867" name="Freeform 63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68" name="Group 63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33" name="Freeform 63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4" name="Freeform 63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5" name="Freeform 64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69" name="Group 64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30" name="Freeform 64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1" name="Freeform 64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32" name="Freeform 64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70" name="Freeform 64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1" name="Freeform 64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2" name="Freeform 64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3" name="Freeform 64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4" name="Freeform 64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5" name="Freeform 65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6" name="Freeform 65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7" name="Freeform 65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8" name="Freeform 65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79" name="Freeform 65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0" name="Freeform 65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1" name="Freeform 65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2" name="Freeform 65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3" name="Freeform 65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4" name="Freeform 65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85" name="Group 66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7" name="Freeform 66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8" name="Freeform 66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9" name="Freeform 66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86" name="Group 66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24" name="Freeform 66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5" name="Freeform 66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6" name="Freeform 66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87" name="Freeform 66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8" name="Freeform 66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89" name="Freeform 67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0" name="Freeform 67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1" name="Freeform 67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2" name="Freeform 67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3" name="Freeform 67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4" name="Freeform 67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5" name="Freeform 67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6" name="Freeform 67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7" name="Freeform 67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8" name="Freeform 67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99" name="Freeform 68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0" name="Freeform 68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1" name="Freeform 68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02" name="Group 68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921" name="Freeform 68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2" name="Freeform 68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3" name="Freeform 68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903" name="Group 68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918" name="Freeform 68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19" name="Freeform 68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920" name="Freeform 69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904" name="Freeform 69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5" name="Freeform 69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6" name="Freeform 69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7" name="Freeform 69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8" name="Freeform 69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09" name="Freeform 69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0" name="Freeform 69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1" name="Freeform 69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2" name="Freeform 69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3" name="Freeform 70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4" name="Freeform 70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5" name="Freeform 70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6" name="Freeform 70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917" name="Freeform 70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grpSp>
            <p:nvGrpSpPr>
              <p:cNvPr id="767" name="Group 705"/>
              <p:cNvGrpSpPr>
                <a:grpSpLocks/>
              </p:cNvGrpSpPr>
              <p:nvPr/>
            </p:nvGrpSpPr>
            <p:grpSpPr bwMode="auto">
              <a:xfrm>
                <a:off x="4537075" y="4087827"/>
                <a:ext cx="228600" cy="228600"/>
                <a:chOff x="642" y="1901"/>
                <a:chExt cx="370" cy="54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798" name="Freeform 706"/>
                <p:cNvSpPr>
                  <a:spLocks/>
                </p:cNvSpPr>
                <p:nvPr/>
              </p:nvSpPr>
              <p:spPr bwMode="auto">
                <a:xfrm rot="-6630112">
                  <a:off x="603" y="2119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799" name="Group 707"/>
                <p:cNvGrpSpPr>
                  <a:grpSpLocks/>
                </p:cNvGrpSpPr>
                <p:nvPr/>
              </p:nvGrpSpPr>
              <p:grpSpPr bwMode="auto">
                <a:xfrm rot="-6630112">
                  <a:off x="760" y="2264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64" name="Freeform 708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5" name="Freeform 709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6" name="Freeform 710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00" name="Group 711"/>
                <p:cNvGrpSpPr>
                  <a:grpSpLocks/>
                </p:cNvGrpSpPr>
                <p:nvPr/>
              </p:nvGrpSpPr>
              <p:grpSpPr bwMode="auto">
                <a:xfrm rot="-6630112">
                  <a:off x="804" y="2189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61" name="Freeform 712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2" name="Freeform 713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3" name="Freeform 714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01" name="Freeform 715"/>
                <p:cNvSpPr>
                  <a:spLocks/>
                </p:cNvSpPr>
                <p:nvPr/>
              </p:nvSpPr>
              <p:spPr bwMode="auto">
                <a:xfrm rot="-6630112">
                  <a:off x="837" y="2336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2" name="Freeform 716"/>
                <p:cNvSpPr>
                  <a:spLocks/>
                </p:cNvSpPr>
                <p:nvPr/>
              </p:nvSpPr>
              <p:spPr bwMode="auto">
                <a:xfrm rot="-6630112">
                  <a:off x="881" y="2329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3" name="Freeform 717"/>
                <p:cNvSpPr>
                  <a:spLocks/>
                </p:cNvSpPr>
                <p:nvPr/>
              </p:nvSpPr>
              <p:spPr bwMode="auto">
                <a:xfrm rot="-6630112">
                  <a:off x="793" y="2139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4" name="Freeform 718"/>
                <p:cNvSpPr>
                  <a:spLocks/>
                </p:cNvSpPr>
                <p:nvPr/>
              </p:nvSpPr>
              <p:spPr bwMode="auto">
                <a:xfrm rot="-6630112">
                  <a:off x="773" y="2190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5" name="Freeform 719"/>
                <p:cNvSpPr>
                  <a:spLocks/>
                </p:cNvSpPr>
                <p:nvPr/>
              </p:nvSpPr>
              <p:spPr bwMode="auto">
                <a:xfrm rot="-6630112">
                  <a:off x="707" y="2073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6" name="Freeform 720"/>
                <p:cNvSpPr>
                  <a:spLocks/>
                </p:cNvSpPr>
                <p:nvPr/>
              </p:nvSpPr>
              <p:spPr bwMode="auto">
                <a:xfrm rot="-6630112">
                  <a:off x="732" y="2125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7" name="Freeform 721"/>
                <p:cNvSpPr>
                  <a:spLocks/>
                </p:cNvSpPr>
                <p:nvPr/>
              </p:nvSpPr>
              <p:spPr bwMode="auto">
                <a:xfrm rot="-6630112">
                  <a:off x="679" y="2037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8" name="Freeform 722"/>
                <p:cNvSpPr>
                  <a:spLocks/>
                </p:cNvSpPr>
                <p:nvPr/>
              </p:nvSpPr>
              <p:spPr bwMode="auto">
                <a:xfrm rot="-6630112">
                  <a:off x="783" y="2001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09" name="Freeform 723"/>
                <p:cNvSpPr>
                  <a:spLocks/>
                </p:cNvSpPr>
                <p:nvPr/>
              </p:nvSpPr>
              <p:spPr bwMode="auto">
                <a:xfrm rot="-6630112">
                  <a:off x="781" y="2003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0" name="Freeform 724"/>
                <p:cNvSpPr>
                  <a:spLocks/>
                </p:cNvSpPr>
                <p:nvPr/>
              </p:nvSpPr>
              <p:spPr bwMode="auto">
                <a:xfrm rot="-6630112">
                  <a:off x="707" y="1961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1" name="Freeform 725"/>
                <p:cNvSpPr>
                  <a:spLocks/>
                </p:cNvSpPr>
                <p:nvPr/>
              </p:nvSpPr>
              <p:spPr bwMode="auto">
                <a:xfrm rot="-6630112">
                  <a:off x="644" y="1993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2" name="Freeform 726"/>
                <p:cNvSpPr>
                  <a:spLocks/>
                </p:cNvSpPr>
                <p:nvPr/>
              </p:nvSpPr>
              <p:spPr bwMode="auto">
                <a:xfrm rot="-6630112">
                  <a:off x="766" y="2095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3" name="Freeform 727"/>
                <p:cNvSpPr>
                  <a:spLocks/>
                </p:cNvSpPr>
                <p:nvPr/>
              </p:nvSpPr>
              <p:spPr bwMode="auto">
                <a:xfrm rot="-6630112">
                  <a:off x="689" y="1943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4" name="Freeform 728"/>
                <p:cNvSpPr>
                  <a:spLocks/>
                </p:cNvSpPr>
                <p:nvPr/>
              </p:nvSpPr>
              <p:spPr bwMode="auto">
                <a:xfrm rot="-6630112">
                  <a:off x="749" y="2168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5" name="Freeform 729"/>
                <p:cNvSpPr>
                  <a:spLocks/>
                </p:cNvSpPr>
                <p:nvPr/>
              </p:nvSpPr>
              <p:spPr bwMode="auto">
                <a:xfrm rot="-6630112">
                  <a:off x="631" y="2100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16" name="Group 730"/>
                <p:cNvGrpSpPr>
                  <a:grpSpLocks/>
                </p:cNvGrpSpPr>
                <p:nvPr/>
              </p:nvGrpSpPr>
              <p:grpSpPr bwMode="auto">
                <a:xfrm rot="-6630112">
                  <a:off x="836" y="2309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8" name="Freeform 731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9" name="Freeform 732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60" name="Freeform 733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17" name="Group 734"/>
                <p:cNvGrpSpPr>
                  <a:grpSpLocks/>
                </p:cNvGrpSpPr>
                <p:nvPr/>
              </p:nvGrpSpPr>
              <p:grpSpPr bwMode="auto">
                <a:xfrm rot="-6630112">
                  <a:off x="880" y="2234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55" name="Freeform 735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6" name="Freeform 736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7" name="Freeform 737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18" name="Freeform 738"/>
                <p:cNvSpPr>
                  <a:spLocks/>
                </p:cNvSpPr>
                <p:nvPr/>
              </p:nvSpPr>
              <p:spPr bwMode="auto">
                <a:xfrm rot="-6630112">
                  <a:off x="913" y="2381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19" name="Freeform 739"/>
                <p:cNvSpPr>
                  <a:spLocks/>
                </p:cNvSpPr>
                <p:nvPr/>
              </p:nvSpPr>
              <p:spPr bwMode="auto">
                <a:xfrm rot="-6630112">
                  <a:off x="957" y="2374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0" name="Freeform 740"/>
                <p:cNvSpPr>
                  <a:spLocks/>
                </p:cNvSpPr>
                <p:nvPr/>
              </p:nvSpPr>
              <p:spPr bwMode="auto">
                <a:xfrm rot="-6630112">
                  <a:off x="869" y="2184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1" name="Freeform 741"/>
                <p:cNvSpPr>
                  <a:spLocks/>
                </p:cNvSpPr>
                <p:nvPr/>
              </p:nvSpPr>
              <p:spPr bwMode="auto">
                <a:xfrm rot="-6630112">
                  <a:off x="849" y="2235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2" name="Freeform 742"/>
                <p:cNvSpPr>
                  <a:spLocks/>
                </p:cNvSpPr>
                <p:nvPr/>
              </p:nvSpPr>
              <p:spPr bwMode="auto">
                <a:xfrm rot="-6630112">
                  <a:off x="734" y="2002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3" name="Freeform 743"/>
                <p:cNvSpPr>
                  <a:spLocks/>
                </p:cNvSpPr>
                <p:nvPr/>
              </p:nvSpPr>
              <p:spPr bwMode="auto">
                <a:xfrm rot="-6630112">
                  <a:off x="760" y="2106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4" name="Freeform 744"/>
                <p:cNvSpPr>
                  <a:spLocks/>
                </p:cNvSpPr>
                <p:nvPr/>
              </p:nvSpPr>
              <p:spPr bwMode="auto">
                <a:xfrm rot="-6630112">
                  <a:off x="707" y="2018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5" name="Freeform 745"/>
                <p:cNvSpPr>
                  <a:spLocks/>
                </p:cNvSpPr>
                <p:nvPr/>
              </p:nvSpPr>
              <p:spPr bwMode="auto">
                <a:xfrm rot="-6630112">
                  <a:off x="797" y="2005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6" name="Freeform 746"/>
                <p:cNvSpPr>
                  <a:spLocks/>
                </p:cNvSpPr>
                <p:nvPr/>
              </p:nvSpPr>
              <p:spPr bwMode="auto">
                <a:xfrm rot="-6630112">
                  <a:off x="781" y="1955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7" name="Freeform 747"/>
                <p:cNvSpPr>
                  <a:spLocks/>
                </p:cNvSpPr>
                <p:nvPr/>
              </p:nvSpPr>
              <p:spPr bwMode="auto">
                <a:xfrm rot="-6630112">
                  <a:off x="735" y="1942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8" name="Freeform 748"/>
                <p:cNvSpPr>
                  <a:spLocks/>
                </p:cNvSpPr>
                <p:nvPr/>
              </p:nvSpPr>
              <p:spPr bwMode="auto">
                <a:xfrm rot="-6630112">
                  <a:off x="672" y="1974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29" name="Freeform 749"/>
                <p:cNvSpPr>
                  <a:spLocks/>
                </p:cNvSpPr>
                <p:nvPr/>
              </p:nvSpPr>
              <p:spPr bwMode="auto">
                <a:xfrm rot="-6630112">
                  <a:off x="794" y="2076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0" name="Freeform 750"/>
                <p:cNvSpPr>
                  <a:spLocks/>
                </p:cNvSpPr>
                <p:nvPr/>
              </p:nvSpPr>
              <p:spPr bwMode="auto">
                <a:xfrm rot="-6630112">
                  <a:off x="717" y="1924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1" name="Freeform 751"/>
                <p:cNvSpPr>
                  <a:spLocks/>
                </p:cNvSpPr>
                <p:nvPr/>
              </p:nvSpPr>
              <p:spPr bwMode="auto">
                <a:xfrm rot="-6630112">
                  <a:off x="777" y="2149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2" name="Freeform 752"/>
                <p:cNvSpPr>
                  <a:spLocks/>
                </p:cNvSpPr>
                <p:nvPr/>
              </p:nvSpPr>
              <p:spPr bwMode="auto">
                <a:xfrm rot="-6630112">
                  <a:off x="552" y="2105"/>
                  <a:ext cx="376" cy="57"/>
                </a:xfrm>
                <a:custGeom>
                  <a:avLst/>
                  <a:gdLst>
                    <a:gd name="T0" fmla="*/ 0 w 1506"/>
                    <a:gd name="T1" fmla="*/ 2 h 321"/>
                    <a:gd name="T2" fmla="*/ 4 w 1506"/>
                    <a:gd name="T3" fmla="*/ 2 h 321"/>
                    <a:gd name="T4" fmla="*/ 7 w 1506"/>
                    <a:gd name="T5" fmla="*/ 1 h 321"/>
                    <a:gd name="T6" fmla="*/ 11 w 1506"/>
                    <a:gd name="T7" fmla="*/ 1 h 321"/>
                    <a:gd name="T8" fmla="*/ 15 w 1506"/>
                    <a:gd name="T9" fmla="*/ 1 h 321"/>
                    <a:gd name="T10" fmla="*/ 19 w 1506"/>
                    <a:gd name="T11" fmla="*/ 0 h 321"/>
                    <a:gd name="T12" fmla="*/ 23 w 1506"/>
                    <a:gd name="T13" fmla="*/ 0 h 3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6"/>
                    <a:gd name="T22" fmla="*/ 0 h 321"/>
                    <a:gd name="T23" fmla="*/ 1506 w 1506"/>
                    <a:gd name="T24" fmla="*/ 321 h 32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6" h="321">
                      <a:moveTo>
                        <a:pt x="0" y="321"/>
                      </a:moveTo>
                      <a:lnTo>
                        <a:pt x="293" y="277"/>
                      </a:lnTo>
                      <a:lnTo>
                        <a:pt x="468" y="219"/>
                      </a:lnTo>
                      <a:lnTo>
                        <a:pt x="746" y="117"/>
                      </a:lnTo>
                      <a:lnTo>
                        <a:pt x="965" y="117"/>
                      </a:lnTo>
                      <a:lnTo>
                        <a:pt x="1243" y="73"/>
                      </a:lnTo>
                      <a:lnTo>
                        <a:pt x="1506" y="0"/>
                      </a:lnTo>
                    </a:path>
                  </a:pathLst>
                </a:custGeom>
                <a:grpFill/>
                <a:ln w="1587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grpSp>
              <p:nvGrpSpPr>
                <p:cNvPr id="833" name="Group 753"/>
                <p:cNvGrpSpPr>
                  <a:grpSpLocks/>
                </p:cNvGrpSpPr>
                <p:nvPr/>
              </p:nvGrpSpPr>
              <p:grpSpPr bwMode="auto">
                <a:xfrm rot="-6630112">
                  <a:off x="709" y="2250"/>
                  <a:ext cx="154" cy="71"/>
                  <a:chOff x="4097" y="3357"/>
                  <a:chExt cx="154" cy="102"/>
                </a:xfrm>
                <a:grpFill/>
              </p:grpSpPr>
              <p:sp>
                <p:nvSpPr>
                  <p:cNvPr id="852" name="Freeform 754"/>
                  <p:cNvSpPr>
                    <a:spLocks/>
                  </p:cNvSpPr>
                  <p:nvPr/>
                </p:nvSpPr>
                <p:spPr bwMode="auto">
                  <a:xfrm>
                    <a:off x="4167" y="3360"/>
                    <a:ext cx="40" cy="99"/>
                  </a:xfrm>
                  <a:custGeom>
                    <a:avLst/>
                    <a:gdLst>
                      <a:gd name="T0" fmla="*/ 2 w 161"/>
                      <a:gd name="T1" fmla="*/ 6 h 395"/>
                      <a:gd name="T2" fmla="*/ 0 w 161"/>
                      <a:gd name="T3" fmla="*/ 4 h 395"/>
                      <a:gd name="T4" fmla="*/ 0 w 161"/>
                      <a:gd name="T5" fmla="*/ 1 h 395"/>
                      <a:gd name="T6" fmla="*/ 1 w 161"/>
                      <a:gd name="T7" fmla="*/ 0 h 395"/>
                      <a:gd name="T8" fmla="*/ 2 w 161"/>
                      <a:gd name="T9" fmla="*/ 6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161" y="395"/>
                        </a:moveTo>
                        <a:lnTo>
                          <a:pt x="29" y="219"/>
                        </a:lnTo>
                        <a:lnTo>
                          <a:pt x="0" y="44"/>
                        </a:lnTo>
                        <a:lnTo>
                          <a:pt x="88" y="0"/>
                        </a:lnTo>
                        <a:lnTo>
                          <a:pt x="161" y="395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3" name="Freeform 755"/>
                  <p:cNvSpPr>
                    <a:spLocks/>
                  </p:cNvSpPr>
                  <p:nvPr/>
                </p:nvSpPr>
                <p:spPr bwMode="auto">
                  <a:xfrm>
                    <a:off x="4214" y="3357"/>
                    <a:ext cx="37" cy="88"/>
                  </a:xfrm>
                  <a:custGeom>
                    <a:avLst/>
                    <a:gdLst>
                      <a:gd name="T0" fmla="*/ 0 w 146"/>
                      <a:gd name="T1" fmla="*/ 6 h 351"/>
                      <a:gd name="T2" fmla="*/ 0 w 146"/>
                      <a:gd name="T3" fmla="*/ 2 h 351"/>
                      <a:gd name="T4" fmla="*/ 1 w 146"/>
                      <a:gd name="T5" fmla="*/ 0 h 351"/>
                      <a:gd name="T6" fmla="*/ 2 w 146"/>
                      <a:gd name="T7" fmla="*/ 1 h 351"/>
                      <a:gd name="T8" fmla="*/ 2 w 146"/>
                      <a:gd name="T9" fmla="*/ 3 h 351"/>
                      <a:gd name="T10" fmla="*/ 0 w 146"/>
                      <a:gd name="T11" fmla="*/ 6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6"/>
                      <a:gd name="T19" fmla="*/ 0 h 351"/>
                      <a:gd name="T20" fmla="*/ 146 w 146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6" h="351">
                        <a:moveTo>
                          <a:pt x="0" y="351"/>
                        </a:moveTo>
                        <a:lnTo>
                          <a:pt x="0" y="146"/>
                        </a:lnTo>
                        <a:lnTo>
                          <a:pt x="58" y="0"/>
                        </a:lnTo>
                        <a:lnTo>
                          <a:pt x="146" y="30"/>
                        </a:lnTo>
                        <a:lnTo>
                          <a:pt x="102" y="176"/>
                        </a:lnTo>
                        <a:lnTo>
                          <a:pt x="0" y="351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4" name="Freeform 756"/>
                  <p:cNvSpPr>
                    <a:spLocks/>
                  </p:cNvSpPr>
                  <p:nvPr/>
                </p:nvSpPr>
                <p:spPr bwMode="auto">
                  <a:xfrm>
                    <a:off x="4097" y="3386"/>
                    <a:ext cx="81" cy="62"/>
                  </a:xfrm>
                  <a:custGeom>
                    <a:avLst/>
                    <a:gdLst>
                      <a:gd name="T0" fmla="*/ 5 w 322"/>
                      <a:gd name="T1" fmla="*/ 4 h 249"/>
                      <a:gd name="T2" fmla="*/ 4 w 322"/>
                      <a:gd name="T3" fmla="*/ 2 h 249"/>
                      <a:gd name="T4" fmla="*/ 2 w 322"/>
                      <a:gd name="T5" fmla="*/ 0 h 249"/>
                      <a:gd name="T6" fmla="*/ 0 w 322"/>
                      <a:gd name="T7" fmla="*/ 0 h 249"/>
                      <a:gd name="T8" fmla="*/ 1 w 322"/>
                      <a:gd name="T9" fmla="*/ 1 h 249"/>
                      <a:gd name="T10" fmla="*/ 5 w 322"/>
                      <a:gd name="T11" fmla="*/ 4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2"/>
                      <a:gd name="T19" fmla="*/ 0 h 249"/>
                      <a:gd name="T20" fmla="*/ 322 w 322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2" h="249">
                        <a:moveTo>
                          <a:pt x="322" y="249"/>
                        </a:moveTo>
                        <a:lnTo>
                          <a:pt x="234" y="161"/>
                        </a:lnTo>
                        <a:lnTo>
                          <a:pt x="103" y="15"/>
                        </a:lnTo>
                        <a:lnTo>
                          <a:pt x="0" y="0"/>
                        </a:lnTo>
                        <a:lnTo>
                          <a:pt x="73" y="103"/>
                        </a:lnTo>
                        <a:lnTo>
                          <a:pt x="322" y="249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grpSp>
              <p:nvGrpSpPr>
                <p:cNvPr id="834" name="Group 757"/>
                <p:cNvGrpSpPr>
                  <a:grpSpLocks/>
                </p:cNvGrpSpPr>
                <p:nvPr/>
              </p:nvGrpSpPr>
              <p:grpSpPr bwMode="auto">
                <a:xfrm rot="-6630112">
                  <a:off x="753" y="2175"/>
                  <a:ext cx="154" cy="71"/>
                  <a:chOff x="4152" y="3452"/>
                  <a:chExt cx="154" cy="102"/>
                </a:xfrm>
                <a:grpFill/>
              </p:grpSpPr>
              <p:sp>
                <p:nvSpPr>
                  <p:cNvPr id="849" name="Freeform 758"/>
                  <p:cNvSpPr>
                    <a:spLocks/>
                  </p:cNvSpPr>
                  <p:nvPr/>
                </p:nvSpPr>
                <p:spPr bwMode="auto">
                  <a:xfrm>
                    <a:off x="4196" y="3452"/>
                    <a:ext cx="40" cy="99"/>
                  </a:xfrm>
                  <a:custGeom>
                    <a:avLst/>
                    <a:gdLst>
                      <a:gd name="T0" fmla="*/ 0 w 161"/>
                      <a:gd name="T1" fmla="*/ 0 h 395"/>
                      <a:gd name="T2" fmla="*/ 2 w 161"/>
                      <a:gd name="T3" fmla="*/ 3 h 395"/>
                      <a:gd name="T4" fmla="*/ 2 w 161"/>
                      <a:gd name="T5" fmla="*/ 6 h 395"/>
                      <a:gd name="T6" fmla="*/ 1 w 161"/>
                      <a:gd name="T7" fmla="*/ 6 h 395"/>
                      <a:gd name="T8" fmla="*/ 0 w 161"/>
                      <a:gd name="T9" fmla="*/ 0 h 3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395"/>
                      <a:gd name="T17" fmla="*/ 161 w 161"/>
                      <a:gd name="T18" fmla="*/ 395 h 3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395">
                        <a:moveTo>
                          <a:pt x="0" y="0"/>
                        </a:moveTo>
                        <a:lnTo>
                          <a:pt x="131" y="176"/>
                        </a:lnTo>
                        <a:lnTo>
                          <a:pt x="161" y="351"/>
                        </a:lnTo>
                        <a:lnTo>
                          <a:pt x="73" y="3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0" name="Freeform 759"/>
                  <p:cNvSpPr>
                    <a:spLocks/>
                  </p:cNvSpPr>
                  <p:nvPr/>
                </p:nvSpPr>
                <p:spPr bwMode="auto">
                  <a:xfrm>
                    <a:off x="4152" y="3466"/>
                    <a:ext cx="37" cy="88"/>
                  </a:xfrm>
                  <a:custGeom>
                    <a:avLst/>
                    <a:gdLst>
                      <a:gd name="T0" fmla="*/ 2 w 147"/>
                      <a:gd name="T1" fmla="*/ 0 h 351"/>
                      <a:gd name="T2" fmla="*/ 2 w 147"/>
                      <a:gd name="T3" fmla="*/ 3 h 351"/>
                      <a:gd name="T4" fmla="*/ 2 w 147"/>
                      <a:gd name="T5" fmla="*/ 6 h 351"/>
                      <a:gd name="T6" fmla="*/ 0 w 147"/>
                      <a:gd name="T7" fmla="*/ 5 h 351"/>
                      <a:gd name="T8" fmla="*/ 1 w 147"/>
                      <a:gd name="T9" fmla="*/ 3 h 351"/>
                      <a:gd name="T10" fmla="*/ 2 w 147"/>
                      <a:gd name="T11" fmla="*/ 0 h 35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47"/>
                      <a:gd name="T19" fmla="*/ 0 h 351"/>
                      <a:gd name="T20" fmla="*/ 147 w 147"/>
                      <a:gd name="T21" fmla="*/ 351 h 35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47" h="351">
                        <a:moveTo>
                          <a:pt x="147" y="0"/>
                        </a:moveTo>
                        <a:lnTo>
                          <a:pt x="147" y="205"/>
                        </a:lnTo>
                        <a:lnTo>
                          <a:pt x="88" y="351"/>
                        </a:lnTo>
                        <a:lnTo>
                          <a:pt x="0" y="321"/>
                        </a:lnTo>
                        <a:lnTo>
                          <a:pt x="44" y="175"/>
                        </a:lnTo>
                        <a:lnTo>
                          <a:pt x="147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  <p:sp>
                <p:nvSpPr>
                  <p:cNvPr id="851" name="Freeform 760"/>
                  <p:cNvSpPr>
                    <a:spLocks/>
                  </p:cNvSpPr>
                  <p:nvPr/>
                </p:nvSpPr>
                <p:spPr bwMode="auto">
                  <a:xfrm>
                    <a:off x="4225" y="3463"/>
                    <a:ext cx="81" cy="62"/>
                  </a:xfrm>
                  <a:custGeom>
                    <a:avLst/>
                    <a:gdLst>
                      <a:gd name="T0" fmla="*/ 0 w 321"/>
                      <a:gd name="T1" fmla="*/ 0 h 249"/>
                      <a:gd name="T2" fmla="*/ 2 w 321"/>
                      <a:gd name="T3" fmla="*/ 1 h 249"/>
                      <a:gd name="T4" fmla="*/ 4 w 321"/>
                      <a:gd name="T5" fmla="*/ 3 h 249"/>
                      <a:gd name="T6" fmla="*/ 5 w 321"/>
                      <a:gd name="T7" fmla="*/ 4 h 249"/>
                      <a:gd name="T8" fmla="*/ 4 w 321"/>
                      <a:gd name="T9" fmla="*/ 2 h 249"/>
                      <a:gd name="T10" fmla="*/ 0 w 321"/>
                      <a:gd name="T11" fmla="*/ 0 h 24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21"/>
                      <a:gd name="T19" fmla="*/ 0 h 249"/>
                      <a:gd name="T20" fmla="*/ 321 w 321"/>
                      <a:gd name="T21" fmla="*/ 249 h 24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21" h="249">
                        <a:moveTo>
                          <a:pt x="0" y="0"/>
                        </a:moveTo>
                        <a:lnTo>
                          <a:pt x="88" y="88"/>
                        </a:lnTo>
                        <a:lnTo>
                          <a:pt x="219" y="234"/>
                        </a:lnTo>
                        <a:lnTo>
                          <a:pt x="321" y="249"/>
                        </a:lnTo>
                        <a:lnTo>
                          <a:pt x="248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  <a:effectLst>
                    <a:prstShdw prst="shdw17" dist="17961" dir="13500000">
                      <a:srgbClr val="003D00"/>
                    </a:prstShdw>
                  </a:effectLst>
                </p:spPr>
                <p:txBody>
                  <a:bodyPr vert="eaVert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pt-BR">
                      <a:latin typeface="+mn-lt"/>
                      <a:cs typeface="+mn-cs"/>
                    </a:endParaRPr>
                  </a:p>
                </p:txBody>
              </p:sp>
            </p:grpSp>
            <p:sp>
              <p:nvSpPr>
                <p:cNvPr id="835" name="Freeform 761"/>
                <p:cNvSpPr>
                  <a:spLocks/>
                </p:cNvSpPr>
                <p:nvPr/>
              </p:nvSpPr>
              <p:spPr bwMode="auto">
                <a:xfrm rot="-6630112">
                  <a:off x="786" y="2322"/>
                  <a:ext cx="92" cy="30"/>
                </a:xfrm>
                <a:custGeom>
                  <a:avLst/>
                  <a:gdLst>
                    <a:gd name="T0" fmla="*/ 6 w 365"/>
                    <a:gd name="T1" fmla="*/ 1 h 176"/>
                    <a:gd name="T2" fmla="*/ 1 w 365"/>
                    <a:gd name="T3" fmla="*/ 1 h 176"/>
                    <a:gd name="T4" fmla="*/ 0 w 365"/>
                    <a:gd name="T5" fmla="*/ 0 h 176"/>
                    <a:gd name="T6" fmla="*/ 2 w 365"/>
                    <a:gd name="T7" fmla="*/ 0 h 176"/>
                    <a:gd name="T8" fmla="*/ 6 w 365"/>
                    <a:gd name="T9" fmla="*/ 1 h 1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176"/>
                    <a:gd name="T17" fmla="*/ 365 w 365"/>
                    <a:gd name="T18" fmla="*/ 176 h 1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176">
                      <a:moveTo>
                        <a:pt x="365" y="176"/>
                      </a:moveTo>
                      <a:lnTo>
                        <a:pt x="73" y="10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365" y="17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6" name="Freeform 762"/>
                <p:cNvSpPr>
                  <a:spLocks/>
                </p:cNvSpPr>
                <p:nvPr/>
              </p:nvSpPr>
              <p:spPr bwMode="auto">
                <a:xfrm rot="-6630112">
                  <a:off x="830" y="2315"/>
                  <a:ext cx="74" cy="37"/>
                </a:xfrm>
                <a:custGeom>
                  <a:avLst/>
                  <a:gdLst>
                    <a:gd name="T0" fmla="*/ 5 w 292"/>
                    <a:gd name="T1" fmla="*/ 0 h 205"/>
                    <a:gd name="T2" fmla="*/ 2 w 292"/>
                    <a:gd name="T3" fmla="*/ 0 h 205"/>
                    <a:gd name="T4" fmla="*/ 0 w 292"/>
                    <a:gd name="T5" fmla="*/ 1 h 205"/>
                    <a:gd name="T6" fmla="*/ 0 w 292"/>
                    <a:gd name="T7" fmla="*/ 1 h 205"/>
                    <a:gd name="T8" fmla="*/ 2 w 292"/>
                    <a:gd name="T9" fmla="*/ 1 h 205"/>
                    <a:gd name="T10" fmla="*/ 5 w 29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5"/>
                    <a:gd name="T20" fmla="*/ 292 w 29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5">
                      <a:moveTo>
                        <a:pt x="292" y="0"/>
                      </a:moveTo>
                      <a:lnTo>
                        <a:pt x="87" y="58"/>
                      </a:lnTo>
                      <a:lnTo>
                        <a:pt x="0" y="146"/>
                      </a:lnTo>
                      <a:lnTo>
                        <a:pt x="14" y="205"/>
                      </a:lnTo>
                      <a:lnTo>
                        <a:pt x="102" y="190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7" name="Freeform 763"/>
                <p:cNvSpPr>
                  <a:spLocks/>
                </p:cNvSpPr>
                <p:nvPr/>
              </p:nvSpPr>
              <p:spPr bwMode="auto">
                <a:xfrm rot="-6630112">
                  <a:off x="742" y="2125"/>
                  <a:ext cx="80" cy="35"/>
                </a:xfrm>
                <a:custGeom>
                  <a:avLst/>
                  <a:gdLst>
                    <a:gd name="T0" fmla="*/ 0 w 322"/>
                    <a:gd name="T1" fmla="*/ 0 h 204"/>
                    <a:gd name="T2" fmla="*/ 2 w 322"/>
                    <a:gd name="T3" fmla="*/ 1 h 204"/>
                    <a:gd name="T4" fmla="*/ 4 w 322"/>
                    <a:gd name="T5" fmla="*/ 1 h 204"/>
                    <a:gd name="T6" fmla="*/ 5 w 322"/>
                    <a:gd name="T7" fmla="*/ 1 h 204"/>
                    <a:gd name="T8" fmla="*/ 3 w 322"/>
                    <a:gd name="T9" fmla="*/ 0 h 204"/>
                    <a:gd name="T10" fmla="*/ 0 w 32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4"/>
                    <a:gd name="T20" fmla="*/ 322 w 32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4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3" y="204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8" name="Freeform 764"/>
                <p:cNvSpPr>
                  <a:spLocks/>
                </p:cNvSpPr>
                <p:nvPr/>
              </p:nvSpPr>
              <p:spPr bwMode="auto">
                <a:xfrm rot="-6630112">
                  <a:off x="722" y="2176"/>
                  <a:ext cx="40" cy="46"/>
                </a:xfrm>
                <a:custGeom>
                  <a:avLst/>
                  <a:gdLst>
                    <a:gd name="T0" fmla="*/ 0 w 161"/>
                    <a:gd name="T1" fmla="*/ 1 h 263"/>
                    <a:gd name="T2" fmla="*/ 0 w 161"/>
                    <a:gd name="T3" fmla="*/ 1 h 263"/>
                    <a:gd name="T4" fmla="*/ 1 w 161"/>
                    <a:gd name="T5" fmla="*/ 0 h 263"/>
                    <a:gd name="T6" fmla="*/ 2 w 161"/>
                    <a:gd name="T7" fmla="*/ 0 h 263"/>
                    <a:gd name="T8" fmla="*/ 0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0" y="263"/>
                      </a:moveTo>
                      <a:lnTo>
                        <a:pt x="29" y="102"/>
                      </a:lnTo>
                      <a:lnTo>
                        <a:pt x="44" y="29"/>
                      </a:lnTo>
                      <a:lnTo>
                        <a:pt x="161" y="0"/>
                      </a:lnTo>
                      <a:lnTo>
                        <a:pt x="0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39" name="Freeform 765"/>
                <p:cNvSpPr>
                  <a:spLocks/>
                </p:cNvSpPr>
                <p:nvPr/>
              </p:nvSpPr>
              <p:spPr bwMode="auto">
                <a:xfrm rot="-6630112">
                  <a:off x="656" y="2059"/>
                  <a:ext cx="41" cy="70"/>
                </a:xfrm>
                <a:custGeom>
                  <a:avLst/>
                  <a:gdLst>
                    <a:gd name="T0" fmla="*/ 0 w 160"/>
                    <a:gd name="T1" fmla="*/ 2 h 395"/>
                    <a:gd name="T2" fmla="*/ 2 w 160"/>
                    <a:gd name="T3" fmla="*/ 1 h 395"/>
                    <a:gd name="T4" fmla="*/ 3 w 160"/>
                    <a:gd name="T5" fmla="*/ 0 h 395"/>
                    <a:gd name="T6" fmla="*/ 1 w 160"/>
                    <a:gd name="T7" fmla="*/ 0 h 395"/>
                    <a:gd name="T8" fmla="*/ 0 w 160"/>
                    <a:gd name="T9" fmla="*/ 2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395"/>
                    <a:gd name="T17" fmla="*/ 160 w 160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395">
                      <a:moveTo>
                        <a:pt x="0" y="395"/>
                      </a:moveTo>
                      <a:lnTo>
                        <a:pt x="131" y="220"/>
                      </a:lnTo>
                      <a:lnTo>
                        <a:pt x="160" y="44"/>
                      </a:lnTo>
                      <a:lnTo>
                        <a:pt x="73" y="0"/>
                      </a:lnTo>
                      <a:lnTo>
                        <a:pt x="0" y="39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0" name="Freeform 766"/>
                <p:cNvSpPr>
                  <a:spLocks/>
                </p:cNvSpPr>
                <p:nvPr/>
              </p:nvSpPr>
              <p:spPr bwMode="auto">
                <a:xfrm rot="-6630112">
                  <a:off x="681" y="2111"/>
                  <a:ext cx="37" cy="62"/>
                </a:xfrm>
                <a:custGeom>
                  <a:avLst/>
                  <a:gdLst>
                    <a:gd name="T0" fmla="*/ 2 w 146"/>
                    <a:gd name="T1" fmla="*/ 2 h 351"/>
                    <a:gd name="T2" fmla="*/ 2 w 146"/>
                    <a:gd name="T3" fmla="*/ 1 h 351"/>
                    <a:gd name="T4" fmla="*/ 2 w 146"/>
                    <a:gd name="T5" fmla="*/ 0 h 351"/>
                    <a:gd name="T6" fmla="*/ 0 w 146"/>
                    <a:gd name="T7" fmla="*/ 0 h 351"/>
                    <a:gd name="T8" fmla="*/ 1 w 146"/>
                    <a:gd name="T9" fmla="*/ 1 h 351"/>
                    <a:gd name="T10" fmla="*/ 2 w 146"/>
                    <a:gd name="T11" fmla="*/ 2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6"/>
                    <a:gd name="T19" fmla="*/ 0 h 351"/>
                    <a:gd name="T20" fmla="*/ 146 w 146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6" h="351">
                      <a:moveTo>
                        <a:pt x="146" y="351"/>
                      </a:moveTo>
                      <a:lnTo>
                        <a:pt x="146" y="146"/>
                      </a:lnTo>
                      <a:lnTo>
                        <a:pt x="88" y="0"/>
                      </a:lnTo>
                      <a:lnTo>
                        <a:pt x="0" y="29"/>
                      </a:lnTo>
                      <a:lnTo>
                        <a:pt x="44" y="176"/>
                      </a:lnTo>
                      <a:lnTo>
                        <a:pt x="146" y="35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1" name="Freeform 767"/>
                <p:cNvSpPr>
                  <a:spLocks/>
                </p:cNvSpPr>
                <p:nvPr/>
              </p:nvSpPr>
              <p:spPr bwMode="auto">
                <a:xfrm rot="-6630112">
                  <a:off x="654" y="2034"/>
                  <a:ext cx="80" cy="44"/>
                </a:xfrm>
                <a:custGeom>
                  <a:avLst/>
                  <a:gdLst>
                    <a:gd name="T0" fmla="*/ 0 w 321"/>
                    <a:gd name="T1" fmla="*/ 1 h 249"/>
                    <a:gd name="T2" fmla="*/ 1 w 321"/>
                    <a:gd name="T3" fmla="*/ 1 h 249"/>
                    <a:gd name="T4" fmla="*/ 3 w 321"/>
                    <a:gd name="T5" fmla="*/ 0 h 249"/>
                    <a:gd name="T6" fmla="*/ 5 w 321"/>
                    <a:gd name="T7" fmla="*/ 0 h 249"/>
                    <a:gd name="T8" fmla="*/ 4 w 321"/>
                    <a:gd name="T9" fmla="*/ 1 h 249"/>
                    <a:gd name="T10" fmla="*/ 0 w 321"/>
                    <a:gd name="T11" fmla="*/ 1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1"/>
                    <a:gd name="T19" fmla="*/ 0 h 249"/>
                    <a:gd name="T20" fmla="*/ 321 w 321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1" h="249">
                      <a:moveTo>
                        <a:pt x="0" y="249"/>
                      </a:moveTo>
                      <a:lnTo>
                        <a:pt x="87" y="161"/>
                      </a:lnTo>
                      <a:lnTo>
                        <a:pt x="219" y="15"/>
                      </a:lnTo>
                      <a:lnTo>
                        <a:pt x="321" y="0"/>
                      </a:lnTo>
                      <a:lnTo>
                        <a:pt x="248" y="103"/>
                      </a:lnTo>
                      <a:lnTo>
                        <a:pt x="0" y="24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2" name="Freeform 768"/>
                <p:cNvSpPr>
                  <a:spLocks/>
                </p:cNvSpPr>
                <p:nvPr/>
              </p:nvSpPr>
              <p:spPr bwMode="auto">
                <a:xfrm rot="-6630112">
                  <a:off x="735" y="2049"/>
                  <a:ext cx="40" cy="70"/>
                </a:xfrm>
                <a:custGeom>
                  <a:avLst/>
                  <a:gdLst>
                    <a:gd name="T0" fmla="*/ 0 w 161"/>
                    <a:gd name="T1" fmla="*/ 0 h 395"/>
                    <a:gd name="T2" fmla="*/ 2 w 161"/>
                    <a:gd name="T3" fmla="*/ 1 h 395"/>
                    <a:gd name="T4" fmla="*/ 2 w 161"/>
                    <a:gd name="T5" fmla="*/ 2 h 395"/>
                    <a:gd name="T6" fmla="*/ 1 w 161"/>
                    <a:gd name="T7" fmla="*/ 2 h 395"/>
                    <a:gd name="T8" fmla="*/ 0 w 161"/>
                    <a:gd name="T9" fmla="*/ 0 h 39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395"/>
                    <a:gd name="T17" fmla="*/ 161 w 161"/>
                    <a:gd name="T18" fmla="*/ 395 h 39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395">
                      <a:moveTo>
                        <a:pt x="0" y="0"/>
                      </a:moveTo>
                      <a:lnTo>
                        <a:pt x="132" y="176"/>
                      </a:lnTo>
                      <a:lnTo>
                        <a:pt x="161" y="351"/>
                      </a:lnTo>
                      <a:lnTo>
                        <a:pt x="73" y="3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3" name="Freeform 769"/>
                <p:cNvSpPr>
                  <a:spLocks/>
                </p:cNvSpPr>
                <p:nvPr/>
              </p:nvSpPr>
              <p:spPr bwMode="auto">
                <a:xfrm rot="-6630112">
                  <a:off x="702" y="1976"/>
                  <a:ext cx="36" cy="62"/>
                </a:xfrm>
                <a:custGeom>
                  <a:avLst/>
                  <a:gdLst>
                    <a:gd name="T0" fmla="*/ 0 w 147"/>
                    <a:gd name="T1" fmla="*/ 0 h 351"/>
                    <a:gd name="T2" fmla="*/ 0 w 147"/>
                    <a:gd name="T3" fmla="*/ 1 h 351"/>
                    <a:gd name="T4" fmla="*/ 1 w 147"/>
                    <a:gd name="T5" fmla="*/ 2 h 351"/>
                    <a:gd name="T6" fmla="*/ 2 w 147"/>
                    <a:gd name="T7" fmla="*/ 2 h 351"/>
                    <a:gd name="T8" fmla="*/ 1 w 147"/>
                    <a:gd name="T9" fmla="*/ 1 h 351"/>
                    <a:gd name="T10" fmla="*/ 0 w 147"/>
                    <a:gd name="T11" fmla="*/ 0 h 35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7"/>
                    <a:gd name="T19" fmla="*/ 0 h 351"/>
                    <a:gd name="T20" fmla="*/ 147 w 147"/>
                    <a:gd name="T21" fmla="*/ 351 h 35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7" h="351">
                      <a:moveTo>
                        <a:pt x="0" y="0"/>
                      </a:moveTo>
                      <a:lnTo>
                        <a:pt x="0" y="205"/>
                      </a:lnTo>
                      <a:lnTo>
                        <a:pt x="59" y="351"/>
                      </a:lnTo>
                      <a:lnTo>
                        <a:pt x="147" y="322"/>
                      </a:lnTo>
                      <a:lnTo>
                        <a:pt x="103" y="1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4" name="Freeform 770"/>
                <p:cNvSpPr>
                  <a:spLocks/>
                </p:cNvSpPr>
                <p:nvPr/>
              </p:nvSpPr>
              <p:spPr bwMode="auto">
                <a:xfrm rot="-6630112">
                  <a:off x="656" y="1947"/>
                  <a:ext cx="80" cy="44"/>
                </a:xfrm>
                <a:custGeom>
                  <a:avLst/>
                  <a:gdLst>
                    <a:gd name="T0" fmla="*/ 0 w 322"/>
                    <a:gd name="T1" fmla="*/ 0 h 249"/>
                    <a:gd name="T2" fmla="*/ 1 w 322"/>
                    <a:gd name="T3" fmla="*/ 1 h 249"/>
                    <a:gd name="T4" fmla="*/ 3 w 322"/>
                    <a:gd name="T5" fmla="*/ 1 h 249"/>
                    <a:gd name="T6" fmla="*/ 5 w 322"/>
                    <a:gd name="T7" fmla="*/ 1 h 249"/>
                    <a:gd name="T8" fmla="*/ 4 w 322"/>
                    <a:gd name="T9" fmla="*/ 1 h 249"/>
                    <a:gd name="T10" fmla="*/ 0 w 322"/>
                    <a:gd name="T11" fmla="*/ 0 h 24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49"/>
                    <a:gd name="T20" fmla="*/ 322 w 322"/>
                    <a:gd name="T21" fmla="*/ 249 h 24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49">
                      <a:moveTo>
                        <a:pt x="0" y="0"/>
                      </a:moveTo>
                      <a:lnTo>
                        <a:pt x="88" y="88"/>
                      </a:lnTo>
                      <a:lnTo>
                        <a:pt x="219" y="234"/>
                      </a:lnTo>
                      <a:lnTo>
                        <a:pt x="322" y="249"/>
                      </a:lnTo>
                      <a:lnTo>
                        <a:pt x="249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5" name="Freeform 771"/>
                <p:cNvSpPr>
                  <a:spLocks/>
                </p:cNvSpPr>
                <p:nvPr/>
              </p:nvSpPr>
              <p:spPr bwMode="auto">
                <a:xfrm rot="-6630112">
                  <a:off x="642" y="1998"/>
                  <a:ext cx="91" cy="31"/>
                </a:xfrm>
                <a:custGeom>
                  <a:avLst/>
                  <a:gdLst>
                    <a:gd name="T0" fmla="*/ 0 w 366"/>
                    <a:gd name="T1" fmla="*/ 1 h 175"/>
                    <a:gd name="T2" fmla="*/ 4 w 366"/>
                    <a:gd name="T3" fmla="*/ 1 h 175"/>
                    <a:gd name="T4" fmla="*/ 6 w 366"/>
                    <a:gd name="T5" fmla="*/ 0 h 175"/>
                    <a:gd name="T6" fmla="*/ 4 w 366"/>
                    <a:gd name="T7" fmla="*/ 0 h 175"/>
                    <a:gd name="T8" fmla="*/ 0 w 366"/>
                    <a:gd name="T9" fmla="*/ 1 h 17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75"/>
                    <a:gd name="T17" fmla="*/ 366 w 366"/>
                    <a:gd name="T18" fmla="*/ 175 h 17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75">
                      <a:moveTo>
                        <a:pt x="0" y="175"/>
                      </a:moveTo>
                      <a:lnTo>
                        <a:pt x="293" y="102"/>
                      </a:lnTo>
                      <a:lnTo>
                        <a:pt x="366" y="0"/>
                      </a:lnTo>
                      <a:lnTo>
                        <a:pt x="278" y="0"/>
                      </a:lnTo>
                      <a:lnTo>
                        <a:pt x="0" y="17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6" name="Freeform 772"/>
                <p:cNvSpPr>
                  <a:spLocks/>
                </p:cNvSpPr>
                <p:nvPr/>
              </p:nvSpPr>
              <p:spPr bwMode="auto">
                <a:xfrm rot="-6630112">
                  <a:off x="653" y="2083"/>
                  <a:ext cx="73" cy="36"/>
                </a:xfrm>
                <a:custGeom>
                  <a:avLst/>
                  <a:gdLst>
                    <a:gd name="T0" fmla="*/ 0 w 292"/>
                    <a:gd name="T1" fmla="*/ 0 h 204"/>
                    <a:gd name="T2" fmla="*/ 3 w 292"/>
                    <a:gd name="T3" fmla="*/ 0 h 204"/>
                    <a:gd name="T4" fmla="*/ 5 w 292"/>
                    <a:gd name="T5" fmla="*/ 1 h 204"/>
                    <a:gd name="T6" fmla="*/ 4 w 292"/>
                    <a:gd name="T7" fmla="*/ 1 h 204"/>
                    <a:gd name="T8" fmla="*/ 3 w 292"/>
                    <a:gd name="T9" fmla="*/ 1 h 204"/>
                    <a:gd name="T10" fmla="*/ 0 w 292"/>
                    <a:gd name="T11" fmla="*/ 0 h 20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2"/>
                    <a:gd name="T19" fmla="*/ 0 h 204"/>
                    <a:gd name="T20" fmla="*/ 292 w 292"/>
                    <a:gd name="T21" fmla="*/ 204 h 20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2" h="204">
                      <a:moveTo>
                        <a:pt x="0" y="0"/>
                      </a:moveTo>
                      <a:lnTo>
                        <a:pt x="204" y="58"/>
                      </a:lnTo>
                      <a:lnTo>
                        <a:pt x="292" y="146"/>
                      </a:lnTo>
                      <a:lnTo>
                        <a:pt x="277" y="204"/>
                      </a:lnTo>
                      <a:lnTo>
                        <a:pt x="190" y="1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7" name="Freeform 773"/>
                <p:cNvSpPr>
                  <a:spLocks/>
                </p:cNvSpPr>
                <p:nvPr/>
              </p:nvSpPr>
              <p:spPr bwMode="auto">
                <a:xfrm rot="-6630112">
                  <a:off x="638" y="1929"/>
                  <a:ext cx="81" cy="35"/>
                </a:xfrm>
                <a:custGeom>
                  <a:avLst/>
                  <a:gdLst>
                    <a:gd name="T0" fmla="*/ 0 w 322"/>
                    <a:gd name="T1" fmla="*/ 0 h 205"/>
                    <a:gd name="T2" fmla="*/ 2 w 322"/>
                    <a:gd name="T3" fmla="*/ 1 h 205"/>
                    <a:gd name="T4" fmla="*/ 4 w 322"/>
                    <a:gd name="T5" fmla="*/ 1 h 205"/>
                    <a:gd name="T6" fmla="*/ 5 w 322"/>
                    <a:gd name="T7" fmla="*/ 1 h 205"/>
                    <a:gd name="T8" fmla="*/ 3 w 322"/>
                    <a:gd name="T9" fmla="*/ 0 h 205"/>
                    <a:gd name="T10" fmla="*/ 0 w 322"/>
                    <a:gd name="T11" fmla="*/ 0 h 20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205"/>
                    <a:gd name="T20" fmla="*/ 322 w 322"/>
                    <a:gd name="T21" fmla="*/ 205 h 20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205">
                      <a:moveTo>
                        <a:pt x="0" y="0"/>
                      </a:moveTo>
                      <a:lnTo>
                        <a:pt x="117" y="117"/>
                      </a:lnTo>
                      <a:lnTo>
                        <a:pt x="264" y="205"/>
                      </a:lnTo>
                      <a:lnTo>
                        <a:pt x="322" y="161"/>
                      </a:lnTo>
                      <a:lnTo>
                        <a:pt x="176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  <p:sp>
              <p:nvSpPr>
                <p:cNvPr id="848" name="Freeform 774"/>
                <p:cNvSpPr>
                  <a:spLocks/>
                </p:cNvSpPr>
                <p:nvPr/>
              </p:nvSpPr>
              <p:spPr bwMode="auto">
                <a:xfrm rot="-6630112">
                  <a:off x="675" y="2157"/>
                  <a:ext cx="40" cy="46"/>
                </a:xfrm>
                <a:custGeom>
                  <a:avLst/>
                  <a:gdLst>
                    <a:gd name="T0" fmla="*/ 2 w 161"/>
                    <a:gd name="T1" fmla="*/ 1 h 263"/>
                    <a:gd name="T2" fmla="*/ 2 w 161"/>
                    <a:gd name="T3" fmla="*/ 1 h 263"/>
                    <a:gd name="T4" fmla="*/ 2 w 161"/>
                    <a:gd name="T5" fmla="*/ 0 h 263"/>
                    <a:gd name="T6" fmla="*/ 0 w 161"/>
                    <a:gd name="T7" fmla="*/ 0 h 263"/>
                    <a:gd name="T8" fmla="*/ 2 w 161"/>
                    <a:gd name="T9" fmla="*/ 1 h 2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1"/>
                    <a:gd name="T16" fmla="*/ 0 h 263"/>
                    <a:gd name="T17" fmla="*/ 161 w 161"/>
                    <a:gd name="T18" fmla="*/ 263 h 2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1" h="263">
                      <a:moveTo>
                        <a:pt x="161" y="263"/>
                      </a:moveTo>
                      <a:lnTo>
                        <a:pt x="132" y="103"/>
                      </a:lnTo>
                      <a:lnTo>
                        <a:pt x="117" y="29"/>
                      </a:lnTo>
                      <a:lnTo>
                        <a:pt x="0" y="0"/>
                      </a:lnTo>
                      <a:lnTo>
                        <a:pt x="161" y="26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prstShdw prst="shdw17" dist="17961" dir="13500000">
                    <a:srgbClr val="003D00"/>
                  </a:prstShdw>
                </a:effectLst>
              </p:spPr>
              <p:txBody>
                <a:bodyPr vert="eaVert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>
                    <a:latin typeface="+mn-lt"/>
                    <a:cs typeface="+mn-cs"/>
                  </a:endParaRPr>
                </a:p>
              </p:txBody>
            </p:sp>
          </p:grpSp>
          <p:sp>
            <p:nvSpPr>
              <p:cNvPr id="768" name="Freeform 775"/>
              <p:cNvSpPr>
                <a:spLocks/>
              </p:cNvSpPr>
              <p:nvPr/>
            </p:nvSpPr>
            <p:spPr bwMode="auto">
              <a:xfrm>
                <a:off x="4765675" y="2106613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69" name="Freeform 776"/>
              <p:cNvSpPr>
                <a:spLocks/>
              </p:cNvSpPr>
              <p:nvPr/>
            </p:nvSpPr>
            <p:spPr bwMode="auto">
              <a:xfrm rot="-2288628">
                <a:off x="3394075" y="23828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0" name="Freeform 777"/>
              <p:cNvSpPr>
                <a:spLocks/>
              </p:cNvSpPr>
              <p:nvPr/>
            </p:nvSpPr>
            <p:spPr bwMode="auto">
              <a:xfrm rot="-2288628">
                <a:off x="4156075" y="1849438"/>
                <a:ext cx="457200" cy="906462"/>
              </a:xfrm>
              <a:custGeom>
                <a:avLst/>
                <a:gdLst>
                  <a:gd name="T0" fmla="*/ 2147483647 w 288"/>
                  <a:gd name="T1" fmla="*/ 0 h 571"/>
                  <a:gd name="T2" fmla="*/ 2147483647 w 288"/>
                  <a:gd name="T3" fmla="*/ 2147483647 h 571"/>
                  <a:gd name="T4" fmla="*/ 2147483647 w 288"/>
                  <a:gd name="T5" fmla="*/ 2147483647 h 571"/>
                  <a:gd name="T6" fmla="*/ 2147483647 w 288"/>
                  <a:gd name="T7" fmla="*/ 2147483647 h 571"/>
                  <a:gd name="T8" fmla="*/ 2147483647 w 288"/>
                  <a:gd name="T9" fmla="*/ 2147483647 h 571"/>
                  <a:gd name="T10" fmla="*/ 2147483647 w 288"/>
                  <a:gd name="T11" fmla="*/ 2147483647 h 571"/>
                  <a:gd name="T12" fmla="*/ 2147483647 w 288"/>
                  <a:gd name="T13" fmla="*/ 2147483647 h 571"/>
                  <a:gd name="T14" fmla="*/ 2147483647 w 288"/>
                  <a:gd name="T15" fmla="*/ 2147483647 h 571"/>
                  <a:gd name="T16" fmla="*/ 2147483647 w 288"/>
                  <a:gd name="T17" fmla="*/ 2147483647 h 571"/>
                  <a:gd name="T18" fmla="*/ 2147483647 w 288"/>
                  <a:gd name="T19" fmla="*/ 2147483647 h 571"/>
                  <a:gd name="T20" fmla="*/ 2147483647 w 288"/>
                  <a:gd name="T21" fmla="*/ 2147483647 h 571"/>
                  <a:gd name="T22" fmla="*/ 2147483647 w 288"/>
                  <a:gd name="T23" fmla="*/ 2147483647 h 571"/>
                  <a:gd name="T24" fmla="*/ 2147483647 w 288"/>
                  <a:gd name="T25" fmla="*/ 2147483647 h 571"/>
                  <a:gd name="T26" fmla="*/ 2147483647 w 288"/>
                  <a:gd name="T27" fmla="*/ 2147483647 h 571"/>
                  <a:gd name="T28" fmla="*/ 2147483647 w 288"/>
                  <a:gd name="T29" fmla="*/ 2147483647 h 571"/>
                  <a:gd name="T30" fmla="*/ 0 w 288"/>
                  <a:gd name="T31" fmla="*/ 2147483647 h 57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88"/>
                  <a:gd name="T49" fmla="*/ 0 h 571"/>
                  <a:gd name="T50" fmla="*/ 288 w 288"/>
                  <a:gd name="T51" fmla="*/ 571 h 57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88" h="571">
                    <a:moveTo>
                      <a:pt x="258" y="0"/>
                    </a:moveTo>
                    <a:cubicBezTo>
                      <a:pt x="253" y="31"/>
                      <a:pt x="242" y="54"/>
                      <a:pt x="234" y="84"/>
                    </a:cubicBezTo>
                    <a:cubicBezTo>
                      <a:pt x="225" y="169"/>
                      <a:pt x="198" y="270"/>
                      <a:pt x="252" y="342"/>
                    </a:cubicBezTo>
                    <a:cubicBezTo>
                      <a:pt x="254" y="348"/>
                      <a:pt x="255" y="354"/>
                      <a:pt x="258" y="360"/>
                    </a:cubicBezTo>
                    <a:cubicBezTo>
                      <a:pt x="261" y="366"/>
                      <a:pt x="267" y="371"/>
                      <a:pt x="270" y="378"/>
                    </a:cubicBezTo>
                    <a:cubicBezTo>
                      <a:pt x="275" y="390"/>
                      <a:pt x="282" y="414"/>
                      <a:pt x="282" y="414"/>
                    </a:cubicBezTo>
                    <a:cubicBezTo>
                      <a:pt x="278" y="473"/>
                      <a:pt x="285" y="493"/>
                      <a:pt x="258" y="534"/>
                    </a:cubicBezTo>
                    <a:cubicBezTo>
                      <a:pt x="256" y="544"/>
                      <a:pt x="245" y="571"/>
                      <a:pt x="252" y="564"/>
                    </a:cubicBezTo>
                    <a:cubicBezTo>
                      <a:pt x="261" y="555"/>
                      <a:pt x="257" y="539"/>
                      <a:pt x="264" y="528"/>
                    </a:cubicBezTo>
                    <a:cubicBezTo>
                      <a:pt x="268" y="522"/>
                      <a:pt x="273" y="517"/>
                      <a:pt x="276" y="510"/>
                    </a:cubicBezTo>
                    <a:cubicBezTo>
                      <a:pt x="281" y="498"/>
                      <a:pt x="288" y="474"/>
                      <a:pt x="288" y="474"/>
                    </a:cubicBezTo>
                    <a:cubicBezTo>
                      <a:pt x="279" y="415"/>
                      <a:pt x="268" y="351"/>
                      <a:pt x="234" y="300"/>
                    </a:cubicBezTo>
                    <a:cubicBezTo>
                      <a:pt x="223" y="247"/>
                      <a:pt x="228" y="252"/>
                      <a:pt x="186" y="222"/>
                    </a:cubicBezTo>
                    <a:cubicBezTo>
                      <a:pt x="158" y="202"/>
                      <a:pt x="142" y="182"/>
                      <a:pt x="108" y="174"/>
                    </a:cubicBezTo>
                    <a:cubicBezTo>
                      <a:pt x="106" y="156"/>
                      <a:pt x="107" y="137"/>
                      <a:pt x="102" y="120"/>
                    </a:cubicBezTo>
                    <a:cubicBezTo>
                      <a:pt x="90" y="80"/>
                      <a:pt x="28" y="64"/>
                      <a:pt x="0" y="36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771" name="Freeform 780"/>
              <p:cNvSpPr>
                <a:spLocks/>
              </p:cNvSpPr>
              <p:nvPr/>
            </p:nvSpPr>
            <p:spPr bwMode="auto">
              <a:xfrm>
                <a:off x="55276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2" name="Freeform 781"/>
              <p:cNvSpPr>
                <a:spLocks/>
              </p:cNvSpPr>
              <p:nvPr/>
            </p:nvSpPr>
            <p:spPr bwMode="auto">
              <a:xfrm>
                <a:off x="4918075" y="4592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3" name="Freeform 782"/>
              <p:cNvSpPr>
                <a:spLocks/>
              </p:cNvSpPr>
              <p:nvPr/>
            </p:nvSpPr>
            <p:spPr bwMode="auto">
              <a:xfrm>
                <a:off x="4308475" y="4745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4" name="Freeform 783"/>
              <p:cNvSpPr>
                <a:spLocks/>
              </p:cNvSpPr>
              <p:nvPr/>
            </p:nvSpPr>
            <p:spPr bwMode="auto">
              <a:xfrm>
                <a:off x="3927475" y="4516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5" name="Freeform 784"/>
              <p:cNvSpPr>
                <a:spLocks/>
              </p:cNvSpPr>
              <p:nvPr/>
            </p:nvSpPr>
            <p:spPr bwMode="auto">
              <a:xfrm>
                <a:off x="3698875" y="4364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6" name="Freeform 785"/>
              <p:cNvSpPr>
                <a:spLocks/>
              </p:cNvSpPr>
              <p:nvPr/>
            </p:nvSpPr>
            <p:spPr bwMode="auto">
              <a:xfrm>
                <a:off x="3546475" y="4287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7" name="Freeform 786"/>
              <p:cNvSpPr>
                <a:spLocks/>
              </p:cNvSpPr>
              <p:nvPr/>
            </p:nvSpPr>
            <p:spPr bwMode="auto">
              <a:xfrm>
                <a:off x="3394075" y="4135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8" name="Freeform 787"/>
              <p:cNvSpPr>
                <a:spLocks/>
              </p:cNvSpPr>
              <p:nvPr/>
            </p:nvSpPr>
            <p:spPr bwMode="auto">
              <a:xfrm>
                <a:off x="33178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79" name="Freeform 788"/>
              <p:cNvSpPr>
                <a:spLocks/>
              </p:cNvSpPr>
              <p:nvPr/>
            </p:nvSpPr>
            <p:spPr bwMode="auto">
              <a:xfrm>
                <a:off x="3546475" y="2687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0" name="Freeform 789"/>
              <p:cNvSpPr>
                <a:spLocks/>
              </p:cNvSpPr>
              <p:nvPr/>
            </p:nvSpPr>
            <p:spPr bwMode="auto">
              <a:xfrm>
                <a:off x="3622675" y="27638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1" name="Freeform 790"/>
              <p:cNvSpPr>
                <a:spLocks/>
              </p:cNvSpPr>
              <p:nvPr/>
            </p:nvSpPr>
            <p:spPr bwMode="auto">
              <a:xfrm>
                <a:off x="3470275" y="2840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2" name="Freeform 791"/>
              <p:cNvSpPr>
                <a:spLocks/>
              </p:cNvSpPr>
              <p:nvPr/>
            </p:nvSpPr>
            <p:spPr bwMode="auto">
              <a:xfrm>
                <a:off x="3357563" y="3457575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3" name="Freeform 792"/>
              <p:cNvSpPr>
                <a:spLocks/>
              </p:cNvSpPr>
              <p:nvPr/>
            </p:nvSpPr>
            <p:spPr bwMode="auto">
              <a:xfrm>
                <a:off x="32416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4" name="Freeform 793"/>
              <p:cNvSpPr>
                <a:spLocks/>
              </p:cNvSpPr>
              <p:nvPr/>
            </p:nvSpPr>
            <p:spPr bwMode="auto">
              <a:xfrm>
                <a:off x="3165475" y="3373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5" name="Freeform 794"/>
              <p:cNvSpPr>
                <a:spLocks/>
              </p:cNvSpPr>
              <p:nvPr/>
            </p:nvSpPr>
            <p:spPr bwMode="auto">
              <a:xfrm>
                <a:off x="4613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6" name="Freeform 795"/>
              <p:cNvSpPr>
                <a:spLocks/>
              </p:cNvSpPr>
              <p:nvPr/>
            </p:nvSpPr>
            <p:spPr bwMode="auto">
              <a:xfrm>
                <a:off x="43846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7" name="Freeform 796"/>
              <p:cNvSpPr>
                <a:spLocks/>
              </p:cNvSpPr>
              <p:nvPr/>
            </p:nvSpPr>
            <p:spPr bwMode="auto">
              <a:xfrm>
                <a:off x="41560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8" name="Freeform 797"/>
              <p:cNvSpPr>
                <a:spLocks/>
              </p:cNvSpPr>
              <p:nvPr/>
            </p:nvSpPr>
            <p:spPr bwMode="auto">
              <a:xfrm>
                <a:off x="36988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89" name="Freeform 798"/>
              <p:cNvSpPr>
                <a:spLocks/>
              </p:cNvSpPr>
              <p:nvPr/>
            </p:nvSpPr>
            <p:spPr bwMode="auto">
              <a:xfrm>
                <a:off x="36226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0" name="Freeform 799"/>
              <p:cNvSpPr>
                <a:spLocks/>
              </p:cNvSpPr>
              <p:nvPr/>
            </p:nvSpPr>
            <p:spPr bwMode="auto">
              <a:xfrm>
                <a:off x="3698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1" name="Freeform 800"/>
              <p:cNvSpPr>
                <a:spLocks/>
              </p:cNvSpPr>
              <p:nvPr/>
            </p:nvSpPr>
            <p:spPr bwMode="auto">
              <a:xfrm>
                <a:off x="4613275" y="32972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2" name="Freeform 801"/>
              <p:cNvSpPr>
                <a:spLocks/>
              </p:cNvSpPr>
              <p:nvPr/>
            </p:nvSpPr>
            <p:spPr bwMode="auto">
              <a:xfrm>
                <a:off x="5756275" y="3221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3" name="Freeform 802"/>
              <p:cNvSpPr>
                <a:spLocks/>
              </p:cNvSpPr>
              <p:nvPr/>
            </p:nvSpPr>
            <p:spPr bwMode="auto">
              <a:xfrm>
                <a:off x="5222875" y="29924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4" name="Freeform 803"/>
              <p:cNvSpPr>
                <a:spLocks/>
              </p:cNvSpPr>
              <p:nvPr/>
            </p:nvSpPr>
            <p:spPr bwMode="auto">
              <a:xfrm>
                <a:off x="5603875" y="2459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5" name="Freeform 804"/>
              <p:cNvSpPr>
                <a:spLocks/>
              </p:cNvSpPr>
              <p:nvPr/>
            </p:nvSpPr>
            <p:spPr bwMode="auto">
              <a:xfrm>
                <a:off x="5451475" y="23066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6" name="Freeform 805"/>
              <p:cNvSpPr>
                <a:spLocks/>
              </p:cNvSpPr>
              <p:nvPr/>
            </p:nvSpPr>
            <p:spPr bwMode="auto">
              <a:xfrm>
                <a:off x="49942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  <p:sp>
            <p:nvSpPr>
              <p:cNvPr id="797" name="Freeform 806"/>
              <p:cNvSpPr>
                <a:spLocks/>
              </p:cNvSpPr>
              <p:nvPr/>
            </p:nvSpPr>
            <p:spPr bwMode="auto">
              <a:xfrm>
                <a:off x="4841875" y="2078038"/>
                <a:ext cx="133350" cy="133350"/>
              </a:xfrm>
              <a:custGeom>
                <a:avLst/>
                <a:gdLst>
                  <a:gd name="T0" fmla="*/ 0 w 84"/>
                  <a:gd name="T1" fmla="*/ 63500 h 84"/>
                  <a:gd name="T2" fmla="*/ 44450 w 84"/>
                  <a:gd name="T3" fmla="*/ 0 h 84"/>
                  <a:gd name="T4" fmla="*/ 133350 w 84"/>
                  <a:gd name="T5" fmla="*/ 44450 h 84"/>
                  <a:gd name="T6" fmla="*/ 69850 w 84"/>
                  <a:gd name="T7" fmla="*/ 133350 h 84"/>
                  <a:gd name="T8" fmla="*/ 0 w 84"/>
                  <a:gd name="T9" fmla="*/ 63500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"/>
                  <a:gd name="T16" fmla="*/ 0 h 84"/>
                  <a:gd name="T17" fmla="*/ 84 w 8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" h="84">
                    <a:moveTo>
                      <a:pt x="0" y="40"/>
                    </a:moveTo>
                    <a:cubicBezTo>
                      <a:pt x="4" y="11"/>
                      <a:pt x="2" y="9"/>
                      <a:pt x="28" y="0"/>
                    </a:cubicBezTo>
                    <a:cubicBezTo>
                      <a:pt x="64" y="4"/>
                      <a:pt x="66" y="1"/>
                      <a:pt x="84" y="28"/>
                    </a:cubicBezTo>
                    <a:cubicBezTo>
                      <a:pt x="80" y="61"/>
                      <a:pt x="76" y="73"/>
                      <a:pt x="44" y="84"/>
                    </a:cubicBezTo>
                    <a:cubicBezTo>
                      <a:pt x="12" y="73"/>
                      <a:pt x="15" y="70"/>
                      <a:pt x="0" y="4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latin typeface="+mn-lt"/>
                  <a:cs typeface="+mn-cs"/>
                </a:endParaRPr>
              </a:p>
            </p:txBody>
          </p:sp>
        </p:grpSp>
        <p:sp>
          <p:nvSpPr>
            <p:cNvPr id="716" name="Seta para a direita 717"/>
            <p:cNvSpPr/>
            <p:nvPr/>
          </p:nvSpPr>
          <p:spPr>
            <a:xfrm>
              <a:off x="3203848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7" name="Retângulo 716"/>
            <p:cNvSpPr/>
            <p:nvPr/>
          </p:nvSpPr>
          <p:spPr>
            <a:xfrm>
              <a:off x="3707904" y="4642398"/>
              <a:ext cx="1728192" cy="21733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8" name="Seta para a direita 720"/>
            <p:cNvSpPr/>
            <p:nvPr/>
          </p:nvSpPr>
          <p:spPr>
            <a:xfrm>
              <a:off x="5652120" y="5301208"/>
              <a:ext cx="432048" cy="2516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9" name="CaixaDeTexto 718"/>
            <p:cNvSpPr txBox="1"/>
            <p:nvPr/>
          </p:nvSpPr>
          <p:spPr>
            <a:xfrm>
              <a:off x="5868144" y="6290156"/>
              <a:ext cx="32758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dirty="0"/>
                <a:t>Formação de </a:t>
              </a:r>
              <a:r>
                <a:rPr lang="pt-BR" sz="1400" dirty="0" err="1"/>
                <a:t>macroagregados</a:t>
              </a:r>
              <a:r>
                <a:rPr lang="pt-BR" sz="1400" dirty="0"/>
                <a:t> estáveis: Proteção </a:t>
              </a:r>
              <a:r>
                <a:rPr lang="pt-BR" sz="1400" dirty="0" err="1"/>
                <a:t>fisica</a:t>
              </a:r>
              <a:r>
                <a:rPr lang="pt-BR" sz="1400" dirty="0"/>
                <a:t>, </a:t>
              </a:r>
              <a:r>
                <a:rPr lang="pt-BR" sz="1400" dirty="0" err="1"/>
                <a:t>quimica</a:t>
              </a:r>
              <a:r>
                <a:rPr lang="pt-BR" sz="1400" dirty="0"/>
                <a:t> e </a:t>
              </a:r>
              <a:r>
                <a:rPr lang="pt-BR" sz="1400" dirty="0" err="1"/>
                <a:t>bioquimica</a:t>
              </a:r>
              <a:r>
                <a:rPr lang="pt-BR" sz="1400" dirty="0"/>
                <a:t> do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5476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rdoba-Argentina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217026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pt-BR"/>
          </a:p>
        </p:txBody>
      </p:sp>
      <p:graphicFrame>
        <p:nvGraphicFramePr>
          <p:cNvPr id="17" name="Tabela 16"/>
          <p:cNvGraphicFramePr>
            <a:graphicFrameLocks noGrp="1"/>
          </p:cNvGraphicFramePr>
          <p:nvPr>
            <p:extLst/>
          </p:nvPr>
        </p:nvGraphicFramePr>
        <p:xfrm>
          <a:off x="71438" y="1341247"/>
          <a:ext cx="9001127" cy="73152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Profundidade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Compartimento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Classe de agregado, mm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8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textural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de coleta, cm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da MOS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600" b="1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19-8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8-4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4-2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2-1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1-0,5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 pitchFamily="34" charset="0"/>
                        </a:rPr>
                        <a:t>0,5 – 0,25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77" name="Rectangle 3"/>
          <p:cNvSpPr>
            <a:spLocks noChangeArrowheads="1"/>
          </p:cNvSpPr>
          <p:nvPr/>
        </p:nvSpPr>
        <p:spPr bwMode="auto">
          <a:xfrm>
            <a:off x="71439" y="71071"/>
            <a:ext cx="8989510" cy="830997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solidFill>
                  <a:schemeClr val="bg1"/>
                </a:solidFill>
                <a:cs typeface="Arial" panose="020B0604020202020204" pitchFamily="34" charset="0"/>
              </a:rPr>
              <a:t>Porcentagem de carbono orgânico total (COT) e carbono orgânico particulado (COP) nas classes de agregados</a:t>
            </a:r>
          </a:p>
        </p:txBody>
      </p:sp>
      <p:sp>
        <p:nvSpPr>
          <p:cNvPr id="3179" name="Retângulo 20"/>
          <p:cNvSpPr>
            <a:spLocks noChangeArrowheads="1"/>
          </p:cNvSpPr>
          <p:nvPr/>
        </p:nvSpPr>
        <p:spPr bwMode="auto">
          <a:xfrm>
            <a:off x="21518" y="6456584"/>
            <a:ext cx="7163243" cy="369332"/>
          </a:xfrm>
          <a:prstGeom prst="rect">
            <a:avLst/>
          </a:prstGeom>
          <a:solidFill>
            <a:schemeClr val="tx1">
              <a:alpha val="6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Fonte: De Oliveira Ferreira, Sá et al., 2012. Ciência Rural, v.42:645-652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59822" y="3698293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2414204684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964905144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15446955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4168694081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648023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73751045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15005606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410433741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3971495192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1638951764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Argilosa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0- 5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83,98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3,53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87206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64,36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7,49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6,20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7,70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7,18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5366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85,93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2,75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5634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67,85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8,83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6,98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6,02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4,21</a:t>
                      </a: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6,11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10875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71438" y="2199730"/>
          <a:ext cx="9001127" cy="1371600"/>
        </p:xfrm>
        <a:graphic>
          <a:graphicData uri="http://schemas.openxmlformats.org/drawingml/2006/table">
            <a:tbl>
              <a:tblPr/>
              <a:tblGrid>
                <a:gridCol w="1273974">
                  <a:extLst>
                    <a:ext uri="{9D8B030D-6E8A-4147-A177-3AD203B41FA5}">
                      <a16:colId xmlns:a16="http://schemas.microsoft.com/office/drawing/2014/main" val="1998225823"/>
                    </a:ext>
                  </a:extLst>
                </a:gridCol>
                <a:gridCol w="1486342">
                  <a:extLst>
                    <a:ext uri="{9D8B030D-6E8A-4147-A177-3AD203B41FA5}">
                      <a16:colId xmlns:a16="http://schemas.microsoft.com/office/drawing/2014/main" val="2124542756"/>
                    </a:ext>
                  </a:extLst>
                </a:gridCol>
                <a:gridCol w="1608395">
                  <a:extLst>
                    <a:ext uri="{9D8B030D-6E8A-4147-A177-3AD203B41FA5}">
                      <a16:colId xmlns:a16="http://schemas.microsoft.com/office/drawing/2014/main" val="1379434384"/>
                    </a:ext>
                  </a:extLst>
                </a:gridCol>
                <a:gridCol w="173364">
                  <a:extLst>
                    <a:ext uri="{9D8B030D-6E8A-4147-A177-3AD203B41FA5}">
                      <a16:colId xmlns:a16="http://schemas.microsoft.com/office/drawing/2014/main" val="302221244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1203058167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090801656"/>
                    </a:ext>
                  </a:extLst>
                </a:gridCol>
                <a:gridCol w="637004">
                  <a:extLst>
                    <a:ext uri="{9D8B030D-6E8A-4147-A177-3AD203B41FA5}">
                      <a16:colId xmlns:a16="http://schemas.microsoft.com/office/drawing/2014/main" val="2581423062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3417176643"/>
                    </a:ext>
                  </a:extLst>
                </a:gridCol>
                <a:gridCol w="707782">
                  <a:extLst>
                    <a:ext uri="{9D8B030D-6E8A-4147-A177-3AD203B41FA5}">
                      <a16:colId xmlns:a16="http://schemas.microsoft.com/office/drawing/2014/main" val="2840719350"/>
                    </a:ext>
                  </a:extLst>
                </a:gridCol>
                <a:gridCol w="990920">
                  <a:extLst>
                    <a:ext uri="{9D8B030D-6E8A-4147-A177-3AD203B41FA5}">
                      <a16:colId xmlns:a16="http://schemas.microsoft.com/office/drawing/2014/main" val="3661566187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Média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0-5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86,36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2,66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2,97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3,15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869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52,53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9,95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10,06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8,30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7,33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11,82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4191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5-20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COT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85,59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2,80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2,43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3,62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3,23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86372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COP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rgbClr val="FFFF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60,96</a:t>
                      </a:r>
                      <a:endParaRPr lang="pt-BR" sz="1500" b="1" dirty="0">
                        <a:solidFill>
                          <a:srgbClr val="FFFF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8,31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9,38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4,34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7,27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500" b="1" i="1" dirty="0">
                          <a:solidFill>
                            <a:schemeClr val="bg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9,74</a:t>
                      </a:r>
                      <a:endParaRPr lang="pt-BR" sz="1500" b="1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300190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4572000" y="2215777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563980" y="3699670"/>
            <a:ext cx="714375" cy="1355554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95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100_2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2835" name="Group 99"/>
          <p:cNvGraphicFramePr>
            <a:graphicFrameLocks noGrp="1"/>
          </p:cNvGraphicFramePr>
          <p:nvPr>
            <p:ph idx="1"/>
            <p:extLst/>
          </p:nvPr>
        </p:nvGraphicFramePr>
        <p:xfrm>
          <a:off x="468313" y="908720"/>
          <a:ext cx="3035300" cy="5276851"/>
        </p:xfrm>
        <a:graphic>
          <a:graphicData uri="http://schemas.openxmlformats.org/drawingml/2006/table">
            <a:tbl>
              <a:tblPr/>
              <a:tblGrid>
                <a:gridCol w="303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Tratamento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25% do fertilizante no MLT, 75% SJ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50% do fertilizante no MLT, 50% SJ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75% do fertilizante no MLT, 25% SJ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100% do fertilizante no MLT, 0% SJ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100% do fertilizante na soja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8097" name="Text Box 100"/>
          <p:cNvSpPr txBox="1">
            <a:spLocks noChangeArrowheads="1"/>
          </p:cNvSpPr>
          <p:nvPr/>
        </p:nvSpPr>
        <p:spPr bwMode="auto">
          <a:xfrm>
            <a:off x="468313" y="71438"/>
            <a:ext cx="8135937" cy="711200"/>
          </a:xfrm>
          <a:prstGeom prst="rect">
            <a:avLst/>
          </a:prstGeom>
          <a:solidFill>
            <a:schemeClr val="tx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>
                <a:solidFill>
                  <a:schemeClr val="bg1"/>
                </a:solidFill>
              </a:rPr>
              <a:t>Efeito residual da aplicação de fertilizante (03-20-18, 390 kg/ha) no milheto e na soja na produção de grãos de soja e milho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8098" name="Text Box 101"/>
          <p:cNvSpPr txBox="1">
            <a:spLocks noChangeArrowheads="1"/>
          </p:cNvSpPr>
          <p:nvPr/>
        </p:nvSpPr>
        <p:spPr bwMode="auto">
          <a:xfrm>
            <a:off x="6588125" y="63817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dirty="0">
                <a:solidFill>
                  <a:schemeClr val="bg1"/>
                </a:solidFill>
              </a:rPr>
              <a:t>Sá et al., 2008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Group 99"/>
          <p:cNvGraphicFramePr>
            <a:graphicFrameLocks/>
          </p:cNvGraphicFramePr>
          <p:nvPr>
            <p:extLst/>
          </p:nvPr>
        </p:nvGraphicFramePr>
        <p:xfrm>
          <a:off x="3635896" y="908720"/>
          <a:ext cx="2451100" cy="5316856"/>
        </p:xfrm>
        <a:graphic>
          <a:graphicData uri="http://schemas.openxmlformats.org/drawingml/2006/table">
            <a:tbl>
              <a:tblPr/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Soja     (kg/ha)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3290 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3480 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3010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2860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3150 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Group 99"/>
          <p:cNvGraphicFramePr>
            <a:graphicFrameLocks/>
          </p:cNvGraphicFramePr>
          <p:nvPr>
            <p:extLst/>
          </p:nvPr>
        </p:nvGraphicFramePr>
        <p:xfrm>
          <a:off x="6221288" y="908720"/>
          <a:ext cx="2743200" cy="5316856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Milho       (kg/ha)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4900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5690 c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5520 b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4800 a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5100 b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>
                            <a:alpha val="30000"/>
                          </a:schemeClr>
                        </a:gs>
                        <a:gs pos="50000">
                          <a:schemeClr val="tx1">
                            <a:gamma/>
                            <a:shade val="0"/>
                            <a:invGamma/>
                            <a:alpha val="70000"/>
                          </a:schemeClr>
                        </a:gs>
                        <a:gs pos="100000">
                          <a:schemeClr val="tx1">
                            <a:alpha val="3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8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Distribuição 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9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100_2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395536" y="260648"/>
            <a:ext cx="8351837" cy="1569660"/>
          </a:xfrm>
          <a:prstGeom prst="rect">
            <a:avLst/>
          </a:prstGeom>
          <a:gradFill rotWithShape="1">
            <a:gsLst>
              <a:gs pos="0">
                <a:schemeClr val="tx1">
                  <a:alpha val="30000"/>
                </a:schemeClr>
              </a:gs>
              <a:gs pos="50000">
                <a:schemeClr val="tx1">
                  <a:gamma/>
                  <a:shade val="0"/>
                  <a:invGamma/>
                  <a:alpha val="7000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 w="5715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3200" dirty="0">
                <a:solidFill>
                  <a:schemeClr val="bg1"/>
                </a:solidFill>
                <a:latin typeface="Tahoma" pitchFamily="34" charset="0"/>
                <a:cs typeface="+mn-cs"/>
              </a:rPr>
              <a:t>“Com  a adoção desse sistema a eficiência do uso de fertilizantes potássicos e fosfatados aumento em 40 e 30% respectivamente”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287402" y="6381328"/>
            <a:ext cx="1818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: Sá, JCM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9"/>
          <p:cNvSpPr txBox="1">
            <a:spLocks noChangeArrowheads="1"/>
          </p:cNvSpPr>
          <p:nvPr/>
        </p:nvSpPr>
        <p:spPr bwMode="auto">
          <a:xfrm>
            <a:off x="250825" y="115888"/>
            <a:ext cx="8569325" cy="984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Tahoma" pitchFamily="34" charset="0"/>
              </a:rPr>
              <a:t>Liberação de K da palha de milho nos estádios fenológicos da cultura de Soja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684213" y="1196975"/>
            <a:ext cx="1800225" cy="2184400"/>
            <a:chOff x="431" y="754"/>
            <a:chExt cx="1134" cy="1376"/>
          </a:xfrm>
        </p:grpSpPr>
        <p:sp>
          <p:nvSpPr>
            <p:cNvPr id="93215" name="AutoShape 17"/>
            <p:cNvSpPr>
              <a:spLocks noChangeArrowheads="1"/>
            </p:cNvSpPr>
            <p:nvPr/>
          </p:nvSpPr>
          <p:spPr bwMode="auto">
            <a:xfrm>
              <a:off x="431" y="1042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16" name="Text Box 20"/>
            <p:cNvSpPr txBox="1">
              <a:spLocks noChangeArrowheads="1"/>
            </p:cNvSpPr>
            <p:nvPr/>
          </p:nvSpPr>
          <p:spPr bwMode="auto">
            <a:xfrm>
              <a:off x="521" y="754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15 dias</a:t>
              </a:r>
            </a:p>
          </p:txBody>
        </p:sp>
        <p:sp>
          <p:nvSpPr>
            <p:cNvPr id="93217" name="Text Box 23"/>
            <p:cNvSpPr txBox="1">
              <a:spLocks noChangeArrowheads="1"/>
            </p:cNvSpPr>
            <p:nvPr/>
          </p:nvSpPr>
          <p:spPr bwMode="auto">
            <a:xfrm>
              <a:off x="521" y="1178"/>
              <a:ext cx="99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29 </a:t>
              </a:r>
              <a:r>
                <a:rPr lang="pt-BR" sz="3600" b="1" baseline="30000">
                  <a:sym typeface="Symbol" pitchFamily="18" charset="2"/>
                </a:rPr>
                <a:t>( 2,5)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773363" y="1196975"/>
            <a:ext cx="1870075" cy="2184400"/>
            <a:chOff x="1747" y="754"/>
            <a:chExt cx="1178" cy="1376"/>
          </a:xfrm>
        </p:grpSpPr>
        <p:sp>
          <p:nvSpPr>
            <p:cNvPr id="93212" name="AutoShape 16"/>
            <p:cNvSpPr>
              <a:spLocks noChangeArrowheads="1"/>
            </p:cNvSpPr>
            <p:nvPr/>
          </p:nvSpPr>
          <p:spPr bwMode="auto">
            <a:xfrm>
              <a:off x="1791" y="1042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13" name="Text Box 21"/>
            <p:cNvSpPr txBox="1">
              <a:spLocks noChangeArrowheads="1"/>
            </p:cNvSpPr>
            <p:nvPr/>
          </p:nvSpPr>
          <p:spPr bwMode="auto">
            <a:xfrm>
              <a:off x="1747" y="754"/>
              <a:ext cx="11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60 – 75 dias</a:t>
              </a:r>
            </a:p>
          </p:txBody>
        </p:sp>
        <p:sp>
          <p:nvSpPr>
            <p:cNvPr id="93214" name="Text Box 24"/>
            <p:cNvSpPr txBox="1">
              <a:spLocks noChangeArrowheads="1"/>
            </p:cNvSpPr>
            <p:nvPr/>
          </p:nvSpPr>
          <p:spPr bwMode="auto">
            <a:xfrm>
              <a:off x="1837" y="1042"/>
              <a:ext cx="108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82 </a:t>
              </a:r>
              <a:r>
                <a:rPr lang="pt-BR" sz="3600" b="1" baseline="30000">
                  <a:sym typeface="Symbol" pitchFamily="18" charset="2"/>
                </a:rPr>
                <a:t>( 4,1)</a:t>
              </a:r>
              <a:r>
                <a:rPr lang="pt-BR" sz="3600" b="1">
                  <a:sym typeface="Symbol" pitchFamily="18" charset="2"/>
                </a:rPr>
                <a:t> 94 </a:t>
              </a:r>
              <a:r>
                <a:rPr lang="pt-BR" sz="3600" b="1" baseline="30000">
                  <a:sym typeface="Symbol" pitchFamily="18" charset="2"/>
                </a:rPr>
                <a:t>( 4,5)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4859338" y="1196975"/>
            <a:ext cx="2141537" cy="2184400"/>
            <a:chOff x="3061" y="754"/>
            <a:chExt cx="1349" cy="1376"/>
          </a:xfrm>
        </p:grpSpPr>
        <p:sp>
          <p:nvSpPr>
            <p:cNvPr id="93209" name="AutoShape 18"/>
            <p:cNvSpPr>
              <a:spLocks noChangeArrowheads="1"/>
            </p:cNvSpPr>
            <p:nvPr/>
          </p:nvSpPr>
          <p:spPr bwMode="auto">
            <a:xfrm>
              <a:off x="3152" y="1042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10" name="Text Box 22"/>
            <p:cNvSpPr txBox="1">
              <a:spLocks noChangeArrowheads="1"/>
            </p:cNvSpPr>
            <p:nvPr/>
          </p:nvSpPr>
          <p:spPr bwMode="auto">
            <a:xfrm>
              <a:off x="3061" y="754"/>
              <a:ext cx="1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90 – 105 dias</a:t>
              </a:r>
            </a:p>
          </p:txBody>
        </p:sp>
        <p:sp>
          <p:nvSpPr>
            <p:cNvPr id="93211" name="Text Box 25"/>
            <p:cNvSpPr txBox="1">
              <a:spLocks noChangeArrowheads="1"/>
            </p:cNvSpPr>
            <p:nvPr/>
          </p:nvSpPr>
          <p:spPr bwMode="auto">
            <a:xfrm>
              <a:off x="3152" y="1042"/>
              <a:ext cx="125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118 </a:t>
              </a:r>
              <a:r>
                <a:rPr lang="pt-BR" sz="3600" b="1" baseline="30000">
                  <a:sym typeface="Symbol" pitchFamily="18" charset="2"/>
                </a:rPr>
                <a:t>( 8,5)</a:t>
              </a:r>
              <a:r>
                <a:rPr lang="pt-BR" sz="3600" b="1">
                  <a:sym typeface="Symbol" pitchFamily="18" charset="2"/>
                </a:rPr>
                <a:t> 125 </a:t>
              </a:r>
              <a:r>
                <a:rPr lang="pt-BR" sz="3600" b="1" baseline="30000">
                  <a:sym typeface="Symbol" pitchFamily="18" charset="2"/>
                </a:rPr>
                <a:t>( 9,5)</a:t>
              </a:r>
            </a:p>
          </p:txBody>
        </p:sp>
      </p:grpSp>
      <p:grpSp>
        <p:nvGrpSpPr>
          <p:cNvPr id="93190" name="Group 34"/>
          <p:cNvGrpSpPr>
            <a:grpSpLocks/>
          </p:cNvGrpSpPr>
          <p:nvPr/>
        </p:nvGrpSpPr>
        <p:grpSpPr bwMode="auto">
          <a:xfrm>
            <a:off x="0" y="3498850"/>
            <a:ext cx="9144000" cy="3267075"/>
            <a:chOff x="0" y="2204"/>
            <a:chExt cx="5760" cy="2058"/>
          </a:xfrm>
        </p:grpSpPr>
        <p:grpSp>
          <p:nvGrpSpPr>
            <p:cNvPr id="93194" name="Group 2"/>
            <p:cNvGrpSpPr>
              <a:grpSpLocks/>
            </p:cNvGrpSpPr>
            <p:nvPr/>
          </p:nvGrpSpPr>
          <p:grpSpPr bwMode="auto">
            <a:xfrm>
              <a:off x="0" y="2204"/>
              <a:ext cx="5760" cy="1287"/>
              <a:chOff x="0" y="873"/>
              <a:chExt cx="5760" cy="1287"/>
            </a:xfrm>
          </p:grpSpPr>
          <p:pic>
            <p:nvPicPr>
              <p:cNvPr id="93207" name="Picture 3" descr="P101014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3287" b="29527"/>
              <a:stretch>
                <a:fillRect/>
              </a:stretch>
            </p:blipFill>
            <p:spPr bwMode="auto">
              <a:xfrm>
                <a:off x="2744" y="878"/>
                <a:ext cx="3016" cy="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208" name="Picture 4" descr="P101014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7717" r="2214" b="29527"/>
              <a:stretch>
                <a:fillRect/>
              </a:stretch>
            </p:blipFill>
            <p:spPr bwMode="auto">
              <a:xfrm>
                <a:off x="0" y="873"/>
                <a:ext cx="2880" cy="1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3195" name="Group 5"/>
            <p:cNvGrpSpPr>
              <a:grpSpLocks/>
            </p:cNvGrpSpPr>
            <p:nvPr/>
          </p:nvGrpSpPr>
          <p:grpSpPr bwMode="auto">
            <a:xfrm>
              <a:off x="0" y="3537"/>
              <a:ext cx="5760" cy="408"/>
              <a:chOff x="0" y="2841"/>
              <a:chExt cx="5760" cy="408"/>
            </a:xfrm>
          </p:grpSpPr>
          <p:sp>
            <p:nvSpPr>
              <p:cNvPr id="93198" name="Rectangle 6"/>
              <p:cNvSpPr>
                <a:spLocks noChangeArrowheads="1"/>
              </p:cNvSpPr>
              <p:nvPr/>
            </p:nvSpPr>
            <p:spPr bwMode="auto">
              <a:xfrm>
                <a:off x="0" y="2841"/>
                <a:ext cx="5760" cy="408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3199" name="Text Box 7"/>
              <p:cNvSpPr txBox="1">
                <a:spLocks noChangeArrowheads="1"/>
              </p:cNvSpPr>
              <p:nvPr/>
            </p:nvSpPr>
            <p:spPr bwMode="auto">
              <a:xfrm>
                <a:off x="250" y="2878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Ve</a:t>
                </a:r>
              </a:p>
            </p:txBody>
          </p:sp>
          <p:sp>
            <p:nvSpPr>
              <p:cNvPr id="93200" name="Text Box 8"/>
              <p:cNvSpPr txBox="1">
                <a:spLocks noChangeArrowheads="1"/>
              </p:cNvSpPr>
              <p:nvPr/>
            </p:nvSpPr>
            <p:spPr bwMode="auto">
              <a:xfrm>
                <a:off x="79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V1</a:t>
                </a:r>
              </a:p>
            </p:txBody>
          </p:sp>
          <p:sp>
            <p:nvSpPr>
              <p:cNvPr id="93201" name="Text Box 9"/>
              <p:cNvSpPr txBox="1">
                <a:spLocks noChangeArrowheads="1"/>
              </p:cNvSpPr>
              <p:nvPr/>
            </p:nvSpPr>
            <p:spPr bwMode="auto">
              <a:xfrm>
                <a:off x="129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V2</a:t>
                </a:r>
              </a:p>
            </p:txBody>
          </p:sp>
          <p:sp>
            <p:nvSpPr>
              <p:cNvPr id="93202" name="Text Box 10"/>
              <p:cNvSpPr txBox="1">
                <a:spLocks noChangeArrowheads="1"/>
              </p:cNvSpPr>
              <p:nvPr/>
            </p:nvSpPr>
            <p:spPr bwMode="auto">
              <a:xfrm>
                <a:off x="1791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V3</a:t>
                </a:r>
              </a:p>
            </p:txBody>
          </p:sp>
          <p:sp>
            <p:nvSpPr>
              <p:cNvPr id="93203" name="Text Box 11"/>
              <p:cNvSpPr txBox="1">
                <a:spLocks noChangeArrowheads="1"/>
              </p:cNvSpPr>
              <p:nvPr/>
            </p:nvSpPr>
            <p:spPr bwMode="auto">
              <a:xfrm>
                <a:off x="2337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Vn</a:t>
                </a:r>
              </a:p>
            </p:txBody>
          </p:sp>
          <p:sp>
            <p:nvSpPr>
              <p:cNvPr id="93204" name="Text Box 12"/>
              <p:cNvSpPr txBox="1">
                <a:spLocks noChangeArrowheads="1"/>
              </p:cNvSpPr>
              <p:nvPr/>
            </p:nvSpPr>
            <p:spPr bwMode="auto">
              <a:xfrm>
                <a:off x="2925" y="2882"/>
                <a:ext cx="14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R1  R2  R3  R4 R5</a:t>
                </a:r>
              </a:p>
            </p:txBody>
          </p:sp>
          <p:sp>
            <p:nvSpPr>
              <p:cNvPr id="93205" name="Text Box 13"/>
              <p:cNvSpPr txBox="1">
                <a:spLocks noChangeArrowheads="1"/>
              </p:cNvSpPr>
              <p:nvPr/>
            </p:nvSpPr>
            <p:spPr bwMode="auto">
              <a:xfrm>
                <a:off x="451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R6</a:t>
                </a:r>
              </a:p>
            </p:txBody>
          </p:sp>
          <p:sp>
            <p:nvSpPr>
              <p:cNvPr id="93206" name="Text Box 14"/>
              <p:cNvSpPr txBox="1">
                <a:spLocks noChangeArrowheads="1"/>
              </p:cNvSpPr>
              <p:nvPr/>
            </p:nvSpPr>
            <p:spPr bwMode="auto">
              <a:xfrm>
                <a:off x="5103" y="2882"/>
                <a:ext cx="65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R7 R8</a:t>
                </a:r>
              </a:p>
            </p:txBody>
          </p:sp>
        </p:grpSp>
        <p:sp>
          <p:nvSpPr>
            <p:cNvPr id="93196" name="Rectangle 15"/>
            <p:cNvSpPr>
              <a:spLocks noChangeArrowheads="1"/>
            </p:cNvSpPr>
            <p:nvPr/>
          </p:nvSpPr>
          <p:spPr bwMode="auto">
            <a:xfrm>
              <a:off x="0" y="2221"/>
              <a:ext cx="5760" cy="127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7" name="Text Box 29"/>
            <p:cNvSpPr txBox="1">
              <a:spLocks noChangeArrowheads="1"/>
            </p:cNvSpPr>
            <p:nvPr/>
          </p:nvSpPr>
          <p:spPr bwMode="auto">
            <a:xfrm>
              <a:off x="1156" y="3974"/>
              <a:ext cx="3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Estádios fenológicos da soja</a:t>
              </a:r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7058025" y="1412875"/>
            <a:ext cx="2051050" cy="1800225"/>
            <a:chOff x="4446" y="890"/>
            <a:chExt cx="1292" cy="1134"/>
          </a:xfrm>
        </p:grpSpPr>
        <p:sp>
          <p:nvSpPr>
            <p:cNvPr id="93192" name="Oval 31"/>
            <p:cNvSpPr>
              <a:spLocks noChangeArrowheads="1"/>
            </p:cNvSpPr>
            <p:nvPr/>
          </p:nvSpPr>
          <p:spPr bwMode="auto">
            <a:xfrm>
              <a:off x="4446" y="890"/>
              <a:ext cx="1292" cy="1134"/>
            </a:xfrm>
            <a:prstGeom prst="ellipse">
              <a:avLst/>
            </a:prstGeom>
            <a:solidFill>
              <a:srgbClr val="0000CC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3" name="Text Box 32"/>
            <p:cNvSpPr txBox="1">
              <a:spLocks noChangeArrowheads="1"/>
            </p:cNvSpPr>
            <p:nvPr/>
          </p:nvSpPr>
          <p:spPr bwMode="auto">
            <a:xfrm>
              <a:off x="4513" y="1022"/>
              <a:ext cx="1134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Tahoma" pitchFamily="34" charset="0"/>
                </a:rPr>
                <a:t>Total em 135 dias</a:t>
              </a:r>
            </a:p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Tahoma" pitchFamily="34" charset="0"/>
                </a:rPr>
                <a:t>127 (</a:t>
              </a:r>
              <a:r>
                <a:rPr lang="pt-BR" sz="2000" b="1">
                  <a:solidFill>
                    <a:schemeClr val="bg1"/>
                  </a:solidFill>
                  <a:latin typeface="Tahoma" pitchFamily="34" charset="0"/>
                  <a:sym typeface="Symbol" pitchFamily="18" charset="2"/>
                </a:rPr>
                <a:t> 15,7)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0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1125538"/>
          <a:ext cx="9144000" cy="575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Gráfico" r:id="rId3" imgW="6105458" imgH="3743249" progId="Excel.Sheet.8">
                  <p:embed/>
                </p:oleObj>
              </mc:Choice>
              <mc:Fallback>
                <p:oleObj name="Gráfico" r:id="rId3" imgW="6105458" imgH="3743249" progId="Excel.Sheet.8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25538"/>
                        <a:ext cx="9144000" cy="575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708400" y="4510088"/>
            <a:ext cx="1439863" cy="1296987"/>
            <a:chOff x="2336" y="2841"/>
            <a:chExt cx="907" cy="817"/>
          </a:xfrm>
        </p:grpSpPr>
        <p:sp>
          <p:nvSpPr>
            <p:cNvPr id="1033" name="AutoShape 6"/>
            <p:cNvSpPr>
              <a:spLocks noChangeArrowheads="1"/>
            </p:cNvSpPr>
            <p:nvPr/>
          </p:nvSpPr>
          <p:spPr bwMode="auto">
            <a:xfrm>
              <a:off x="2381" y="2841"/>
              <a:ext cx="817" cy="817"/>
            </a:xfrm>
            <a:prstGeom prst="upArrowCallout">
              <a:avLst>
                <a:gd name="adj1" fmla="val 14444"/>
                <a:gd name="adj2" fmla="val 16593"/>
                <a:gd name="adj3" fmla="val 19093"/>
                <a:gd name="adj4" fmla="val 66667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" name="Text Box 7"/>
            <p:cNvSpPr txBox="1">
              <a:spLocks noChangeArrowheads="1"/>
            </p:cNvSpPr>
            <p:nvPr/>
          </p:nvSpPr>
          <p:spPr bwMode="auto">
            <a:xfrm>
              <a:off x="2336" y="3204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pt-BR"/>
            </a:p>
          </p:txBody>
        </p:sp>
        <p:sp>
          <p:nvSpPr>
            <p:cNvPr id="1035" name="Text Box 8"/>
            <p:cNvSpPr txBox="1">
              <a:spLocks noChangeArrowheads="1"/>
            </p:cNvSpPr>
            <p:nvPr/>
          </p:nvSpPr>
          <p:spPr bwMode="auto">
            <a:xfrm>
              <a:off x="2472" y="3204"/>
              <a:ext cx="5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3200" b="1">
                  <a:solidFill>
                    <a:schemeClr val="bg1"/>
                  </a:solidFill>
                  <a:latin typeface="Tahoma" pitchFamily="34" charset="0"/>
                </a:rPr>
                <a:t>Vn</a:t>
              </a:r>
            </a:p>
          </p:txBody>
        </p:sp>
      </p:grpSp>
      <p:grpSp>
        <p:nvGrpSpPr>
          <p:cNvPr id="1029" name="Group 11"/>
          <p:cNvGrpSpPr>
            <a:grpSpLocks/>
          </p:cNvGrpSpPr>
          <p:nvPr/>
        </p:nvGrpSpPr>
        <p:grpSpPr bwMode="auto">
          <a:xfrm>
            <a:off x="2195513" y="5084763"/>
            <a:ext cx="1368425" cy="793750"/>
            <a:chOff x="1383" y="3203"/>
            <a:chExt cx="862" cy="500"/>
          </a:xfrm>
        </p:grpSpPr>
        <p:sp>
          <p:nvSpPr>
            <p:cNvPr id="1031" name="AutoShape 9"/>
            <p:cNvSpPr>
              <a:spLocks noChangeArrowheads="1"/>
            </p:cNvSpPr>
            <p:nvPr/>
          </p:nvSpPr>
          <p:spPr bwMode="auto">
            <a:xfrm>
              <a:off x="1383" y="3203"/>
              <a:ext cx="817" cy="500"/>
            </a:xfrm>
            <a:prstGeom prst="upArrowCallout">
              <a:avLst>
                <a:gd name="adj1" fmla="val 23602"/>
                <a:gd name="adj2" fmla="val 27112"/>
                <a:gd name="adj3" fmla="val 19093"/>
                <a:gd name="adj4" fmla="val 66667"/>
              </a:avLst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2" name="Text Box 10"/>
            <p:cNvSpPr txBox="1">
              <a:spLocks noChangeArrowheads="1"/>
            </p:cNvSpPr>
            <p:nvPr/>
          </p:nvSpPr>
          <p:spPr bwMode="auto">
            <a:xfrm>
              <a:off x="1383" y="3414"/>
              <a:ext cx="8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b="1">
                  <a:solidFill>
                    <a:schemeClr val="bg1"/>
                  </a:solidFill>
                  <a:latin typeface="Tahoma" pitchFamily="34" charset="0"/>
                </a:rPr>
                <a:t>V</a:t>
              </a:r>
              <a:r>
                <a:rPr lang="pt-BR" b="1" baseline="-25000">
                  <a:solidFill>
                    <a:schemeClr val="bg1"/>
                  </a:solidFill>
                  <a:latin typeface="Tahoma" pitchFamily="34" charset="0"/>
                </a:rPr>
                <a:t>2</a:t>
              </a:r>
              <a:r>
                <a:rPr lang="pt-BR" b="1">
                  <a:solidFill>
                    <a:schemeClr val="bg1"/>
                  </a:solidFill>
                  <a:latin typeface="Tahoma" pitchFamily="34" charset="0"/>
                </a:rPr>
                <a:t> – V</a:t>
              </a:r>
              <a:r>
                <a:rPr lang="pt-BR" b="1" baseline="-25000">
                  <a:solidFill>
                    <a:schemeClr val="bg1"/>
                  </a:solidFill>
                  <a:latin typeface="Tahoma" pitchFamily="34" charset="0"/>
                </a:rPr>
                <a:t>3</a:t>
              </a:r>
            </a:p>
          </p:txBody>
        </p:sp>
      </p:grpSp>
      <p:sp>
        <p:nvSpPr>
          <p:cNvPr id="1030" name="Text Box 13"/>
          <p:cNvSpPr txBox="1">
            <a:spLocks noChangeArrowheads="1"/>
          </p:cNvSpPr>
          <p:nvPr/>
        </p:nvSpPr>
        <p:spPr bwMode="auto">
          <a:xfrm>
            <a:off x="250825" y="115888"/>
            <a:ext cx="8569325" cy="984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Tahoma" pitchFamily="34" charset="0"/>
              </a:rPr>
              <a:t>Liberação de K da palha de milho nos estádios fenológicos da cultura de Soja</a:t>
            </a:r>
          </a:p>
        </p:txBody>
      </p:sp>
    </p:spTree>
    <p:extLst>
      <p:ext uri="{BB962C8B-B14F-4D97-AF65-F5344CB8AC3E}">
        <p14:creationId xmlns:p14="http://schemas.microsoft.com/office/powerpoint/2010/main" val="14804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4213" y="1243013"/>
            <a:ext cx="1958975" cy="2184400"/>
            <a:chOff x="431" y="783"/>
            <a:chExt cx="1234" cy="1376"/>
          </a:xfrm>
        </p:grpSpPr>
        <p:sp>
          <p:nvSpPr>
            <p:cNvPr id="94239" name="AutoShape 17"/>
            <p:cNvSpPr>
              <a:spLocks noChangeArrowheads="1"/>
            </p:cNvSpPr>
            <p:nvPr/>
          </p:nvSpPr>
          <p:spPr bwMode="auto">
            <a:xfrm>
              <a:off x="431" y="1071"/>
              <a:ext cx="1134" cy="1088"/>
            </a:xfrm>
            <a:prstGeom prst="downArrowCallout">
              <a:avLst>
                <a:gd name="adj1" fmla="val 10114"/>
                <a:gd name="adj2" fmla="val 16266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240" name="Text Box 20"/>
            <p:cNvSpPr txBox="1">
              <a:spLocks noChangeArrowheads="1"/>
            </p:cNvSpPr>
            <p:nvPr/>
          </p:nvSpPr>
          <p:spPr bwMode="auto">
            <a:xfrm>
              <a:off x="521" y="783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15 dias</a:t>
              </a:r>
            </a:p>
          </p:txBody>
        </p:sp>
        <p:sp>
          <p:nvSpPr>
            <p:cNvPr id="94241" name="Text Box 23"/>
            <p:cNvSpPr txBox="1">
              <a:spLocks noChangeArrowheads="1"/>
            </p:cNvSpPr>
            <p:nvPr/>
          </p:nvSpPr>
          <p:spPr bwMode="auto">
            <a:xfrm>
              <a:off x="521" y="1207"/>
              <a:ext cx="114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30 </a:t>
              </a:r>
              <a:r>
                <a:rPr lang="pt-BR" sz="3600" b="1" baseline="30000">
                  <a:sym typeface="Symbol" pitchFamily="18" charset="2"/>
                </a:rPr>
                <a:t>( 2,9)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771775" y="1243013"/>
            <a:ext cx="2228850" cy="2184400"/>
            <a:chOff x="1746" y="783"/>
            <a:chExt cx="1404" cy="1376"/>
          </a:xfrm>
        </p:grpSpPr>
        <p:sp>
          <p:nvSpPr>
            <p:cNvPr id="94236" name="AutoShape 16"/>
            <p:cNvSpPr>
              <a:spLocks noChangeArrowheads="1"/>
            </p:cNvSpPr>
            <p:nvPr/>
          </p:nvSpPr>
          <p:spPr bwMode="auto">
            <a:xfrm>
              <a:off x="1791" y="1071"/>
              <a:ext cx="1225" cy="1088"/>
            </a:xfrm>
            <a:prstGeom prst="downArrowCallout">
              <a:avLst>
                <a:gd name="adj1" fmla="val 10926"/>
                <a:gd name="adj2" fmla="val 17572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237" name="Text Box 21"/>
            <p:cNvSpPr txBox="1">
              <a:spLocks noChangeArrowheads="1"/>
            </p:cNvSpPr>
            <p:nvPr/>
          </p:nvSpPr>
          <p:spPr bwMode="auto">
            <a:xfrm>
              <a:off x="1747" y="783"/>
              <a:ext cx="11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60 – 75 dias</a:t>
              </a:r>
            </a:p>
          </p:txBody>
        </p:sp>
        <p:sp>
          <p:nvSpPr>
            <p:cNvPr id="94238" name="Text Box 24"/>
            <p:cNvSpPr txBox="1">
              <a:spLocks noChangeArrowheads="1"/>
            </p:cNvSpPr>
            <p:nvPr/>
          </p:nvSpPr>
          <p:spPr bwMode="auto">
            <a:xfrm>
              <a:off x="1746" y="1071"/>
              <a:ext cx="140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116 </a:t>
              </a:r>
              <a:r>
                <a:rPr lang="pt-BR" sz="3600" b="1" baseline="30000">
                  <a:sym typeface="Symbol" pitchFamily="18" charset="2"/>
                </a:rPr>
                <a:t>( 9,7)</a:t>
              </a:r>
              <a:r>
                <a:rPr lang="pt-BR" sz="3600" b="1">
                  <a:sym typeface="Symbol" pitchFamily="18" charset="2"/>
                </a:rPr>
                <a:t> 133 </a:t>
              </a:r>
              <a:r>
                <a:rPr lang="pt-BR" sz="3600" b="1" baseline="30000">
                  <a:sym typeface="Symbol" pitchFamily="18" charset="2"/>
                </a:rPr>
                <a:t>( 11,5)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859338" y="1243013"/>
            <a:ext cx="2209800" cy="2184400"/>
            <a:chOff x="3061" y="783"/>
            <a:chExt cx="1392" cy="1376"/>
          </a:xfrm>
        </p:grpSpPr>
        <p:sp>
          <p:nvSpPr>
            <p:cNvPr id="94233" name="AutoShape 18"/>
            <p:cNvSpPr>
              <a:spLocks noChangeArrowheads="1"/>
            </p:cNvSpPr>
            <p:nvPr/>
          </p:nvSpPr>
          <p:spPr bwMode="auto">
            <a:xfrm>
              <a:off x="3152" y="1071"/>
              <a:ext cx="1225" cy="1088"/>
            </a:xfrm>
            <a:prstGeom prst="downArrowCallout">
              <a:avLst>
                <a:gd name="adj1" fmla="val 10926"/>
                <a:gd name="adj2" fmla="val 17572"/>
                <a:gd name="adj3" fmla="val 19208"/>
                <a:gd name="adj4" fmla="val 66667"/>
              </a:avLst>
            </a:prstGeom>
            <a:solidFill>
              <a:srgbClr val="FFFF99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234" name="Text Box 22"/>
            <p:cNvSpPr txBox="1">
              <a:spLocks noChangeArrowheads="1"/>
            </p:cNvSpPr>
            <p:nvPr/>
          </p:nvSpPr>
          <p:spPr bwMode="auto">
            <a:xfrm>
              <a:off x="3061" y="783"/>
              <a:ext cx="12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90 – 105 dias</a:t>
              </a:r>
            </a:p>
          </p:txBody>
        </p:sp>
        <p:sp>
          <p:nvSpPr>
            <p:cNvPr id="94235" name="Text Box 25"/>
            <p:cNvSpPr txBox="1">
              <a:spLocks noChangeArrowheads="1"/>
            </p:cNvSpPr>
            <p:nvPr/>
          </p:nvSpPr>
          <p:spPr bwMode="auto">
            <a:xfrm>
              <a:off x="3105" y="1071"/>
              <a:ext cx="134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3600" b="1">
                  <a:sym typeface="Symbol" pitchFamily="18" charset="2"/>
                </a:rPr>
                <a:t>161 </a:t>
              </a:r>
              <a:r>
                <a:rPr lang="pt-BR" sz="3600" b="1" baseline="30000">
                  <a:sym typeface="Symbol" pitchFamily="18" charset="2"/>
                </a:rPr>
                <a:t>( 14,5)</a:t>
              </a:r>
              <a:r>
                <a:rPr lang="pt-BR" sz="3600" b="1">
                  <a:sym typeface="Symbol" pitchFamily="18" charset="2"/>
                </a:rPr>
                <a:t> 166 </a:t>
              </a:r>
              <a:r>
                <a:rPr lang="pt-BR" sz="3600" b="1" baseline="30000">
                  <a:sym typeface="Symbol" pitchFamily="18" charset="2"/>
                </a:rPr>
                <a:t>( 15,5)</a:t>
              </a:r>
            </a:p>
          </p:txBody>
        </p:sp>
      </p:grpSp>
      <p:grpSp>
        <p:nvGrpSpPr>
          <p:cNvPr id="94213" name="Group 34"/>
          <p:cNvGrpSpPr>
            <a:grpSpLocks/>
          </p:cNvGrpSpPr>
          <p:nvPr/>
        </p:nvGrpSpPr>
        <p:grpSpPr bwMode="auto">
          <a:xfrm>
            <a:off x="0" y="3544888"/>
            <a:ext cx="9144000" cy="3268662"/>
            <a:chOff x="0" y="2233"/>
            <a:chExt cx="5760" cy="2059"/>
          </a:xfrm>
        </p:grpSpPr>
        <p:grpSp>
          <p:nvGrpSpPr>
            <p:cNvPr id="94218" name="Group 2"/>
            <p:cNvGrpSpPr>
              <a:grpSpLocks/>
            </p:cNvGrpSpPr>
            <p:nvPr/>
          </p:nvGrpSpPr>
          <p:grpSpPr bwMode="auto">
            <a:xfrm>
              <a:off x="0" y="2233"/>
              <a:ext cx="5760" cy="1287"/>
              <a:chOff x="0" y="873"/>
              <a:chExt cx="5760" cy="1287"/>
            </a:xfrm>
          </p:grpSpPr>
          <p:pic>
            <p:nvPicPr>
              <p:cNvPr id="94231" name="Picture 3" descr="P101014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3287" b="29527"/>
              <a:stretch>
                <a:fillRect/>
              </a:stretch>
            </p:blipFill>
            <p:spPr bwMode="auto">
              <a:xfrm>
                <a:off x="2744" y="878"/>
                <a:ext cx="3016" cy="1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4232" name="Picture 4" descr="P101014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7717" r="2214" b="29527"/>
              <a:stretch>
                <a:fillRect/>
              </a:stretch>
            </p:blipFill>
            <p:spPr bwMode="auto">
              <a:xfrm>
                <a:off x="0" y="873"/>
                <a:ext cx="2880" cy="1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4219" name="Group 5"/>
            <p:cNvGrpSpPr>
              <a:grpSpLocks/>
            </p:cNvGrpSpPr>
            <p:nvPr/>
          </p:nvGrpSpPr>
          <p:grpSpPr bwMode="auto">
            <a:xfrm>
              <a:off x="0" y="3566"/>
              <a:ext cx="5760" cy="408"/>
              <a:chOff x="0" y="2841"/>
              <a:chExt cx="5760" cy="408"/>
            </a:xfrm>
          </p:grpSpPr>
          <p:sp>
            <p:nvSpPr>
              <p:cNvPr id="94222" name="Rectangle 6"/>
              <p:cNvSpPr>
                <a:spLocks noChangeArrowheads="1"/>
              </p:cNvSpPr>
              <p:nvPr/>
            </p:nvSpPr>
            <p:spPr bwMode="auto">
              <a:xfrm>
                <a:off x="0" y="2841"/>
                <a:ext cx="5760" cy="408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4223" name="Text Box 7"/>
              <p:cNvSpPr txBox="1">
                <a:spLocks noChangeArrowheads="1"/>
              </p:cNvSpPr>
              <p:nvPr/>
            </p:nvSpPr>
            <p:spPr bwMode="auto">
              <a:xfrm>
                <a:off x="250" y="2878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Ve</a:t>
                </a:r>
              </a:p>
            </p:txBody>
          </p:sp>
          <p:sp>
            <p:nvSpPr>
              <p:cNvPr id="94224" name="Text Box 8"/>
              <p:cNvSpPr txBox="1">
                <a:spLocks noChangeArrowheads="1"/>
              </p:cNvSpPr>
              <p:nvPr/>
            </p:nvSpPr>
            <p:spPr bwMode="auto">
              <a:xfrm>
                <a:off x="79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V1</a:t>
                </a:r>
              </a:p>
            </p:txBody>
          </p:sp>
          <p:sp>
            <p:nvSpPr>
              <p:cNvPr id="94225" name="Text Box 9"/>
              <p:cNvSpPr txBox="1">
                <a:spLocks noChangeArrowheads="1"/>
              </p:cNvSpPr>
              <p:nvPr/>
            </p:nvSpPr>
            <p:spPr bwMode="auto">
              <a:xfrm>
                <a:off x="129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V2</a:t>
                </a:r>
              </a:p>
            </p:txBody>
          </p:sp>
          <p:sp>
            <p:nvSpPr>
              <p:cNvPr id="94226" name="Text Box 10"/>
              <p:cNvSpPr txBox="1">
                <a:spLocks noChangeArrowheads="1"/>
              </p:cNvSpPr>
              <p:nvPr/>
            </p:nvSpPr>
            <p:spPr bwMode="auto">
              <a:xfrm>
                <a:off x="1791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V3</a:t>
                </a:r>
              </a:p>
            </p:txBody>
          </p:sp>
          <p:sp>
            <p:nvSpPr>
              <p:cNvPr id="94227" name="Text Box 11"/>
              <p:cNvSpPr txBox="1">
                <a:spLocks noChangeArrowheads="1"/>
              </p:cNvSpPr>
              <p:nvPr/>
            </p:nvSpPr>
            <p:spPr bwMode="auto">
              <a:xfrm>
                <a:off x="2337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Vn</a:t>
                </a:r>
              </a:p>
            </p:txBody>
          </p:sp>
          <p:sp>
            <p:nvSpPr>
              <p:cNvPr id="94228" name="Text Box 12"/>
              <p:cNvSpPr txBox="1">
                <a:spLocks noChangeArrowheads="1"/>
              </p:cNvSpPr>
              <p:nvPr/>
            </p:nvSpPr>
            <p:spPr bwMode="auto">
              <a:xfrm>
                <a:off x="2925" y="2882"/>
                <a:ext cx="14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R1  R2  R3  R4 R5</a:t>
                </a:r>
              </a:p>
            </p:txBody>
          </p:sp>
          <p:sp>
            <p:nvSpPr>
              <p:cNvPr id="94229" name="Text Box 13"/>
              <p:cNvSpPr txBox="1">
                <a:spLocks noChangeArrowheads="1"/>
              </p:cNvSpPr>
              <p:nvPr/>
            </p:nvSpPr>
            <p:spPr bwMode="auto">
              <a:xfrm>
                <a:off x="4513" y="2882"/>
                <a:ext cx="36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R6</a:t>
                </a:r>
              </a:p>
            </p:txBody>
          </p:sp>
          <p:sp>
            <p:nvSpPr>
              <p:cNvPr id="94230" name="Text Box 14"/>
              <p:cNvSpPr txBox="1">
                <a:spLocks noChangeArrowheads="1"/>
              </p:cNvSpPr>
              <p:nvPr/>
            </p:nvSpPr>
            <p:spPr bwMode="auto">
              <a:xfrm>
                <a:off x="5103" y="2882"/>
                <a:ext cx="65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BR" b="1">
                    <a:latin typeface="Tahoma" pitchFamily="34" charset="0"/>
                  </a:rPr>
                  <a:t>R7 R8</a:t>
                </a:r>
              </a:p>
            </p:txBody>
          </p:sp>
        </p:grpSp>
        <p:sp>
          <p:nvSpPr>
            <p:cNvPr id="94220" name="Rectangle 15"/>
            <p:cNvSpPr>
              <a:spLocks noChangeArrowheads="1"/>
            </p:cNvSpPr>
            <p:nvPr/>
          </p:nvSpPr>
          <p:spPr bwMode="auto">
            <a:xfrm>
              <a:off x="0" y="2250"/>
              <a:ext cx="5760" cy="127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221" name="Text Box 26"/>
            <p:cNvSpPr txBox="1">
              <a:spLocks noChangeArrowheads="1"/>
            </p:cNvSpPr>
            <p:nvPr/>
          </p:nvSpPr>
          <p:spPr bwMode="auto">
            <a:xfrm>
              <a:off x="1156" y="4004"/>
              <a:ext cx="3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>
                  <a:solidFill>
                    <a:schemeClr val="bg1"/>
                  </a:solidFill>
                  <a:latin typeface="Tahoma" pitchFamily="34" charset="0"/>
                </a:rPr>
                <a:t>Estádios fenológicos da soja</a:t>
              </a:r>
            </a:p>
          </p:txBody>
        </p:sp>
      </p:grpSp>
      <p:sp>
        <p:nvSpPr>
          <p:cNvPr id="94214" name="Text Box 27"/>
          <p:cNvSpPr txBox="1">
            <a:spLocks noChangeArrowheads="1"/>
          </p:cNvSpPr>
          <p:nvPr/>
        </p:nvSpPr>
        <p:spPr bwMode="auto">
          <a:xfrm>
            <a:off x="250825" y="115888"/>
            <a:ext cx="8569325" cy="984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>
                <a:solidFill>
                  <a:schemeClr val="bg1"/>
                </a:solidFill>
                <a:latin typeface="Tahoma" pitchFamily="34" charset="0"/>
              </a:rPr>
              <a:t>Liberação de K da palha de milheto nos estádios fenológicos da cultura de Soja</a:t>
            </a: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7058025" y="1412875"/>
            <a:ext cx="2051050" cy="1800225"/>
            <a:chOff x="4446" y="890"/>
            <a:chExt cx="1292" cy="1134"/>
          </a:xfrm>
        </p:grpSpPr>
        <p:sp>
          <p:nvSpPr>
            <p:cNvPr id="94216" name="Oval 32"/>
            <p:cNvSpPr>
              <a:spLocks noChangeArrowheads="1"/>
            </p:cNvSpPr>
            <p:nvPr/>
          </p:nvSpPr>
          <p:spPr bwMode="auto">
            <a:xfrm>
              <a:off x="4446" y="890"/>
              <a:ext cx="1292" cy="1134"/>
            </a:xfrm>
            <a:prstGeom prst="ellipse">
              <a:avLst/>
            </a:prstGeom>
            <a:solidFill>
              <a:srgbClr val="0000CC"/>
            </a:solidFill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217" name="Text Box 33"/>
            <p:cNvSpPr txBox="1">
              <a:spLocks noChangeArrowheads="1"/>
            </p:cNvSpPr>
            <p:nvPr/>
          </p:nvSpPr>
          <p:spPr bwMode="auto">
            <a:xfrm>
              <a:off x="4513" y="1022"/>
              <a:ext cx="1134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Tahoma" pitchFamily="34" charset="0"/>
                </a:rPr>
                <a:t>Total em 135 dias</a:t>
              </a:r>
            </a:p>
            <a:p>
              <a:pPr algn="ctr">
                <a:spcBef>
                  <a:spcPct val="50000"/>
                </a:spcBef>
              </a:pPr>
              <a:r>
                <a:rPr lang="pt-BR" sz="2000" b="1">
                  <a:solidFill>
                    <a:schemeClr val="bg1"/>
                  </a:solidFill>
                  <a:latin typeface="Tahoma" pitchFamily="34" charset="0"/>
                </a:rPr>
                <a:t>166 (</a:t>
              </a:r>
              <a:r>
                <a:rPr lang="pt-BR" sz="2000" b="1">
                  <a:solidFill>
                    <a:schemeClr val="bg1"/>
                  </a:solidFill>
                  <a:latin typeface="Tahoma" pitchFamily="34" charset="0"/>
                  <a:sym typeface="Symbol" pitchFamily="18" charset="2"/>
                </a:rPr>
                <a:t> 16,7)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9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7250" y="500063"/>
            <a:ext cx="7715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tonelada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palha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milho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vale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R$ 30,00 a R$ 35,00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NPK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5813" y="2000250"/>
            <a:ext cx="7715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tonelada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palha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Sorgo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vale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R$ 21,00 a R$ 25,00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NPK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85813" y="3571875"/>
            <a:ext cx="7715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tonelada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palha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milheto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vale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R$ 40,00 a R$ 45,00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NPK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0063" y="4929188"/>
            <a:ext cx="814387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A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ciclagem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nutrientes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com as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culturas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de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safrinha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nos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retorna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+mn-lt"/>
                <a:cs typeface="+mn-cs"/>
              </a:rPr>
              <a:t>30 a 35 %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custo</a:t>
            </a:r>
            <a:r>
              <a:rPr lang="en-US" sz="3600" b="1" dirty="0">
                <a:solidFill>
                  <a:schemeClr val="bg1"/>
                </a:solidFill>
                <a:latin typeface="+mn-lt"/>
                <a:cs typeface="+mn-cs"/>
              </a:rPr>
              <a:t> da </a:t>
            </a:r>
            <a:r>
              <a:rPr lang="en-US" sz="3600" b="1" dirty="0" err="1">
                <a:solidFill>
                  <a:schemeClr val="bg1"/>
                </a:solidFill>
                <a:latin typeface="+mn-lt"/>
                <a:cs typeface="+mn-cs"/>
              </a:rPr>
              <a:t>adubação</a:t>
            </a:r>
            <a:endParaRPr lang="pt-BR" sz="3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4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Design padrão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sign padrã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10936</TotalTime>
  <Words>6510</Words>
  <Application>Microsoft Office PowerPoint</Application>
  <PresentationFormat>Apresentação na tela (4:3)</PresentationFormat>
  <Paragraphs>1835</Paragraphs>
  <Slides>137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137</vt:i4>
      </vt:variant>
    </vt:vector>
  </HeadingPairs>
  <TitlesOfParts>
    <vt:vector size="151" baseType="lpstr">
      <vt:lpstr>Arial</vt:lpstr>
      <vt:lpstr>Arial Black</vt:lpstr>
      <vt:lpstr>Arial Rounded MT Bold</vt:lpstr>
      <vt:lpstr>AvantGarde Md BT</vt:lpstr>
      <vt:lpstr>Calibri</vt:lpstr>
      <vt:lpstr>Comic Sans MS</vt:lpstr>
      <vt:lpstr>Symbol</vt:lpstr>
      <vt:lpstr>Symphony</vt:lpstr>
      <vt:lpstr>Tahoma</vt:lpstr>
      <vt:lpstr>Times New Roman</vt:lpstr>
      <vt:lpstr>Verdana</vt:lpstr>
      <vt:lpstr>Wingdings</vt:lpstr>
      <vt:lpstr>Tema do Office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Aumento da CTC devido ao incremento de 1 g dm-3 de Carbono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João Carlos de Moraes Sá</cp:lastModifiedBy>
  <cp:revision>459</cp:revision>
  <dcterms:created xsi:type="dcterms:W3CDTF">2012-11-08T17:36:45Z</dcterms:created>
  <dcterms:modified xsi:type="dcterms:W3CDTF">2017-07-20T13:35:45Z</dcterms:modified>
</cp:coreProperties>
</file>